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0" r:id="rId1"/>
    <p:sldMasterId id="2147483935" r:id="rId2"/>
    <p:sldMasterId id="2147483948" r:id="rId3"/>
  </p:sldMasterIdLst>
  <p:notesMasterIdLst>
    <p:notesMasterId r:id="rId12"/>
  </p:notesMasterIdLst>
  <p:handoutMasterIdLst>
    <p:handoutMasterId r:id="rId13"/>
  </p:handoutMasterIdLst>
  <p:sldIdLst>
    <p:sldId id="370" r:id="rId4"/>
    <p:sldId id="387" r:id="rId5"/>
    <p:sldId id="390" r:id="rId6"/>
    <p:sldId id="391" r:id="rId7"/>
    <p:sldId id="393" r:id="rId8"/>
    <p:sldId id="392" r:id="rId9"/>
    <p:sldId id="394" r:id="rId10"/>
    <p:sldId id="38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335"/>
    <a:srgbClr val="C9C9CA"/>
    <a:srgbClr val="BEA679"/>
    <a:srgbClr val="F6AC0F"/>
    <a:srgbClr val="FBBC04"/>
    <a:srgbClr val="008000"/>
    <a:srgbClr val="FADDCA"/>
    <a:srgbClr val="E87BD4"/>
    <a:srgbClr val="F4979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3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D2C00-EC0E-4430-960C-DE7E5D204DB8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751F-9865-47A9-97BE-261B15EC32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472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5F5F5-71B0-4F37-82F0-1E35ADA434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FD907-E821-4900-A831-7A9615F92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225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4302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因配合</a:t>
            </a:r>
            <a:r>
              <a:rPr lang="en-US" altLang="zh-TW" dirty="0" smtClean="0"/>
              <a:t>111-114</a:t>
            </a:r>
            <a:r>
              <a:rPr lang="zh-TW" altLang="en-US" dirty="0" smtClean="0"/>
              <a:t>新中程計畫，</a:t>
            </a:r>
            <a:r>
              <a:rPr lang="en-US" altLang="zh-TW" dirty="0" smtClean="0"/>
              <a:t>111</a:t>
            </a:r>
            <a:r>
              <a:rPr lang="zh-TW" altLang="en-US" dirty="0" smtClean="0"/>
              <a:t>學年度獎補助代號及計畫名稱也一併調整， 對照表如上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D907-E821-4900-A831-7A9615F9291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88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因獎補助計畫期程分</a:t>
            </a:r>
            <a:r>
              <a:rPr lang="en-US" altLang="zh-TW" dirty="0" smtClean="0"/>
              <a:t>8-12</a:t>
            </a:r>
            <a:r>
              <a:rPr lang="zh-TW" altLang="en-US" dirty="0" smtClean="0"/>
              <a:t>月及</a:t>
            </a:r>
            <a:r>
              <a:rPr lang="en-US" altLang="zh-TW" dirty="0" smtClean="0"/>
              <a:t>1-7</a:t>
            </a:r>
            <a:r>
              <a:rPr lang="zh-TW" altLang="en-US" dirty="0" smtClean="0"/>
              <a:t>月這</a:t>
            </a:r>
            <a:r>
              <a:rPr lang="en-US" altLang="zh-TW" dirty="0" smtClean="0"/>
              <a:t>2</a:t>
            </a:r>
            <a:r>
              <a:rPr lang="zh-TW" altLang="en-US" dirty="0" smtClean="0"/>
              <a:t>計畫期程，若各單位有百萬以上採購須執行，請提前請購，相關時程如上說明。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D907-E821-4900-A831-7A9615F9291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94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百萬以下採購案，作業時程就跟以往一樣，相關採購時程都會再已公告信提醒大家。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D907-E821-4900-A831-7A9615F9291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19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執行獎補助計畫之作業流程及經費核銷等相關問題，可參考獎補助作業手冊。  手冊請至閃耀亮點平台下載。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D907-E821-4900-A831-7A9615F9291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77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055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ltGray">
          <a:xfrm>
            <a:off x="0" y="0"/>
            <a:ext cx="12192000" cy="457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800"/>
          </a:p>
        </p:txBody>
      </p:sp>
      <p:sp>
        <p:nvSpPr>
          <p:cNvPr id="1845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812800" y="4876800"/>
            <a:ext cx="10871200" cy="83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eaLnBrk="1" hangingPunct="1">
              <a:defRPr sz="48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251200" y="5715000"/>
            <a:ext cx="8432800" cy="533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r" eaLnBrk="1" hangingPunct="1">
              <a:buFont typeface="Wingdings" panose="05000000000000000000" pitchFamily="2" charset="2"/>
              <a:buNone/>
              <a:defRPr sz="24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zh-TW" noProof="0"/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537326"/>
            <a:ext cx="28448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71A74B73-27E8-48CC-BE1A-4C1AD2D85227}" type="datetime1">
              <a:rPr lang="en-US" altLang="zh-TW" smtClean="0"/>
              <a:t>1/19/2022</a:t>
            </a:fld>
            <a:endParaRPr lang="en-US" altLang="zh-TW"/>
          </a:p>
        </p:txBody>
      </p:sp>
      <p:sp>
        <p:nvSpPr>
          <p:cNvPr id="18453" name="Rectangle 21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37326"/>
            <a:ext cx="28448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/>
            </a:lvl1pPr>
          </a:lstStyle>
          <a:p>
            <a:fld id="{8C5C467E-DAD3-4A64-BC6E-6E7C698B29A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white">
          <a:xfrm>
            <a:off x="203200" y="60326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>
                <a:solidFill>
                  <a:schemeClr val="bg2"/>
                </a:solidFill>
                <a:ea typeface="新細明體" panose="02020500000000000000" pitchFamily="18" charset="-120"/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49402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6BE9A-F739-447E-A4B2-D3BD80D0FD4B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0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8467" y="466726"/>
            <a:ext cx="2863851" cy="59340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66726"/>
            <a:ext cx="8390467" cy="59340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69438-5B51-4105-879F-FBFB57B47940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6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6726"/>
            <a:ext cx="11457517" cy="6762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214438"/>
            <a:ext cx="10972800" cy="5186362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按一下圖示以新增圖表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747C-15E1-408F-8B3F-AF9D511081B3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1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1A9E7E-6550-41A0-8D89-3FAE1777B2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400" y="2852936"/>
            <a:ext cx="6480720" cy="1036712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FFE885"/>
                </a:solidFill>
              </a:defRPr>
            </a:lvl1pPr>
          </a:lstStyle>
          <a:p>
            <a:r>
              <a:rPr lang="zh-TW" altLang="en-US" dirty="0"/>
              <a:t>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BE72D39-82ED-41A6-8EBD-95FC01550B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400" y="4149080"/>
            <a:ext cx="6480720" cy="179279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輔仁大學</a:t>
            </a:r>
            <a:endParaRPr lang="en-US" altLang="zh-TW" dirty="0"/>
          </a:p>
          <a:p>
            <a:r>
              <a:rPr lang="zh-TW" altLang="en-US" dirty="0"/>
              <a:t>會計學系</a:t>
            </a:r>
            <a:endParaRPr lang="en-US" altLang="zh-TW" dirty="0"/>
          </a:p>
          <a:p>
            <a:r>
              <a:rPr lang="zh-TW" altLang="en-US" dirty="0"/>
              <a:t>李啟華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F1CACA0-29B5-44E3-807B-118BC144F45A}"/>
              </a:ext>
            </a:extLst>
          </p:cNvPr>
          <p:cNvGrpSpPr/>
          <p:nvPr userDrawn="1"/>
        </p:nvGrpSpPr>
        <p:grpSpPr>
          <a:xfrm>
            <a:off x="8736000" y="0"/>
            <a:ext cx="3456000" cy="697500"/>
            <a:chOff x="8736000" y="0"/>
            <a:chExt cx="3456000" cy="6975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80FCDAE-F01A-41CF-BBFC-1B46C2B6F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000" y="0"/>
              <a:ext cx="3456000" cy="3600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4B44A94-4CC0-4DB6-98C1-137F01A1A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000" y="360000"/>
              <a:ext cx="3240000" cy="33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53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C91BC6-CE7C-4EB9-855E-0A0D209F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50" y="440750"/>
            <a:ext cx="9506272" cy="7560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EA631F-691A-4820-BC50-F311346E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29" y="1340768"/>
            <a:ext cx="10730408" cy="492553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8B6979-8942-45E0-B65C-221DF8BD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A237-556F-4429-A3E0-DFAE65038AB4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39C461-292A-4181-926F-A0EDEE2F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F878DA-E824-4CB1-AA84-A1070224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E28800-0D4C-49DE-BE06-D4C9AC9A5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299" r="79587" b="7999"/>
          <a:stretch/>
        </p:blipFill>
        <p:spPr>
          <a:xfrm>
            <a:off x="10129664" y="338944"/>
            <a:ext cx="2085293" cy="756000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4FD8B3D-D543-4B56-A2A6-915401707FAA}"/>
              </a:ext>
            </a:extLst>
          </p:cNvPr>
          <p:cNvCxnSpPr/>
          <p:nvPr/>
        </p:nvCxnSpPr>
        <p:spPr>
          <a:xfrm>
            <a:off x="610050" y="1094944"/>
            <a:ext cx="9000000" cy="0"/>
          </a:xfrm>
          <a:prstGeom prst="line">
            <a:avLst/>
          </a:prstGeom>
          <a:ln w="19050">
            <a:solidFill>
              <a:srgbClr val="005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FE21928A-6585-446B-84AF-AFB242385A3E}"/>
              </a:ext>
            </a:extLst>
          </p:cNvPr>
          <p:cNvGrpSpPr/>
          <p:nvPr userDrawn="1"/>
        </p:nvGrpSpPr>
        <p:grpSpPr>
          <a:xfrm>
            <a:off x="8736000" y="0"/>
            <a:ext cx="3456000" cy="697500"/>
            <a:chOff x="8736000" y="0"/>
            <a:chExt cx="3456000" cy="69750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581727D-5895-41D6-A2ED-F23C87C4E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000" y="0"/>
              <a:ext cx="3456000" cy="3600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D3160994-BBA1-4E16-800A-BAC4A5FA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000" y="360000"/>
              <a:ext cx="3240000" cy="33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48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96DAD7-0571-42B5-AEC0-ADC91F396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385532"/>
            <a:ext cx="6056238" cy="968453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TW" altLang="en-US" dirty="0"/>
              <a:t>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283D73-219E-4FA7-A63A-6A5044B3C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9446"/>
            <a:ext cx="6056238" cy="816477"/>
          </a:xfrm>
        </p:spPr>
        <p:txBody>
          <a:bodyPr/>
          <a:lstStyle>
            <a:lvl1pPr marL="0" indent="0">
              <a:buNone/>
              <a:defRPr sz="2400">
                <a:solidFill>
                  <a:srgbClr val="AFABA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D2D05E49-E1E3-4DA6-9496-5D75CF84FA21}"/>
              </a:ext>
            </a:extLst>
          </p:cNvPr>
          <p:cNvGrpSpPr/>
          <p:nvPr userDrawn="1"/>
        </p:nvGrpSpPr>
        <p:grpSpPr>
          <a:xfrm>
            <a:off x="8736000" y="0"/>
            <a:ext cx="3456000" cy="697500"/>
            <a:chOff x="8736000" y="0"/>
            <a:chExt cx="3456000" cy="6975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C3B41ED-1EAB-44B8-BD60-79C538BEA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000" y="0"/>
              <a:ext cx="3456000" cy="3600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24BDD36-81F1-4F6F-8A3D-4C9B8F226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000" y="360000"/>
              <a:ext cx="3240000" cy="33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14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1E210-601E-423B-83DF-A471AF46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2BE5CC-9FAD-4A86-A169-F5921174E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F80D00-D44D-47BC-AD3C-B9319340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ACE82B1-69A8-4F1B-8A4F-34EC8E4A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90EF-5F24-448C-BC7F-3041799F64C4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0EC063-08A1-4152-A6F1-34BEBB8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F6C479-B1E2-4904-B08B-C5EAAFE7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1DF6043-0442-4BD6-A5E5-E4C65E69EA00}"/>
              </a:ext>
            </a:extLst>
          </p:cNvPr>
          <p:cNvGrpSpPr/>
          <p:nvPr userDrawn="1"/>
        </p:nvGrpSpPr>
        <p:grpSpPr>
          <a:xfrm>
            <a:off x="8736000" y="0"/>
            <a:ext cx="3456000" cy="697500"/>
            <a:chOff x="8736000" y="0"/>
            <a:chExt cx="3456000" cy="69750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745172F-625A-4926-AD51-BB88B934B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000" y="0"/>
              <a:ext cx="3456000" cy="3600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92E6543-EF18-4414-96E1-500A95EC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000" y="360000"/>
              <a:ext cx="3240000" cy="33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801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D7D382-4567-47BA-978D-41DAF323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86ED9A-F9A7-4FDE-92B1-16000DF9C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AB5537F-B02E-40D5-815A-A7D9B9B58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4AE0A09-7A9D-45BE-B6C3-77A276981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EBBE3E9-0F9B-4D8A-9251-35D88EA70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41626A4-114C-4674-8820-2D1BC757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51-5EBB-4A91-8FCD-C98A19147E94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25ADA0F-2956-455F-854D-49D10888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4084203-E6C5-4BD2-8F77-B75BC530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7CFEE8E-4B3E-4847-BF75-3AC423CB0847}"/>
              </a:ext>
            </a:extLst>
          </p:cNvPr>
          <p:cNvGrpSpPr/>
          <p:nvPr userDrawn="1"/>
        </p:nvGrpSpPr>
        <p:grpSpPr>
          <a:xfrm>
            <a:off x="8736000" y="0"/>
            <a:ext cx="3456000" cy="697500"/>
            <a:chOff x="8736000" y="0"/>
            <a:chExt cx="3456000" cy="69750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68E68F8-4CBA-4588-959E-99BCBF582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000" y="0"/>
              <a:ext cx="3456000" cy="3600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0624C949-D82B-4351-8F5E-C02C5CAFD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000" y="360000"/>
              <a:ext cx="3240000" cy="33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63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2D4DFF-37F5-40FC-B43D-475FC1FE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D2EC64-C3D7-4D85-AFD3-D1343608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EAA9-0E80-43FF-B7BD-E2D2AFBA3A4F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387BE8-ECF6-4A15-A0CB-E021A6C1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C70642-E579-4180-8E8D-F2EEBD21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7A45F00-970A-4D95-8450-3E9F65EA8093}"/>
              </a:ext>
            </a:extLst>
          </p:cNvPr>
          <p:cNvGrpSpPr/>
          <p:nvPr userDrawn="1"/>
        </p:nvGrpSpPr>
        <p:grpSpPr>
          <a:xfrm>
            <a:off x="8736000" y="0"/>
            <a:ext cx="3456000" cy="697500"/>
            <a:chOff x="8736000" y="0"/>
            <a:chExt cx="3456000" cy="69750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5D75B8D-AA00-48B4-A458-9BC878373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000" y="0"/>
              <a:ext cx="3456000" cy="36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239A3C4-D5DD-4FE1-A829-E3641909A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000" y="360000"/>
              <a:ext cx="3240000" cy="33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231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9F45D0D-9F03-46AC-ACA6-8BD4E3CF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B267-64E1-4D94-8143-BD0E54F61B85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489805C-0671-49F1-8550-FCBAAFC2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E33764-98C4-42FA-9129-D702E22F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92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97EC5-D600-477A-BFD2-4315D854708C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09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E953B3-FDDB-4213-96AF-37A125F1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2C1CA8-90C7-4280-9323-0204903E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6306EB9-AE1F-4038-9A36-184471A05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C8A5B8-B36F-443D-B7D5-78B8880D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E482-9F15-4344-AEEF-F2DCFE2872B1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3FACC23-84DF-4E4E-8DFD-4A430491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CB4B118-DF04-4089-84E5-338F9590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936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C4BFD9-2AA2-464B-86AD-D5B7AE6B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BA116AC-C89C-4813-80F5-694EA8812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EA668D-C627-414F-B6B5-B4CD23594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B8ACDE-91A0-406A-A0D3-8C6B2F1E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9D8-9A6C-4E8C-A723-4F86E550D2FB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0D6B58-433C-431F-A173-C2D21289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AE8E02-7D43-40D1-BC41-9EB8A61D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19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2CC0CB-2711-4481-8953-576450EE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0B468A3-8C0D-435E-AFF8-0E76C5118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702FBD-5A15-4393-AE16-C255AB34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7E0C-0845-4AF0-869D-688F4BA66766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69AF68-649F-4008-A170-D9B2E0F4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8A5778-3590-4AA7-999B-BC619129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997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B7DEBED-6D32-4E57-8265-524181E78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69B7E04-A940-4234-9FEF-C2636F80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654DA2-F7A9-450D-82EC-012100FD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0B5-59FC-47B1-A94C-E152DA85EA63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388ACF-8D30-4548-8A7A-63CD526F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7149E5-5299-4AA9-AEE0-30139968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689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B56A55-4FAC-48EC-B4DF-63FF3AB8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5D521D-1623-4972-8E6A-67D84693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ECD6-4C79-4EEB-A589-6CBFE5C0D8CD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1530CDB-84EE-4E0F-BA49-8DA7665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FCE88A-50D4-4541-9AFB-E3B7BC19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699419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1A9E7E-6550-41A0-8D89-3FAE1777B2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400" y="2852936"/>
            <a:ext cx="6480720" cy="1036712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FFE885"/>
                </a:solidFill>
              </a:defRPr>
            </a:lvl1pPr>
          </a:lstStyle>
          <a:p>
            <a:r>
              <a:rPr lang="zh-TW" altLang="en-US" dirty="0"/>
              <a:t>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BE72D39-82ED-41A6-8EBD-95FC01550B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400" y="4149080"/>
            <a:ext cx="6480720" cy="179279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輔仁大學</a:t>
            </a:r>
            <a:endParaRPr lang="en-US" altLang="zh-TW" dirty="0"/>
          </a:p>
          <a:p>
            <a:r>
              <a:rPr lang="zh-TW" altLang="en-US" dirty="0"/>
              <a:t>會計學系</a:t>
            </a:r>
            <a:endParaRPr lang="en-US" altLang="zh-TW" dirty="0"/>
          </a:p>
          <a:p>
            <a:r>
              <a:rPr lang="zh-TW" altLang="en-US" dirty="0"/>
              <a:t>李啟華</a:t>
            </a:r>
          </a:p>
        </p:txBody>
      </p:sp>
    </p:spTree>
    <p:extLst>
      <p:ext uri="{BB962C8B-B14F-4D97-AF65-F5344CB8AC3E}">
        <p14:creationId xmlns:p14="http://schemas.microsoft.com/office/powerpoint/2010/main" val="451841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C91BC6-CE7C-4EB9-855E-0A0D209F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50" y="440750"/>
            <a:ext cx="9506272" cy="7560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EA631F-691A-4820-BC50-F311346E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29" y="1340768"/>
            <a:ext cx="10730408" cy="492553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F878DA-E824-4CB1-AA84-A1070224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89DA0CFF-7F35-4CD2-A488-B974D3F8D59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E28800-0D4C-49DE-BE06-D4C9AC9A5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299" r="79587" b="7999"/>
          <a:stretch/>
        </p:blipFill>
        <p:spPr>
          <a:xfrm>
            <a:off x="10129664" y="338944"/>
            <a:ext cx="2085293" cy="756000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4FD8B3D-D543-4B56-A2A6-915401707FAA}"/>
              </a:ext>
            </a:extLst>
          </p:cNvPr>
          <p:cNvCxnSpPr/>
          <p:nvPr/>
        </p:nvCxnSpPr>
        <p:spPr>
          <a:xfrm>
            <a:off x="610050" y="1094944"/>
            <a:ext cx="9000000" cy="0"/>
          </a:xfrm>
          <a:prstGeom prst="line">
            <a:avLst/>
          </a:prstGeom>
          <a:ln w="19050">
            <a:solidFill>
              <a:srgbClr val="005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6655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96DAD7-0571-42B5-AEC0-ADC91F396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385532"/>
            <a:ext cx="6056238" cy="968453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TW" altLang="en-US" dirty="0"/>
              <a:t>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283D73-219E-4FA7-A63A-6A5044B3C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9446"/>
            <a:ext cx="6056238" cy="816477"/>
          </a:xfrm>
        </p:spPr>
        <p:txBody>
          <a:bodyPr/>
          <a:lstStyle>
            <a:lvl1pPr marL="0" indent="0">
              <a:buNone/>
              <a:defRPr sz="2400">
                <a:solidFill>
                  <a:srgbClr val="AFABA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068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1E210-601E-423B-83DF-A471AF46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2BE5CC-9FAD-4A86-A169-F5921174E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F80D00-D44D-47BC-AD3C-B9319340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ACE82B1-69A8-4F1B-8A4F-34EC8E4A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CD58-075D-412E-AF5A-F24F1687E484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0EC063-08A1-4152-A6F1-34BEBB8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F6C479-B1E2-4904-B08B-C5EAAFE7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1850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D7D382-4567-47BA-978D-41DAF323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86ED9A-F9A7-4FDE-92B1-16000DF9C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AB5537F-B02E-40D5-815A-A7D9B9B58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4AE0A09-7A9D-45BE-B6C3-77A276981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EBBE3E9-0F9B-4D8A-9251-35D88EA70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41626A4-114C-4674-8820-2D1BC757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CD58-075D-412E-AF5A-F24F1687E484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25ADA0F-2956-455F-854D-49D10888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4084203-E6C5-4BD2-8F77-B75BC530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59539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902DE-3875-4494-B620-7DA88DA93D42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80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2D4DFF-37F5-40FC-B43D-475FC1FE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D2EC64-C3D7-4D85-AFD3-D1343608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B5FF-2A67-46C3-9187-366EBC4534ED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387BE8-ECF6-4A15-A0CB-E021A6C1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C70642-E579-4180-8E8D-F2EEBD21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44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9F45D0D-9F03-46AC-ACA6-8BD4E3CF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536-7253-430A-A1F1-9C200013864D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489805C-0671-49F1-8550-FCBAAFC2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E33764-98C4-42FA-9129-D702E22F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70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E953B3-FDDB-4213-96AF-37A125F1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2C1CA8-90C7-4280-9323-0204903E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6306EB9-AE1F-4038-9A36-184471A05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C8A5B8-B36F-443D-B7D5-78B8880D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2FF6-4114-42F8-B55D-14B2A25BBF9A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3FACC23-84DF-4E4E-8DFD-4A430491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CB4B118-DF04-4089-84E5-338F9590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96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C4BFD9-2AA2-464B-86AD-D5B7AE6B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BA116AC-C89C-4813-80F5-694EA8812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EA668D-C627-414F-B6B5-B4CD23594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B8ACDE-91A0-406A-A0D3-8C6B2F1E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4A51-4540-930C-C44630F3EA1F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0D6B58-433C-431F-A173-C2D21289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AE8E02-7D43-40D1-BC41-9EB8A61D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05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2CC0CB-2711-4481-8953-576450EE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0B468A3-8C0D-435E-AFF8-0E76C5118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702FBD-5A15-4393-AE16-C255AB34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7099-7127-4B6E-B32F-D2E8AF3ED93D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69AF68-649F-4008-A170-D9B2E0F4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8A5778-3590-4AA7-999B-BC619129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91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B7DEBED-6D32-4E57-8265-524181E78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69B7E04-A940-4234-9FEF-C2636F80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654DA2-F7A9-450D-82EC-012100FD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037F-5E57-41D9-8942-D766CDA879FE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388ACF-8D30-4548-8A7A-63CD526F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7149E5-5299-4AA9-AEE0-30139968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83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B56A55-4FAC-48EC-B4DF-63FF3AB8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5D521D-1623-4972-8E6A-67D84693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CD58-075D-412E-AF5A-F24F1687E484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1530CDB-84EE-4E0F-BA49-8DA7665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FCE88A-50D4-4541-9AFB-E3B7BC19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87632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4438"/>
            <a:ext cx="5384800" cy="518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4438"/>
            <a:ext cx="5384800" cy="518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48EFF-D985-4A14-84F3-39E1B2BBFE18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8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6E1A7-4306-470A-A1C7-9E82102A76D7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A2CA1-5258-4B28-BA64-8A13B24E7FED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59C64-87EB-41A1-ACE3-36E5DEC21BA9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9B00-AFDE-4257-8449-91BF0EB6D9C5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7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C2429-90F9-4BD1-826D-B4F493105B63}" type="datetime1">
              <a:rPr lang="en-US" altLang="zh-TW" smtClean="0"/>
              <a:t>1/19/2022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50784" y="6538914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223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9"/>
          <p:cNvGraphicFramePr>
            <a:graphicFrameLocks noChangeAspect="1"/>
          </p:cNvGraphicFramePr>
          <p:nvPr/>
        </p:nvGraphicFramePr>
        <p:xfrm>
          <a:off x="1" y="457201"/>
          <a:ext cx="1218776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Image" r:id="rId15" imgW="9511111" imgH="711111" progId="Photoshop.Image.7">
                  <p:embed/>
                </p:oleObj>
              </mc:Choice>
              <mc:Fallback>
                <p:oleObj name="Image" r:id="rId15" imgW="9511111" imgH="711111" progId="Photoshop.Image.7">
                  <p:embed/>
                  <p:pic>
                    <p:nvPicPr>
                      <p:cNvPr id="1026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104"/>
                      <a:stretch>
                        <a:fillRect/>
                      </a:stretch>
                    </p:blipFill>
                    <p:spPr bwMode="ltGray">
                      <a:xfrm>
                        <a:off x="1" y="457201"/>
                        <a:ext cx="1218776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6" name="Rectangle 96"/>
          <p:cNvSpPr>
            <a:spLocks noChangeArrowheads="1"/>
          </p:cNvSpPr>
          <p:nvPr/>
        </p:nvSpPr>
        <p:spPr bwMode="ltGray">
          <a:xfrm>
            <a:off x="0" y="0"/>
            <a:ext cx="12192000" cy="457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0784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4438"/>
            <a:ext cx="10972800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754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fld id="{A26F7F32-BBAA-4056-8450-D4A4ED972D73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754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anose="02020500000000000000" pitchFamily="18" charset="-120"/>
              </a:defRPr>
            </a:lvl1pPr>
          </a:lstStyle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466726"/>
            <a:ext cx="1145751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51300" name="Text Box 100"/>
          <p:cNvSpPr txBox="1">
            <a:spLocks noChangeArrowheads="1"/>
          </p:cNvSpPr>
          <p:nvPr/>
        </p:nvSpPr>
        <p:spPr bwMode="white">
          <a:xfrm>
            <a:off x="8128000" y="90488"/>
            <a:ext cx="3657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04518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69CC4A7-E7D8-49BA-A50F-9270C0B8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2657"/>
            <a:ext cx="95062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0EFE90-20FC-4369-9251-43461A15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1556792"/>
            <a:ext cx="10730408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BDCE5D-3466-40AC-9DB8-77AD8E956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ECD6-4C79-4EEB-A589-6CBFE5C0D8CD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55AFF0-9F64-494A-8778-ED9E45712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3B226D-DE47-4265-A233-189267C1C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7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69CC4A7-E7D8-49BA-A50F-9270C0B8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2657"/>
            <a:ext cx="95062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0EFE90-20FC-4369-9251-43461A15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1556792"/>
            <a:ext cx="10730408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BDCE5D-3466-40AC-9DB8-77AD8E956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7F32-BBAA-4056-8450-D4A4ED972D73}" type="datetime1">
              <a:rPr lang="en-US" altLang="zh-TW" smtClean="0"/>
              <a:t>1/19/2022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55AFF0-9F64-494A-8778-ED9E45712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3B226D-DE47-4265-A233-189267C1C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A0CFF-7F35-4CD2-A488-B974D3F8D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82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05442" y="1798694"/>
            <a:ext cx="11214339" cy="20162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TW" sz="7200" b="1" kern="100" dirty="0">
                <a:solidFill>
                  <a:srgbClr val="F6A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111</a:t>
            </a:r>
            <a:r>
              <a:rPr lang="zh-TW" altLang="en-US" sz="7200" b="1" kern="100" dirty="0">
                <a:solidFill>
                  <a:srgbClr val="F6A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學年度獎補助作業說明</a:t>
            </a:r>
            <a:r>
              <a:rPr lang="en-US" altLang="zh-TW" sz="4800" b="1" kern="100" dirty="0">
                <a:solidFill>
                  <a:srgbClr val="BEA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sz="4800" b="1" kern="100" dirty="0">
                <a:solidFill>
                  <a:srgbClr val="BEA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</a:br>
            <a:r>
              <a:rPr lang="zh-TW" altLang="en-US" sz="3600" b="1" kern="100" dirty="0">
                <a:solidFill>
                  <a:srgbClr val="BEA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      </a:t>
            </a:r>
            <a:endParaRPr lang="zh-TW" altLang="en-US" sz="3600" b="1" dirty="0">
              <a:solidFill>
                <a:srgbClr val="BEA6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+mn-ea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71003" y="5090086"/>
            <a:ext cx="6512943" cy="1302088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i="1" dirty="0">
                <a:solidFill>
                  <a:srgbClr val="C9C9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研發處校務發展暨評鑑中心</a:t>
            </a:r>
            <a:endParaRPr lang="en-US" altLang="zh-TW" sz="4000" b="1" i="1" dirty="0">
              <a:solidFill>
                <a:srgbClr val="C9C9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r"/>
            <a:r>
              <a:rPr lang="en-US" altLang="zh-TW" b="1" dirty="0">
                <a:solidFill>
                  <a:srgbClr val="C9C9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                     </a:t>
            </a:r>
            <a:r>
              <a:rPr lang="en-US" altLang="zh-TW" dirty="0">
                <a:solidFill>
                  <a:srgbClr val="C9C9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111</a:t>
            </a:r>
            <a:r>
              <a:rPr lang="zh-TW" altLang="en-US" dirty="0">
                <a:solidFill>
                  <a:srgbClr val="C9C9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年</a:t>
            </a:r>
            <a:r>
              <a:rPr lang="en-US" altLang="zh-TW" dirty="0">
                <a:solidFill>
                  <a:srgbClr val="C9C9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</a:t>
            </a:r>
            <a:r>
              <a:rPr lang="zh-TW" altLang="en-US" dirty="0">
                <a:solidFill>
                  <a:srgbClr val="C9C9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月</a:t>
            </a:r>
            <a:r>
              <a:rPr lang="en-US" altLang="zh-TW" dirty="0">
                <a:solidFill>
                  <a:srgbClr val="C9C9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</a:t>
            </a:r>
            <a:r>
              <a:rPr lang="zh-TW" altLang="en-US" dirty="0">
                <a:solidFill>
                  <a:srgbClr val="C9C9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日</a:t>
            </a:r>
            <a:endParaRPr lang="zh-TW" altLang="en-US" sz="3600" dirty="0">
              <a:solidFill>
                <a:srgbClr val="C9C9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29" y="642398"/>
            <a:ext cx="603504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0252" y="335944"/>
            <a:ext cx="4389853" cy="846358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1">
                    <a:lumMod val="50000"/>
                  </a:schemeClr>
                </a:solidFill>
              </a:rPr>
              <a:t>重要時程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0CFF-7F35-4CD2-A488-B974D3F8D599}" type="slidenum">
              <a:rPr lang="zh-TW" altLang="en-US" smtClean="0"/>
              <a:t>2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53683"/>
              </p:ext>
            </p:extLst>
          </p:nvPr>
        </p:nvGraphicFramePr>
        <p:xfrm>
          <a:off x="490251" y="1293963"/>
          <a:ext cx="10863549" cy="461378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22149">
                  <a:extLst>
                    <a:ext uri="{9D8B030D-6E8A-4147-A177-3AD203B41FA5}">
                      <a16:colId xmlns:a16="http://schemas.microsoft.com/office/drawing/2014/main" val="894914801"/>
                    </a:ext>
                  </a:extLst>
                </a:gridCol>
                <a:gridCol w="8441400">
                  <a:extLst>
                    <a:ext uri="{9D8B030D-6E8A-4147-A177-3AD203B41FA5}">
                      <a16:colId xmlns:a16="http://schemas.microsoft.com/office/drawing/2014/main" val="3275622847"/>
                    </a:ext>
                  </a:extLst>
                </a:gridCol>
              </a:tblGrid>
              <a:tr h="5952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作業時程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58931"/>
                  </a:ext>
                </a:extLst>
              </a:tr>
              <a:tr h="12802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111.01.20</a:t>
                      </a:r>
                      <a:r>
                        <a:rPr lang="en-US" altLang="zh-TW" sz="24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通知各申請單位</a:t>
                      </a:r>
                      <a:r>
                        <a:rPr lang="en-US" altLang="zh-TW" sz="2400" b="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2400" b="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r>
                        <a:rPr lang="zh-TW" altLang="en-US" sz="2400" b="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獎補助初審</a:t>
                      </a:r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由聯合徵件系統，寄出</a:t>
                      </a:r>
                      <a:r>
                        <a:rPr lang="zh-TW" altLang="en-US" sz="2400" b="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通知信</a:t>
                      </a:r>
                      <a:r>
                        <a:rPr lang="en-US" altLang="zh-TW" sz="2400" b="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b="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</a:t>
                      </a:r>
                      <a:r>
                        <a:rPr lang="zh-TW" altLang="en-US" sz="2400" b="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學院祕書、一級單位主管、填寫人及計劃主持人</a:t>
                      </a:r>
                      <a:r>
                        <a:rPr lang="en-US" altLang="zh-TW" sz="2400" b="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61137"/>
                  </a:ext>
                </a:extLst>
              </a:tr>
              <a:tr h="11236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111.01.21</a:t>
                      </a:r>
                      <a:r>
                        <a:rPr lang="en-US" altLang="zh-TW" sz="24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altLang="zh-TW" sz="24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各單位</a:t>
                      </a:r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學年度獎補助初核資料，</a:t>
                      </a:r>
                      <a:r>
                        <a:rPr lang="zh-TW" alt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由研發</a:t>
                      </a:r>
                      <a:r>
                        <a:rPr lang="zh-TW" altLang="en-US" sz="24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處提供清冊，請會計室協助匯入概算</a:t>
                      </a:r>
                      <a:r>
                        <a:rPr lang="zh-TW" alt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編列</a:t>
                      </a:r>
                      <a:r>
                        <a:rPr lang="zh-TW" altLang="en-US" sz="24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系統。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各單位不用至概算編列系統登打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學年度獎補助資料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176417"/>
                  </a:ext>
                </a:extLst>
              </a:tr>
              <a:tr h="7917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111.2</a:t>
                      </a:r>
                      <a:r>
                        <a:rPr lang="zh-TW" altLang="en-US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zh-TW" altLang="en-US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獲補助之單位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須至聯合徵件系統，</a:t>
                      </a:r>
                      <a:r>
                        <a:rPr lang="zh-TW" alt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修正計畫</a:t>
                      </a:r>
                      <a:r>
                        <a:rPr lang="zh-TW" altLang="en-US" sz="24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質、量化指標</a:t>
                      </a:r>
                      <a:r>
                        <a:rPr lang="en-US" altLang="zh-TW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alt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經費細</a:t>
                      </a:r>
                      <a:r>
                        <a:rPr lang="zh-TW" altLang="en-US" sz="24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項。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25752"/>
                  </a:ext>
                </a:extLst>
              </a:tr>
              <a:tr h="7917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111.07.29(</a:t>
                      </a:r>
                      <a:r>
                        <a:rPr lang="zh-TW" altLang="en-US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altLang="zh-TW" sz="28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函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</a:t>
                      </a:r>
                      <a:r>
                        <a:rPr lang="en-US" altLang="zh-TW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度獎補助核定通知予各單位</a:t>
                      </a:r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定稿版</a:t>
                      </a:r>
                      <a:r>
                        <a:rPr lang="en-US" altLang="zh-TW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373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6202" y="340291"/>
            <a:ext cx="9824495" cy="8423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b="1" dirty="0">
                <a:solidFill>
                  <a:schemeClr val="accent1">
                    <a:lumMod val="50000"/>
                  </a:schemeClr>
                </a:solidFill>
              </a:rPr>
              <a:t>111</a:t>
            </a:r>
            <a:r>
              <a:rPr lang="zh-TW" altLang="en-US" sz="5400" b="1" dirty="0">
                <a:solidFill>
                  <a:schemeClr val="accent1">
                    <a:lumMod val="50000"/>
                  </a:schemeClr>
                </a:solidFill>
              </a:rPr>
              <a:t>學年度獎補助計畫名稱及代號  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138501" y="6492875"/>
            <a:ext cx="2743200" cy="365125"/>
          </a:xfrm>
        </p:spPr>
        <p:txBody>
          <a:bodyPr/>
          <a:lstStyle/>
          <a:p>
            <a:fld id="{89DA0CFF-7F35-4CD2-A488-B974D3F8D599}" type="slidenum">
              <a:rPr lang="zh-TW" altLang="en-US" smtClean="0"/>
              <a:t>3</a:t>
            </a:fld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23797"/>
              </p:ext>
            </p:extLst>
          </p:nvPr>
        </p:nvGraphicFramePr>
        <p:xfrm>
          <a:off x="543212" y="1182654"/>
          <a:ext cx="10679755" cy="557130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65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6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8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以往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獎補助代號</a:t>
                      </a:r>
                      <a:endParaRPr lang="zh-TW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以往</a:t>
                      </a:r>
                      <a:r>
                        <a:rPr lang="zh-TW" alt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獎補助計畫名稱</a:t>
                      </a:r>
                      <a:endParaRPr lang="zh-TW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zh-TW" altLang="en-US" sz="16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600" b="1" kern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獎補助代號</a:t>
                      </a: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zh-TW" alt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1600" b="1" kern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獎補助計畫名稱</a:t>
                      </a:r>
                      <a:endParaRPr lang="zh-TW" altLang="en-US" sz="1400" b="1" kern="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9991D03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專業教室設備採購計畫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9991H12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優化校園學習環境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教研設備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9991D04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實驗室設備更新計畫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9991H12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優化校園學習環境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教研設備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4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9991D05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電腦教室設備更新計畫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9991H41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精進資訊基礎建設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9991D06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專業軟體採購計畫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9991H41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精進資訊基礎建設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9991D07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環安衛精進計畫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9991E21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建構永續校園生活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環安衛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9991D08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化教室設備更新計畫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9991H13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優化校園學習環境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化設備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9991C01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學生展演計畫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9991P44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培力特色就業專長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學生成果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9991C02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學生論文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專題發表計畫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9991P44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培力特色就業專長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學生成果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9991C03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產學合作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9991P11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發展優質新創育才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產學活動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9991A01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9991P21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精進教師卓越躍升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研究計畫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9991A02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教師成果發表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9991P22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精進教師卓越躍升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教師成果發表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9991A03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教師出席國際會議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9991P23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精進教師卓越躍升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教師出席國際會議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9991A04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學生學術發表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9991P24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精進教師卓越躍升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學生學術發表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9991B01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專任教師薪資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9991P26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專任教師薪資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9991B03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國際學術交流計畫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9991E31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營造雙語國際校園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9991B04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充實學生社團設備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9991P41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培力特色就業專長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社團設備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9991B05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鼓勵學生組織自主學習活動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9991P42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培力特色就業專長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9991B06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職涯發展輔導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9991P43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培力特色就業專長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職涯輔導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9991B08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學生學習空間改善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9991H11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優化校園學習環境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學習空間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9991D01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重點儀器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9991P25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精進教師卓越躍升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重點儀器</a:t>
                      </a:r>
                      <a:r>
                        <a:rPr lang="en-US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9991D02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圖書設備採購計畫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9991H21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充實學術圖書資源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386" marR="173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916352" y="1191496"/>
            <a:ext cx="6306615" cy="5514860"/>
          </a:xfrm>
          <a:prstGeom prst="rect">
            <a:avLst/>
          </a:prstGeom>
          <a:noFill/>
          <a:ln w="412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2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025" y="339950"/>
            <a:ext cx="9462185" cy="8423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900" b="1" dirty="0">
                <a:solidFill>
                  <a:schemeClr val="accent1">
                    <a:lumMod val="50000"/>
                  </a:schemeClr>
                </a:solidFill>
              </a:rPr>
              <a:t>獎補助計畫</a:t>
            </a:r>
            <a:r>
              <a:rPr lang="en-US" altLang="zh-TW" sz="49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sz="4900" b="1" dirty="0">
                <a:solidFill>
                  <a:schemeClr val="accent1">
                    <a:lumMod val="50000"/>
                  </a:schemeClr>
                </a:solidFill>
              </a:rPr>
              <a:t>百萬以上核銷注意事項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138501" y="6492875"/>
            <a:ext cx="2743200" cy="365125"/>
          </a:xfrm>
        </p:spPr>
        <p:txBody>
          <a:bodyPr/>
          <a:lstStyle/>
          <a:p>
            <a:fld id="{89DA0CFF-7F35-4CD2-A488-B974D3F8D599}" type="slidenum">
              <a:rPr lang="zh-TW" altLang="en-US" smtClean="0"/>
              <a:t>4</a:t>
            </a:fld>
            <a:endParaRPr lang="zh-TW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50827"/>
              </p:ext>
            </p:extLst>
          </p:nvPr>
        </p:nvGraphicFramePr>
        <p:xfrm>
          <a:off x="586596" y="1666440"/>
          <a:ext cx="10972801" cy="5008997"/>
        </p:xfrm>
        <a:graphic>
          <a:graphicData uri="http://schemas.openxmlformats.org/drawingml/2006/table">
            <a:tbl>
              <a:tblPr firstRow="1" firstCol="1" bandRow="1"/>
              <a:tblGrid>
                <a:gridCol w="1854679">
                  <a:extLst>
                    <a:ext uri="{9D8B030D-6E8A-4147-A177-3AD203B41FA5}">
                      <a16:colId xmlns:a16="http://schemas.microsoft.com/office/drawing/2014/main" val="3004056701"/>
                    </a:ext>
                  </a:extLst>
                </a:gridCol>
                <a:gridCol w="3441940">
                  <a:extLst>
                    <a:ext uri="{9D8B030D-6E8A-4147-A177-3AD203B41FA5}">
                      <a16:colId xmlns:a16="http://schemas.microsoft.com/office/drawing/2014/main" val="272766708"/>
                    </a:ext>
                  </a:extLst>
                </a:gridCol>
                <a:gridCol w="3476445">
                  <a:extLst>
                    <a:ext uri="{9D8B030D-6E8A-4147-A177-3AD203B41FA5}">
                      <a16:colId xmlns:a16="http://schemas.microsoft.com/office/drawing/2014/main" val="3067340493"/>
                    </a:ext>
                  </a:extLst>
                </a:gridCol>
                <a:gridCol w="2199737">
                  <a:extLst>
                    <a:ext uri="{9D8B030D-6E8A-4147-A177-3AD203B41FA5}">
                      <a16:colId xmlns:a16="http://schemas.microsoft.com/office/drawing/2014/main" val="1593965828"/>
                    </a:ext>
                  </a:extLst>
                </a:gridCol>
              </a:tblGrid>
              <a:tr h="1059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項目類別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（執行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時程</a:t>
                      </a: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請購起訖日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請購單送達研發處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計畫撤案截止日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註</a:t>
                      </a: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因執行過程困難，如：無人投標、交期延遲等，需提書面說明終止計畫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核銷作業</a:t>
                      </a:r>
                      <a:endParaRPr lang="en-US" alt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截止日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044056"/>
                  </a:ext>
                </a:extLst>
              </a:tr>
              <a:tr h="6888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8-12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</a:t>
                      </a:r>
                      <a:r>
                        <a:rPr 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可提前進行</a:t>
                      </a:r>
                      <a:r>
                        <a:rPr lang="zh-TW" sz="20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當年度</a:t>
                      </a:r>
                      <a:r>
                        <a:rPr lang="en-US" sz="2000" kern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3/1</a:t>
                      </a:r>
                      <a:r>
                        <a:rPr lang="zh-TW" sz="2000" kern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4/30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9/30</a:t>
                      </a: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894410"/>
                  </a:ext>
                </a:extLst>
              </a:tr>
              <a:tr h="9145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可提前進行</a:t>
                      </a:r>
                      <a:r>
                        <a:rPr lang="zh-TW" sz="18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前一年度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12/1</a:t>
                      </a:r>
                      <a:r>
                        <a:rPr lang="en-US" altLang="zh-TW" sz="20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zh-TW" altLang="en-US" sz="20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當年度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1/15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3/31</a:t>
                      </a: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243456"/>
                  </a:ext>
                </a:extLst>
              </a:tr>
              <a:tr h="219704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微軟正黑體 Light" panose="020B0304030504040204" pitchFamily="34" charset="-120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如單位因執行過程困難，請依規定時程提出計畫終止，研發處將提案至獎補助經費專責小組討論該案後續，並視當年度資本門整體執行狀況另作調整或遞補其他計畫。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微軟正黑體 Light" panose="020B0304030504040204" pitchFamily="34" charset="-120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學年度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109.6.15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獎補助經費專責小組會議決議：獎補助計畫資本門之執行期限，不可延長或變更執行年度。計畫執行期限，需依原規劃時程作業，上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下年度計畫不得申請互換或延長。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微軟正黑體 Light" panose="020B0304030504040204" pitchFamily="34" charset="-120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未妥善執行獎補助經費之單位，如再提出計畫申請，將從嚴審查；申請通過後未執行完成，研發處將提案至獎補助經費專責小組討論後予以停權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年，不可申請補助。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863343"/>
                  </a:ext>
                </a:extLst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56753" y="1162767"/>
            <a:ext cx="5464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百萬以上採購案</a:t>
            </a: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不含重點儀器</a:t>
            </a: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kumimoji="0" lang="zh-TW" altLang="en-US" sz="2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00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312" y="395846"/>
            <a:ext cx="9004985" cy="8423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</a:rPr>
              <a:t>獎補助計畫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</a:rPr>
              <a:t>百萬以下核銷注意事項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303093" y="6518546"/>
            <a:ext cx="2743200" cy="365125"/>
          </a:xfrm>
        </p:spPr>
        <p:txBody>
          <a:bodyPr/>
          <a:lstStyle/>
          <a:p>
            <a:fld id="{89DA0CFF-7F35-4CD2-A488-B974D3F8D599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69504"/>
              </p:ext>
            </p:extLst>
          </p:nvPr>
        </p:nvGraphicFramePr>
        <p:xfrm>
          <a:off x="560833" y="1636358"/>
          <a:ext cx="10952052" cy="5275217"/>
        </p:xfrm>
        <a:graphic>
          <a:graphicData uri="http://schemas.openxmlformats.org/drawingml/2006/table">
            <a:tbl>
              <a:tblPr firstRow="1" firstCol="1" bandRow="1"/>
              <a:tblGrid>
                <a:gridCol w="2118949">
                  <a:extLst>
                    <a:ext uri="{9D8B030D-6E8A-4147-A177-3AD203B41FA5}">
                      <a16:colId xmlns:a16="http://schemas.microsoft.com/office/drawing/2014/main" val="3004056701"/>
                    </a:ext>
                  </a:extLst>
                </a:gridCol>
                <a:gridCol w="6208186">
                  <a:extLst>
                    <a:ext uri="{9D8B030D-6E8A-4147-A177-3AD203B41FA5}">
                      <a16:colId xmlns:a16="http://schemas.microsoft.com/office/drawing/2014/main" val="272766708"/>
                    </a:ext>
                  </a:extLst>
                </a:gridCol>
                <a:gridCol w="2624917">
                  <a:extLst>
                    <a:ext uri="{9D8B030D-6E8A-4147-A177-3AD203B41FA5}">
                      <a16:colId xmlns:a16="http://schemas.microsoft.com/office/drawing/2014/main" val="1593965828"/>
                    </a:ext>
                  </a:extLst>
                </a:gridCol>
              </a:tblGrid>
              <a:tr h="1033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項目類別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（執行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時程</a:t>
                      </a: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請購起訖日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請購單送達研發處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核銷作業截止日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044056"/>
                  </a:ext>
                </a:extLst>
              </a:tr>
              <a:tr h="61992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8-12</a:t>
                      </a: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當年度</a:t>
                      </a: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8/1</a:t>
                      </a:r>
                      <a:r>
                        <a:rPr lang="en-US" altLang="zh-TW" sz="240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9/30</a:t>
                      </a:r>
                      <a:endParaRPr lang="zh-TW" altLang="en-US" sz="240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11/30</a:t>
                      </a: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894410"/>
                  </a:ext>
                </a:extLst>
              </a:tr>
              <a:tr h="919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</a:t>
                      </a: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可提前進行：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前一年度</a:t>
                      </a: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12/1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〜當年度</a:t>
                      </a: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4/30</a:t>
                      </a:r>
                      <a:endParaRPr lang="zh-TW" sz="24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243456"/>
                  </a:ext>
                </a:extLst>
              </a:tr>
              <a:tr h="24124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微軟正黑體 Light" panose="020B0304030504040204" pitchFamily="34" charset="-120"/>
                        <a:buAutoNum type="arabicPeriod"/>
                      </a:pP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如單位因執行過程困難，請依規定時程提出計畫終止，研發處將提案至獎補助經費專責小組討論該案後續，並視當年度資本門整體執行狀況另作調整或遞補其他計畫。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微軟正黑體 Light" panose="020B0304030504040204" pitchFamily="34" charset="-120"/>
                        <a:buAutoNum type="arabicPeriod"/>
                      </a:pP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學年度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109.6.15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獎補助經費專責小組會議決議：獎補助計畫資本門之執行期限，不可延長或變更執行年度。計畫執行期限，需依原規劃時程作業，上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下年度計畫不得申請互換或延長。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微軟正黑體 Light" panose="020B0304030504040204" pitchFamily="34" charset="-120"/>
                        <a:buAutoNum type="arabicPeriod"/>
                      </a:pP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未妥善執行獎補助經費之單位，如再提出計畫申請，將從嚴審查；申請通過後未執行完成，研發處將提案至獎補助經費專責小組討論後予以停權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年，不可申請補助。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863343"/>
                  </a:ext>
                </a:extLst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79115" y="1175673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百萬以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zh-TW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採購案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74320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567" y="330218"/>
            <a:ext cx="9415072" cy="8423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</a:rPr>
              <a:t>獎補助作業手冊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138501" y="6492875"/>
            <a:ext cx="2743200" cy="365125"/>
          </a:xfrm>
        </p:spPr>
        <p:txBody>
          <a:bodyPr/>
          <a:lstStyle/>
          <a:p>
            <a:fld id="{89DA0CFF-7F35-4CD2-A488-B974D3F8D599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9" y="1138687"/>
            <a:ext cx="11132091" cy="5536750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A6BC95C2-80DC-4E65-AB62-1AD2C5EEFC5C}"/>
              </a:ext>
            </a:extLst>
          </p:cNvPr>
          <p:cNvGrpSpPr/>
          <p:nvPr/>
        </p:nvGrpSpPr>
        <p:grpSpPr>
          <a:xfrm>
            <a:off x="310299" y="2965489"/>
            <a:ext cx="10978775" cy="3634230"/>
            <a:chOff x="310299" y="2956862"/>
            <a:chExt cx="10978775" cy="3634230"/>
          </a:xfrm>
        </p:grpSpPr>
        <p:sp>
          <p:nvSpPr>
            <p:cNvPr id="6" name="矩形 5"/>
            <p:cNvSpPr/>
            <p:nvPr/>
          </p:nvSpPr>
          <p:spPr>
            <a:xfrm>
              <a:off x="310299" y="6079606"/>
              <a:ext cx="1348802" cy="4068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337847" y="2956862"/>
              <a:ext cx="8951227" cy="39898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5243133" y="5838610"/>
              <a:ext cx="5993949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2400" dirty="0"/>
                <a:t>執行獎補助計畫，請參閱</a:t>
              </a:r>
              <a:r>
                <a:rPr lang="en-US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獎補助作業手冊</a:t>
              </a:r>
              <a:r>
                <a:rPr lang="en-US" altLang="zh-TW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語音泡泡: 矩形 2">
              <a:extLst>
                <a:ext uri="{FF2B5EF4-FFF2-40B4-BE49-F238E27FC236}">
                  <a16:creationId xmlns:a16="http://schemas.microsoft.com/office/drawing/2014/main" id="{B2A74C96-E56A-40CD-8FFA-DF3DD77219E0}"/>
                </a:ext>
              </a:extLst>
            </p:cNvPr>
            <p:cNvSpPr/>
            <p:nvPr/>
          </p:nvSpPr>
          <p:spPr>
            <a:xfrm>
              <a:off x="2018582" y="5568119"/>
              <a:ext cx="3019244" cy="1022973"/>
            </a:xfrm>
            <a:prstGeom prst="wedgeRectCallout">
              <a:avLst>
                <a:gd name="adj1" fmla="val -62752"/>
                <a:gd name="adj2" fmla="val 20173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>
                  <a:solidFill>
                    <a:srgbClr val="002060"/>
                  </a:solidFill>
                </a:rPr>
                <a:t>請至研發處首頁，右下角</a:t>
              </a:r>
              <a:r>
                <a:rPr lang="en-US" altLang="zh-TW" dirty="0">
                  <a:solidFill>
                    <a:srgbClr val="002060"/>
                  </a:solidFill>
                </a:rPr>
                <a:t>-</a:t>
              </a:r>
            </a:p>
            <a:p>
              <a:r>
                <a:rPr lang="zh-TW" altLang="en-US" dirty="0">
                  <a:solidFill>
                    <a:srgbClr val="002060"/>
                  </a:solidFill>
                </a:rPr>
                <a:t>閃耀亮點串聯平台，登入</a:t>
              </a:r>
              <a:r>
                <a:rPr lang="en-US" altLang="zh-TW" dirty="0">
                  <a:solidFill>
                    <a:srgbClr val="002060"/>
                  </a:solidFill>
                </a:rPr>
                <a:t>LADP</a:t>
              </a:r>
              <a:r>
                <a:rPr lang="zh-TW" altLang="en-US" dirty="0">
                  <a:solidFill>
                    <a:srgbClr val="002060"/>
                  </a:solidFill>
                </a:rPr>
                <a:t>，下載獎補助作業手冊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9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5161-6D8E-664C-90FD-DD969A813E5B}" type="slidenum">
              <a:rPr kumimoji="1" lang="zh-TW" altLang="en-US" smtClean="0"/>
              <a:pPr/>
              <a:t>7</a:t>
            </a:fld>
            <a:endParaRPr kumimoji="1" lang="zh-TW" altLang="en-US" dirty="0"/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1305" y="1485085"/>
            <a:ext cx="4134679" cy="34431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29" y="1054744"/>
            <a:ext cx="7344716" cy="5698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橢圓 9"/>
          <p:cNvSpPr/>
          <p:nvPr/>
        </p:nvSpPr>
        <p:spPr>
          <a:xfrm>
            <a:off x="4399722" y="6389535"/>
            <a:ext cx="1484244" cy="182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cxnSp>
        <p:nvCxnSpPr>
          <p:cNvPr id="12" name="弧形接點 11"/>
          <p:cNvCxnSpPr/>
          <p:nvPr/>
        </p:nvCxnSpPr>
        <p:spPr>
          <a:xfrm flipV="1">
            <a:off x="5883965" y="5102088"/>
            <a:ext cx="2319131" cy="1444009"/>
          </a:xfrm>
          <a:prstGeom prst="curvedConnector3">
            <a:avLst/>
          </a:prstGeom>
          <a:ln w="127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5124876" y="4279227"/>
            <a:ext cx="2455368" cy="58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請進入研發處首頁，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右下角處 點選 系統平台</a:t>
            </a:r>
          </a:p>
        </p:txBody>
      </p:sp>
      <p:sp>
        <p:nvSpPr>
          <p:cNvPr id="3" name="矩形 2"/>
          <p:cNvSpPr/>
          <p:nvPr/>
        </p:nvSpPr>
        <p:spPr>
          <a:xfrm>
            <a:off x="9811512" y="1901952"/>
            <a:ext cx="1444752" cy="493776"/>
          </a:xfrm>
          <a:prstGeom prst="rect">
            <a:avLst/>
          </a:prstGeom>
          <a:noFill/>
          <a:ln w="38100">
            <a:solidFill>
              <a:srgbClr val="EA4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88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2489" y="1817766"/>
            <a:ext cx="8536130" cy="3461600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zh-TW" altLang="en-US" sz="115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+mj-cs"/>
              </a:rPr>
              <a:t>報告完畢</a:t>
            </a:r>
            <a:endParaRPr lang="en-US" altLang="zh-TW" sz="115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cs typeface="+mj-cs"/>
            </a:endParaRPr>
          </a:p>
          <a:p>
            <a:pPr marL="82296" indent="0" algn="ctr">
              <a:buNone/>
            </a:pPr>
            <a:r>
              <a:rPr lang="zh-TW" altLang="en-US" sz="115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+mj-cs"/>
              </a:rPr>
              <a:t>感謝聆聽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768408" y="6305550"/>
            <a:ext cx="826440" cy="476250"/>
          </a:xfrm>
        </p:spPr>
        <p:txBody>
          <a:bodyPr/>
          <a:lstStyle/>
          <a:p>
            <a:pPr algn="ctr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863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230">
      <a:dk1>
        <a:srgbClr val="000000"/>
      </a:dk1>
      <a:lt1>
        <a:srgbClr val="FFFFFF"/>
      </a:lt1>
      <a:dk2>
        <a:srgbClr val="640000"/>
      </a:dk2>
      <a:lt2>
        <a:srgbClr val="F3ECC5"/>
      </a:lt2>
      <a:accent1>
        <a:srgbClr val="538531"/>
      </a:accent1>
      <a:accent2>
        <a:srgbClr val="D2AC40"/>
      </a:accent2>
      <a:accent3>
        <a:srgbClr val="E58C49"/>
      </a:accent3>
      <a:accent4>
        <a:srgbClr val="93A046"/>
      </a:accent4>
      <a:accent5>
        <a:srgbClr val="50B9C4"/>
      </a:accent5>
      <a:accent6>
        <a:srgbClr val="66A6E0"/>
      </a:accent6>
      <a:hlink>
        <a:srgbClr val="DB4B0B"/>
      </a:hlink>
      <a:folHlink>
        <a:srgbClr val="5785BD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64F7C"/>
        </a:dk2>
        <a:lt2>
          <a:srgbClr val="C0C0C0"/>
        </a:lt2>
        <a:accent1>
          <a:srgbClr val="64B4DC"/>
        </a:accent1>
        <a:accent2>
          <a:srgbClr val="EFA441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9943A"/>
        </a:accent6>
        <a:hlink>
          <a:srgbClr val="0F96B1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640000"/>
        </a:dk2>
        <a:lt2>
          <a:srgbClr val="F3ECC5"/>
        </a:lt2>
        <a:accent1>
          <a:srgbClr val="538531"/>
        </a:accent1>
        <a:accent2>
          <a:srgbClr val="D2AC40"/>
        </a:accent2>
        <a:accent3>
          <a:srgbClr val="FFFFFF"/>
        </a:accent3>
        <a:accent4>
          <a:srgbClr val="000000"/>
        </a:accent4>
        <a:accent5>
          <a:srgbClr val="B3C2AD"/>
        </a:accent5>
        <a:accent6>
          <a:srgbClr val="BE9B39"/>
        </a:accent6>
        <a:hlink>
          <a:srgbClr val="DB4B0B"/>
        </a:hlink>
        <a:folHlink>
          <a:srgbClr val="5785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3300"/>
        </a:dk2>
        <a:lt2>
          <a:srgbClr val="D1EFC7"/>
        </a:lt2>
        <a:accent1>
          <a:srgbClr val="2A8282"/>
        </a:accent1>
        <a:accent2>
          <a:srgbClr val="D96941"/>
        </a:accent2>
        <a:accent3>
          <a:srgbClr val="FFFFFF"/>
        </a:accent3>
        <a:accent4>
          <a:srgbClr val="000000"/>
        </a:accent4>
        <a:accent5>
          <a:srgbClr val="ACC1C1"/>
        </a:accent5>
        <a:accent6>
          <a:srgbClr val="C45E3A"/>
        </a:accent6>
        <a:hlink>
          <a:srgbClr val="779E38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1769</TotalTime>
  <Words>1143</Words>
  <Application>Microsoft Office PowerPoint</Application>
  <PresentationFormat>寬螢幕</PresentationFormat>
  <Paragraphs>173</Paragraphs>
  <Slides>8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微軟正黑體</vt:lpstr>
      <vt:lpstr>微軟正黑體 Light</vt:lpstr>
      <vt:lpstr>新細明體</vt:lpstr>
      <vt:lpstr>標楷體</vt:lpstr>
      <vt:lpstr>Algerian</vt:lpstr>
      <vt:lpstr>Arial</vt:lpstr>
      <vt:lpstr>Calibri</vt:lpstr>
      <vt:lpstr>Times New Roman</vt:lpstr>
      <vt:lpstr>Wingdings</vt:lpstr>
      <vt:lpstr>Custom Design</vt:lpstr>
      <vt:lpstr>自訂設計</vt:lpstr>
      <vt:lpstr>1_自訂設計</vt:lpstr>
      <vt:lpstr>Image</vt:lpstr>
      <vt:lpstr>111學年度獎補助作業說明       </vt:lpstr>
      <vt:lpstr>重要時程</vt:lpstr>
      <vt:lpstr>111學年度獎補助計畫名稱及代號  </vt:lpstr>
      <vt:lpstr>獎補助計畫-百萬以上核銷注意事項</vt:lpstr>
      <vt:lpstr>獎補助計畫-百萬以下核銷注意事項</vt:lpstr>
      <vt:lpstr>獎補助作業手冊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110年(暨111年部分)中程校務發展計畫聯合徵件審查會</dc:title>
  <dc:creator>fjuser180824D</dc:creator>
  <cp:lastModifiedBy>Windows 使用者</cp:lastModifiedBy>
  <cp:revision>285</cp:revision>
  <cp:lastPrinted>2021-12-24T00:56:17Z</cp:lastPrinted>
  <dcterms:created xsi:type="dcterms:W3CDTF">2021-01-05T08:20:27Z</dcterms:created>
  <dcterms:modified xsi:type="dcterms:W3CDTF">2022-01-19T03:12:23Z</dcterms:modified>
</cp:coreProperties>
</file>