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3" r:id="rId1"/>
    <p:sldMasterId id="2147484451" r:id="rId2"/>
  </p:sldMasterIdLst>
  <p:notesMasterIdLst>
    <p:notesMasterId r:id="rId30"/>
  </p:notesMasterIdLst>
  <p:handoutMasterIdLst>
    <p:handoutMasterId r:id="rId31"/>
  </p:handoutMasterIdLst>
  <p:sldIdLst>
    <p:sldId id="748" r:id="rId3"/>
    <p:sldId id="752" r:id="rId4"/>
    <p:sldId id="751" r:id="rId5"/>
    <p:sldId id="755" r:id="rId6"/>
    <p:sldId id="700" r:id="rId7"/>
    <p:sldId id="743" r:id="rId8"/>
    <p:sldId id="698" r:id="rId9"/>
    <p:sldId id="764" r:id="rId10"/>
    <p:sldId id="702" r:id="rId11"/>
    <p:sldId id="761" r:id="rId12"/>
    <p:sldId id="766" r:id="rId13"/>
    <p:sldId id="730" r:id="rId14"/>
    <p:sldId id="731" r:id="rId15"/>
    <p:sldId id="729" r:id="rId16"/>
    <p:sldId id="732" r:id="rId17"/>
    <p:sldId id="733" r:id="rId18"/>
    <p:sldId id="734" r:id="rId19"/>
    <p:sldId id="736" r:id="rId20"/>
    <p:sldId id="716" r:id="rId21"/>
    <p:sldId id="763" r:id="rId22"/>
    <p:sldId id="717" r:id="rId23"/>
    <p:sldId id="719" r:id="rId24"/>
    <p:sldId id="744" r:id="rId25"/>
    <p:sldId id="746" r:id="rId26"/>
    <p:sldId id="756" r:id="rId27"/>
    <p:sldId id="758" r:id="rId28"/>
    <p:sldId id="759" r:id="rId29"/>
  </p:sldIdLst>
  <p:sldSz cx="9144000" cy="6858000" type="screen4x3"/>
  <p:notesSz cx="6797675" cy="9926638"/>
  <p:custDataLst>
    <p:tags r:id="rId32"/>
  </p:custDataLst>
  <p:defaultTextStyle>
    <a:defPPr>
      <a:defRPr lang="de-DE"/>
    </a:defPPr>
    <a:lvl1pPr algn="l" rtl="0" eaLnBrk="0" fontAlgn="base" hangingPunct="0">
      <a:spcBef>
        <a:spcPct val="0"/>
      </a:spcBef>
      <a:spcAft>
        <a:spcPct val="0"/>
      </a:spcAft>
      <a:defRPr kern="1200">
        <a:solidFill>
          <a:schemeClr val="tx1"/>
        </a:solidFill>
        <a:latin typeface="Arial" charset="0"/>
        <a:ea typeface="標楷體" pitchFamily="65" charset="-120"/>
        <a:cs typeface="+mn-cs"/>
      </a:defRPr>
    </a:lvl1pPr>
    <a:lvl2pPr marL="457200" algn="l" rtl="0" eaLnBrk="0" fontAlgn="base" hangingPunct="0">
      <a:spcBef>
        <a:spcPct val="0"/>
      </a:spcBef>
      <a:spcAft>
        <a:spcPct val="0"/>
      </a:spcAft>
      <a:defRPr kern="1200">
        <a:solidFill>
          <a:schemeClr val="tx1"/>
        </a:solidFill>
        <a:latin typeface="Arial" charset="0"/>
        <a:ea typeface="標楷體" pitchFamily="65" charset="-120"/>
        <a:cs typeface="+mn-cs"/>
      </a:defRPr>
    </a:lvl2pPr>
    <a:lvl3pPr marL="914400" algn="l" rtl="0" eaLnBrk="0" fontAlgn="base" hangingPunct="0">
      <a:spcBef>
        <a:spcPct val="0"/>
      </a:spcBef>
      <a:spcAft>
        <a:spcPct val="0"/>
      </a:spcAft>
      <a:defRPr kern="1200">
        <a:solidFill>
          <a:schemeClr val="tx1"/>
        </a:solidFill>
        <a:latin typeface="Arial" charset="0"/>
        <a:ea typeface="標楷體" pitchFamily="65" charset="-120"/>
        <a:cs typeface="+mn-cs"/>
      </a:defRPr>
    </a:lvl3pPr>
    <a:lvl4pPr marL="1371600" algn="l" rtl="0" eaLnBrk="0" fontAlgn="base" hangingPunct="0">
      <a:spcBef>
        <a:spcPct val="0"/>
      </a:spcBef>
      <a:spcAft>
        <a:spcPct val="0"/>
      </a:spcAft>
      <a:defRPr kern="1200">
        <a:solidFill>
          <a:schemeClr val="tx1"/>
        </a:solidFill>
        <a:latin typeface="Arial" charset="0"/>
        <a:ea typeface="標楷體" pitchFamily="65" charset="-120"/>
        <a:cs typeface="+mn-cs"/>
      </a:defRPr>
    </a:lvl4pPr>
    <a:lvl5pPr marL="1828800" algn="l" rtl="0" eaLnBrk="0" fontAlgn="base" hangingPunct="0">
      <a:spcBef>
        <a:spcPct val="0"/>
      </a:spcBef>
      <a:spcAft>
        <a:spcPct val="0"/>
      </a:spcAft>
      <a:defRPr kern="1200">
        <a:solidFill>
          <a:schemeClr val="tx1"/>
        </a:solidFill>
        <a:latin typeface="Arial" charset="0"/>
        <a:ea typeface="標楷體" pitchFamily="65" charset="-120"/>
        <a:cs typeface="+mn-cs"/>
      </a:defRPr>
    </a:lvl5pPr>
    <a:lvl6pPr marL="2286000" algn="l" defTabSz="914400" rtl="0" eaLnBrk="1" latinLnBrk="0" hangingPunct="1">
      <a:defRPr kern="1200">
        <a:solidFill>
          <a:schemeClr val="tx1"/>
        </a:solidFill>
        <a:latin typeface="Arial" charset="0"/>
        <a:ea typeface="標楷體" pitchFamily="65" charset="-120"/>
        <a:cs typeface="+mn-cs"/>
      </a:defRPr>
    </a:lvl6pPr>
    <a:lvl7pPr marL="2743200" algn="l" defTabSz="914400" rtl="0" eaLnBrk="1" latinLnBrk="0" hangingPunct="1">
      <a:defRPr kern="1200">
        <a:solidFill>
          <a:schemeClr val="tx1"/>
        </a:solidFill>
        <a:latin typeface="Arial" charset="0"/>
        <a:ea typeface="標楷體" pitchFamily="65" charset="-120"/>
        <a:cs typeface="+mn-cs"/>
      </a:defRPr>
    </a:lvl7pPr>
    <a:lvl8pPr marL="3200400" algn="l" defTabSz="914400" rtl="0" eaLnBrk="1" latinLnBrk="0" hangingPunct="1">
      <a:defRPr kern="1200">
        <a:solidFill>
          <a:schemeClr val="tx1"/>
        </a:solidFill>
        <a:latin typeface="Arial" charset="0"/>
        <a:ea typeface="標楷體" pitchFamily="65" charset="-120"/>
        <a:cs typeface="+mn-cs"/>
      </a:defRPr>
    </a:lvl8pPr>
    <a:lvl9pPr marL="3657600" algn="l" defTabSz="914400" rtl="0" eaLnBrk="1" latinLnBrk="0" hangingPunct="1">
      <a:defRPr kern="1200">
        <a:solidFill>
          <a:schemeClr val="tx1"/>
        </a:solidFill>
        <a:latin typeface="Arial" charset="0"/>
        <a:ea typeface="標楷體" pitchFamily="65" charset="-120"/>
        <a:cs typeface="+mn-cs"/>
      </a:defRPr>
    </a:lvl9pPr>
  </p:defaultTextStyle>
  <p:extLst>
    <p:ext uri="{521415D9-36F7-43E2-AB2F-B90AF26B5E84}">
      <p14:sectionLst xmlns:p14="http://schemas.microsoft.com/office/powerpoint/2010/main">
        <p14:section name="預設章節" id="{3C3F11E2-CAD9-4C27-BBFF-EB47E46C7A6C}">
          <p14:sldIdLst>
            <p14:sldId id="748"/>
            <p14:sldId id="752"/>
            <p14:sldId id="751"/>
            <p14:sldId id="755"/>
            <p14:sldId id="700"/>
            <p14:sldId id="743"/>
            <p14:sldId id="698"/>
            <p14:sldId id="764"/>
            <p14:sldId id="702"/>
            <p14:sldId id="761"/>
            <p14:sldId id="766"/>
            <p14:sldId id="730"/>
            <p14:sldId id="731"/>
            <p14:sldId id="729"/>
            <p14:sldId id="732"/>
            <p14:sldId id="733"/>
            <p14:sldId id="734"/>
            <p14:sldId id="736"/>
            <p14:sldId id="716"/>
            <p14:sldId id="763"/>
            <p14:sldId id="717"/>
            <p14:sldId id="719"/>
            <p14:sldId id="744"/>
            <p14:sldId id="746"/>
            <p14:sldId id="756"/>
            <p14:sldId id="758"/>
            <p14:sldId id="759"/>
          </p14:sldIdLst>
        </p14:section>
      </p14:sectionLst>
    </p:ext>
    <p:ext uri="{EFAFB233-063F-42B5-8137-9DF3F51BA10A}">
      <p15:sldGuideLst xmlns:p15="http://schemas.microsoft.com/office/powerpoint/2012/main">
        <p15:guide id="1" orient="horz" pos="4319">
          <p15:clr>
            <a:srgbClr val="A4A3A4"/>
          </p15:clr>
        </p15:guide>
        <p15:guide id="2" pos="213">
          <p15:clr>
            <a:srgbClr val="A4A3A4"/>
          </p15:clr>
        </p15:guide>
        <p15:guide id="3" pos="55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0033CC"/>
    <a:srgbClr val="0A3456"/>
    <a:srgbClr val="FF9966"/>
    <a:srgbClr val="F5CAC1"/>
    <a:srgbClr val="FCE0BA"/>
    <a:srgbClr val="ECFCC0"/>
    <a:srgbClr val="104876"/>
    <a:srgbClr val="0066FF"/>
    <a:srgbClr val="CBE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40" autoAdjust="0"/>
  </p:normalViewPr>
  <p:slideViewPr>
    <p:cSldViewPr snapToGrid="0">
      <p:cViewPr varScale="1">
        <p:scale>
          <a:sx n="65" d="100"/>
          <a:sy n="65" d="100"/>
        </p:scale>
        <p:origin x="1476" y="66"/>
      </p:cViewPr>
      <p:guideLst>
        <p:guide orient="horz" pos="4319"/>
        <p:guide pos="213"/>
        <p:guide pos="55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548D0-C5C9-4580-8CC0-4E5FD29FCF5A}" type="doc">
      <dgm:prSet loTypeId="urn:microsoft.com/office/officeart/2005/8/layout/hProcess11" loCatId="process" qsTypeId="urn:microsoft.com/office/officeart/2005/8/quickstyle/3d1" qsCatId="3D" csTypeId="urn:microsoft.com/office/officeart/2005/8/colors/accent2_4" csCatId="accent2" phldr="1"/>
      <dgm:spPr/>
      <dgm:t>
        <a:bodyPr/>
        <a:lstStyle/>
        <a:p>
          <a:endParaRPr lang="zh-TW" altLang="en-US"/>
        </a:p>
      </dgm:t>
    </dgm:pt>
    <dgm:pt modelId="{4F4C07AB-06D0-44A6-8A73-E494D2D94951}">
      <dgm:prSet phldrT="[文字]" custT="1"/>
      <dgm:spPr/>
      <dgm:t>
        <a:bodyPr/>
        <a:lstStyle/>
        <a:p>
          <a:pPr>
            <a:lnSpc>
              <a:spcPts val="2400"/>
            </a:lnSpc>
          </a:pPr>
          <a:r>
            <a:rPr lang="zh-TW" altLang="en-US" sz="2000" b="1" smtClean="0">
              <a:latin typeface="微軟正黑體" panose="020B0604030504040204" pitchFamily="34" charset="-120"/>
              <a:ea typeface="微軟正黑體" panose="020B0604030504040204" pitchFamily="34" charset="-120"/>
            </a:rPr>
            <a:t>召開預算編列說明會</a:t>
          </a:r>
          <a:endParaRPr lang="zh-TW" altLang="en-US" sz="2000" b="1" dirty="0">
            <a:latin typeface="微軟正黑體" panose="020B0604030504040204" pitchFamily="34" charset="-120"/>
            <a:ea typeface="微軟正黑體" panose="020B0604030504040204" pitchFamily="34" charset="-120"/>
          </a:endParaRPr>
        </a:p>
      </dgm:t>
    </dgm:pt>
    <dgm:pt modelId="{7E046CA2-D848-41FC-BE06-25E7D5D47842}" type="parTrans" cxnId="{E56F5AD5-FB71-489C-82D2-1E9273E304C1}">
      <dgm:prSet/>
      <dgm:spPr/>
      <dgm:t>
        <a:bodyPr/>
        <a:lstStyle/>
        <a:p>
          <a:endParaRPr lang="zh-TW" altLang="en-US"/>
        </a:p>
      </dgm:t>
    </dgm:pt>
    <dgm:pt modelId="{206ACE29-34D1-4DFC-BCB4-228BA16F3FC5}" type="sibTrans" cxnId="{E56F5AD5-FB71-489C-82D2-1E9273E304C1}">
      <dgm:prSet/>
      <dgm:spPr/>
      <dgm:t>
        <a:bodyPr/>
        <a:lstStyle/>
        <a:p>
          <a:endParaRPr lang="zh-TW" altLang="en-US"/>
        </a:p>
      </dgm:t>
    </dgm:pt>
    <dgm:pt modelId="{00E38816-C1B6-4912-90CA-943D647CD09A}">
      <dgm:prSet phldrT="[文字]" custT="1"/>
      <dgm:spPr/>
      <dgm:t>
        <a:bodyPr/>
        <a:lstStyle/>
        <a:p>
          <a:pPr>
            <a:lnSpc>
              <a:spcPts val="2400"/>
            </a:lnSpc>
          </a:pPr>
          <a:r>
            <a:rPr lang="zh-TW" altLang="en-US" sz="2000" b="1" smtClean="0">
              <a:latin typeface="微軟正黑體" panose="020B0604030504040204" pitchFamily="34" charset="-120"/>
              <a:ea typeface="微軟正黑體" panose="020B0604030504040204" pitchFamily="34" charset="-120"/>
            </a:rPr>
            <a:t>完成上網登錄預算</a:t>
          </a:r>
          <a:endParaRPr lang="zh-TW" altLang="en-US" sz="2000" b="1" dirty="0">
            <a:latin typeface="微軟正黑體" panose="020B0604030504040204" pitchFamily="34" charset="-120"/>
            <a:ea typeface="微軟正黑體" panose="020B0604030504040204" pitchFamily="34" charset="-120"/>
          </a:endParaRPr>
        </a:p>
      </dgm:t>
    </dgm:pt>
    <dgm:pt modelId="{66F8BB83-5ECC-4EB0-88BA-39F535511B08}" type="sibTrans" cxnId="{6D5B8A4D-7F3C-49DE-B6FC-6FAADCAE3FB0}">
      <dgm:prSet/>
      <dgm:spPr/>
      <dgm:t>
        <a:bodyPr/>
        <a:lstStyle/>
        <a:p>
          <a:endParaRPr lang="zh-TW" altLang="en-US"/>
        </a:p>
      </dgm:t>
    </dgm:pt>
    <dgm:pt modelId="{27093604-7BC2-4F1B-A9C9-158FD9E01F58}" type="parTrans" cxnId="{6D5B8A4D-7F3C-49DE-B6FC-6FAADCAE3FB0}">
      <dgm:prSet/>
      <dgm:spPr/>
      <dgm:t>
        <a:bodyPr/>
        <a:lstStyle/>
        <a:p>
          <a:endParaRPr lang="zh-TW" altLang="en-US"/>
        </a:p>
      </dgm:t>
    </dgm:pt>
    <dgm:pt modelId="{89EEE810-EEDA-4627-AEBC-4A1DF3C4427C}">
      <dgm:prSet phldrT="[文字]" custT="1"/>
      <dgm:spPr/>
      <dgm:t>
        <a:bodyPr/>
        <a:lstStyle/>
        <a:p>
          <a:pPr>
            <a:lnSpc>
              <a:spcPts val="2400"/>
            </a:lnSpc>
          </a:pPr>
          <a:r>
            <a:rPr lang="zh-TW" altLang="en-US" sz="2000" b="1" smtClean="0">
              <a:latin typeface="微軟正黑體" panose="020B0604030504040204" pitchFamily="34" charset="-120"/>
              <a:ea typeface="微軟正黑體" panose="020B0604030504040204" pitchFamily="34" charset="-120"/>
            </a:rPr>
            <a:t>繳交預算書面資料</a:t>
          </a:r>
          <a:endParaRPr lang="zh-TW" altLang="en-US" sz="2000" b="1" dirty="0">
            <a:latin typeface="微軟正黑體" panose="020B0604030504040204" pitchFamily="34" charset="-120"/>
            <a:ea typeface="微軟正黑體" panose="020B0604030504040204" pitchFamily="34" charset="-120"/>
          </a:endParaRPr>
        </a:p>
      </dgm:t>
    </dgm:pt>
    <dgm:pt modelId="{25458220-6ACD-4B65-9722-6AD934ACAB1A}" type="sibTrans" cxnId="{D41D60FE-08C1-4D5D-A1A7-EDA06B72244C}">
      <dgm:prSet/>
      <dgm:spPr/>
      <dgm:t>
        <a:bodyPr/>
        <a:lstStyle/>
        <a:p>
          <a:endParaRPr lang="zh-TW" altLang="en-US"/>
        </a:p>
      </dgm:t>
    </dgm:pt>
    <dgm:pt modelId="{402A8946-D798-470A-997A-8CFBF8591839}" type="parTrans" cxnId="{D41D60FE-08C1-4D5D-A1A7-EDA06B72244C}">
      <dgm:prSet/>
      <dgm:spPr/>
      <dgm:t>
        <a:bodyPr/>
        <a:lstStyle/>
        <a:p>
          <a:endParaRPr lang="zh-TW" altLang="en-US"/>
        </a:p>
      </dgm:t>
    </dgm:pt>
    <dgm:pt modelId="{A838E069-3022-42BC-9A4B-EED3F4C31C4F}">
      <dgm:prSet phldrT="[文字]" custT="1"/>
      <dgm:spPr/>
      <dgm:t>
        <a:bodyPr/>
        <a:lstStyle/>
        <a:p>
          <a:pPr>
            <a:lnSpc>
              <a:spcPts val="2400"/>
            </a:lnSpc>
          </a:pPr>
          <a:r>
            <a:rPr lang="zh-TW" altLang="en-US" sz="2000" b="1" dirty="0" smtClean="0">
              <a:latin typeface="微軟正黑體" panose="020B0604030504040204" pitchFamily="34" charset="-120"/>
              <a:ea typeface="微軟正黑體" panose="020B0604030504040204" pitchFamily="34" charset="-120"/>
            </a:rPr>
            <a:t>召開第二次預算審查委員會</a:t>
          </a:r>
          <a:endParaRPr lang="zh-TW" altLang="en-US" sz="2000" b="1" dirty="0">
            <a:latin typeface="微軟正黑體" panose="020B0604030504040204" pitchFamily="34" charset="-120"/>
            <a:ea typeface="微軟正黑體" panose="020B0604030504040204" pitchFamily="34" charset="-120"/>
          </a:endParaRPr>
        </a:p>
      </dgm:t>
    </dgm:pt>
    <dgm:pt modelId="{DE4BE7FD-1C93-44CC-958A-FA9BA3665157}" type="parTrans" cxnId="{98AC68C3-E427-4E16-9230-CA209CBEF30D}">
      <dgm:prSet/>
      <dgm:spPr/>
      <dgm:t>
        <a:bodyPr/>
        <a:lstStyle/>
        <a:p>
          <a:endParaRPr lang="zh-TW" altLang="en-US"/>
        </a:p>
      </dgm:t>
    </dgm:pt>
    <dgm:pt modelId="{475ACB9A-B246-4E18-96CB-E1C04F7EDB94}" type="sibTrans" cxnId="{98AC68C3-E427-4E16-9230-CA209CBEF30D}">
      <dgm:prSet/>
      <dgm:spPr/>
      <dgm:t>
        <a:bodyPr/>
        <a:lstStyle/>
        <a:p>
          <a:endParaRPr lang="zh-TW" altLang="en-US"/>
        </a:p>
      </dgm:t>
    </dgm:pt>
    <dgm:pt modelId="{6DA6EAE3-3982-4164-B1E9-FCB960C17E54}">
      <dgm:prSet phldrT="[文字]" custT="1"/>
      <dgm:spPr/>
      <dgm:t>
        <a:bodyPr/>
        <a:lstStyle/>
        <a:p>
          <a:pPr>
            <a:lnSpc>
              <a:spcPts val="2400"/>
            </a:lnSpc>
          </a:pPr>
          <a:r>
            <a:rPr lang="zh-TW" altLang="en-US" sz="2000" b="1" smtClean="0">
              <a:latin typeface="微軟正黑體" panose="020B0604030504040204" pitchFamily="34" charset="-120"/>
              <a:ea typeface="微軟正黑體" panose="020B0604030504040204" pitchFamily="34" charset="-120"/>
            </a:rPr>
            <a:t>提送校務會議報告</a:t>
          </a:r>
          <a:endParaRPr lang="zh-TW" altLang="en-US" sz="2000" b="1" dirty="0">
            <a:latin typeface="微軟正黑體" panose="020B0604030504040204" pitchFamily="34" charset="-120"/>
            <a:ea typeface="微軟正黑體" panose="020B0604030504040204" pitchFamily="34" charset="-120"/>
          </a:endParaRPr>
        </a:p>
      </dgm:t>
    </dgm:pt>
    <dgm:pt modelId="{470CBAAE-1AED-4428-9584-0072BFC073FE}" type="parTrans" cxnId="{EA3F658B-C51D-4BE9-B09D-588C9D9E0CE7}">
      <dgm:prSet/>
      <dgm:spPr/>
      <dgm:t>
        <a:bodyPr/>
        <a:lstStyle/>
        <a:p>
          <a:endParaRPr lang="zh-TW" altLang="en-US"/>
        </a:p>
      </dgm:t>
    </dgm:pt>
    <dgm:pt modelId="{0D5C19A6-0DA5-4C0F-8A6C-88A65A60F579}" type="sibTrans" cxnId="{EA3F658B-C51D-4BE9-B09D-588C9D9E0CE7}">
      <dgm:prSet/>
      <dgm:spPr/>
      <dgm:t>
        <a:bodyPr/>
        <a:lstStyle/>
        <a:p>
          <a:endParaRPr lang="zh-TW" altLang="en-US"/>
        </a:p>
      </dgm:t>
    </dgm:pt>
    <dgm:pt modelId="{2C34169C-E47D-476D-9EA9-9CBF77AAF1DB}">
      <dgm:prSet phldrT="[文字]" custT="1"/>
      <dgm:spPr/>
      <dgm:t>
        <a:bodyPr/>
        <a:lstStyle/>
        <a:p>
          <a:pPr>
            <a:lnSpc>
              <a:spcPts val="2400"/>
            </a:lnSpc>
          </a:pPr>
          <a:r>
            <a:rPr lang="zh-TW" altLang="en-US" sz="2000" b="1" smtClean="0">
              <a:latin typeface="微軟正黑體" panose="020B0604030504040204" pitchFamily="34" charset="-120"/>
              <a:ea typeface="微軟正黑體" panose="020B0604030504040204" pitchFamily="34" charset="-120"/>
            </a:rPr>
            <a:t>提報董事會議審議</a:t>
          </a:r>
          <a:endParaRPr lang="zh-TW" altLang="en-US" sz="2000" b="1" dirty="0">
            <a:latin typeface="微軟正黑體" panose="020B0604030504040204" pitchFamily="34" charset="-120"/>
            <a:ea typeface="微軟正黑體" panose="020B0604030504040204" pitchFamily="34" charset="-120"/>
          </a:endParaRPr>
        </a:p>
      </dgm:t>
    </dgm:pt>
    <dgm:pt modelId="{7C556644-5114-4CF3-97D7-2065FA1C83DC}" type="parTrans" cxnId="{91E5809E-0E4E-49C1-8004-33A107086516}">
      <dgm:prSet/>
      <dgm:spPr/>
      <dgm:t>
        <a:bodyPr/>
        <a:lstStyle/>
        <a:p>
          <a:endParaRPr lang="zh-TW" altLang="en-US"/>
        </a:p>
      </dgm:t>
    </dgm:pt>
    <dgm:pt modelId="{D845B6BE-B879-449B-9EB4-198B05125DC3}" type="sibTrans" cxnId="{91E5809E-0E4E-49C1-8004-33A107086516}">
      <dgm:prSet/>
      <dgm:spPr/>
      <dgm:t>
        <a:bodyPr/>
        <a:lstStyle/>
        <a:p>
          <a:endParaRPr lang="zh-TW" altLang="en-US"/>
        </a:p>
      </dgm:t>
    </dgm:pt>
    <dgm:pt modelId="{B18BB869-744D-4AE9-A245-60751FCB36BC}">
      <dgm:prSet phldrT="[文字]" custT="1"/>
      <dgm:spPr/>
      <dgm:t>
        <a:bodyPr/>
        <a:lstStyle/>
        <a:p>
          <a:pPr>
            <a:lnSpc>
              <a:spcPts val="2400"/>
            </a:lnSpc>
          </a:pPr>
          <a:r>
            <a:rPr lang="zh-TW" altLang="en-US" sz="2000" b="1" smtClean="0">
              <a:latin typeface="微軟正黑體" panose="020B0604030504040204" pitchFamily="34" charset="-120"/>
              <a:ea typeface="微軟正黑體" panose="020B0604030504040204" pitchFamily="34" charset="-120"/>
            </a:rPr>
            <a:t>上網公告並呈報教育部核備</a:t>
          </a:r>
          <a:endParaRPr lang="zh-TW" altLang="en-US" sz="2000" b="1" dirty="0">
            <a:latin typeface="微軟正黑體" panose="020B0604030504040204" pitchFamily="34" charset="-120"/>
            <a:ea typeface="微軟正黑體" panose="020B0604030504040204" pitchFamily="34" charset="-120"/>
          </a:endParaRPr>
        </a:p>
      </dgm:t>
    </dgm:pt>
    <dgm:pt modelId="{C46346B4-D8AC-489B-B67C-71B089289058}" type="parTrans" cxnId="{159EADFE-2176-4886-8FCD-D8225A24BAD0}">
      <dgm:prSet/>
      <dgm:spPr/>
      <dgm:t>
        <a:bodyPr/>
        <a:lstStyle/>
        <a:p>
          <a:endParaRPr lang="zh-TW" altLang="en-US"/>
        </a:p>
      </dgm:t>
    </dgm:pt>
    <dgm:pt modelId="{7F65B159-A7FB-451D-A889-BE23102ADF4A}" type="sibTrans" cxnId="{159EADFE-2176-4886-8FCD-D8225A24BAD0}">
      <dgm:prSet/>
      <dgm:spPr/>
      <dgm:t>
        <a:bodyPr/>
        <a:lstStyle/>
        <a:p>
          <a:endParaRPr lang="zh-TW" altLang="en-US"/>
        </a:p>
      </dgm:t>
    </dgm:pt>
    <dgm:pt modelId="{7A70B71A-0EBB-4E4A-8FD8-C6716FB5B183}">
      <dgm:prSet phldrT="[文字]" custT="1"/>
      <dgm:spPr/>
      <dgm:t>
        <a:bodyPr/>
        <a:lstStyle/>
        <a:p>
          <a:pPr>
            <a:lnSpc>
              <a:spcPts val="2400"/>
            </a:lnSpc>
          </a:pPr>
          <a:r>
            <a:rPr lang="zh-TW" altLang="en-US" sz="2000" b="1" smtClean="0">
              <a:latin typeface="微軟正黑體" panose="020B0604030504040204" pitchFamily="34" charset="-120"/>
              <a:ea typeface="微軟正黑體" panose="020B0604030504040204" pitchFamily="34" charset="-120"/>
            </a:rPr>
            <a:t>開放概算編列系統登錄</a:t>
          </a:r>
          <a:endParaRPr lang="zh-TW" altLang="en-US" sz="2000" b="1" dirty="0">
            <a:latin typeface="微軟正黑體" panose="020B0604030504040204" pitchFamily="34" charset="-120"/>
            <a:ea typeface="微軟正黑體" panose="020B0604030504040204" pitchFamily="34" charset="-120"/>
          </a:endParaRPr>
        </a:p>
      </dgm:t>
    </dgm:pt>
    <dgm:pt modelId="{B74782EB-7EF4-4B0A-BB17-0C1A0E2D9B94}" type="parTrans" cxnId="{9573D505-A5B7-4646-8043-B20CE154FE51}">
      <dgm:prSet/>
      <dgm:spPr/>
      <dgm:t>
        <a:bodyPr/>
        <a:lstStyle/>
        <a:p>
          <a:endParaRPr lang="zh-TW" altLang="en-US"/>
        </a:p>
      </dgm:t>
    </dgm:pt>
    <dgm:pt modelId="{B439E062-E946-4A8B-9986-1A616E02650E}" type="sibTrans" cxnId="{9573D505-A5B7-4646-8043-B20CE154FE51}">
      <dgm:prSet/>
      <dgm:spPr/>
      <dgm:t>
        <a:bodyPr/>
        <a:lstStyle/>
        <a:p>
          <a:endParaRPr lang="zh-TW" altLang="en-US"/>
        </a:p>
      </dgm:t>
    </dgm:pt>
    <dgm:pt modelId="{FE870524-D168-47AC-8DB2-096DF6AFB9D6}">
      <dgm:prSet phldrT="[文字]" custT="1"/>
      <dgm:spPr/>
      <dgm:t>
        <a:bodyPr/>
        <a:lstStyle/>
        <a:p>
          <a:pPr>
            <a:lnSpc>
              <a:spcPts val="2400"/>
            </a:lnSpc>
          </a:pPr>
          <a:r>
            <a:rPr lang="zh-TW" altLang="en-US" sz="2000" b="1" dirty="0" smtClean="0">
              <a:latin typeface="微軟正黑體" panose="020B0604030504040204" pitchFamily="34" charset="-120"/>
              <a:ea typeface="微軟正黑體" panose="020B0604030504040204" pitchFamily="34" charset="-120"/>
            </a:rPr>
            <a:t>召開第一次預算審查委員會</a:t>
          </a:r>
          <a:endParaRPr lang="zh-TW" altLang="en-US" sz="2000" b="1" dirty="0">
            <a:latin typeface="微軟正黑體" panose="020B0604030504040204" pitchFamily="34" charset="-120"/>
            <a:ea typeface="微軟正黑體" panose="020B0604030504040204" pitchFamily="34" charset="-120"/>
          </a:endParaRPr>
        </a:p>
      </dgm:t>
    </dgm:pt>
    <dgm:pt modelId="{5541B7F2-DCD4-4D43-B8D3-4882A222C973}" type="parTrans" cxnId="{A3225829-A4B6-4792-B9CA-09E344CD61AF}">
      <dgm:prSet/>
      <dgm:spPr/>
      <dgm:t>
        <a:bodyPr/>
        <a:lstStyle/>
        <a:p>
          <a:endParaRPr lang="zh-TW" altLang="en-US"/>
        </a:p>
      </dgm:t>
    </dgm:pt>
    <dgm:pt modelId="{4BACF971-CDFC-481F-923F-0B1A089B490D}" type="sibTrans" cxnId="{A3225829-A4B6-4792-B9CA-09E344CD61AF}">
      <dgm:prSet/>
      <dgm:spPr/>
      <dgm:t>
        <a:bodyPr/>
        <a:lstStyle/>
        <a:p>
          <a:endParaRPr lang="zh-TW" altLang="en-US"/>
        </a:p>
      </dgm:t>
    </dgm:pt>
    <dgm:pt modelId="{6EEC347E-FB51-46A2-8FA0-3F4BD8FF6AAB}" type="pres">
      <dgm:prSet presAssocID="{293548D0-C5C9-4580-8CC0-4E5FD29FCF5A}" presName="Name0" presStyleCnt="0">
        <dgm:presLayoutVars>
          <dgm:dir/>
          <dgm:resizeHandles val="exact"/>
        </dgm:presLayoutVars>
      </dgm:prSet>
      <dgm:spPr/>
      <dgm:t>
        <a:bodyPr/>
        <a:lstStyle/>
        <a:p>
          <a:endParaRPr lang="zh-TW" altLang="en-US"/>
        </a:p>
      </dgm:t>
    </dgm:pt>
    <dgm:pt modelId="{F3D6FFDD-E6AB-4493-A9C6-8DC6C3D21929}" type="pres">
      <dgm:prSet presAssocID="{293548D0-C5C9-4580-8CC0-4E5FD29FCF5A}" presName="arrow" presStyleLbl="bgShp" presStyleIdx="0" presStyleCnt="1" custScaleY="130161" custLinFactNeighborX="-90" custLinFactNeighborY="-303"/>
      <dgm:spPr/>
      <dgm:t>
        <a:bodyPr/>
        <a:lstStyle/>
        <a:p>
          <a:endParaRPr lang="zh-TW" altLang="en-US"/>
        </a:p>
      </dgm:t>
    </dgm:pt>
    <dgm:pt modelId="{F4AF32B1-37C6-4BAC-A8CC-F6AE6E69306A}" type="pres">
      <dgm:prSet presAssocID="{293548D0-C5C9-4580-8CC0-4E5FD29FCF5A}" presName="points" presStyleCnt="0"/>
      <dgm:spPr/>
      <dgm:t>
        <a:bodyPr/>
        <a:lstStyle/>
        <a:p>
          <a:endParaRPr lang="zh-TW" altLang="en-US"/>
        </a:p>
      </dgm:t>
    </dgm:pt>
    <dgm:pt modelId="{FEA300BA-B283-4BED-A3C4-51AAFB9FA863}" type="pres">
      <dgm:prSet presAssocID="{FE870524-D168-47AC-8DB2-096DF6AFB9D6}" presName="compositeA" presStyleCnt="0"/>
      <dgm:spPr/>
      <dgm:t>
        <a:bodyPr/>
        <a:lstStyle/>
        <a:p>
          <a:endParaRPr lang="zh-TW" altLang="en-US"/>
        </a:p>
      </dgm:t>
    </dgm:pt>
    <dgm:pt modelId="{150359D0-E683-4960-B06C-DADC265FB61A}" type="pres">
      <dgm:prSet presAssocID="{FE870524-D168-47AC-8DB2-096DF6AFB9D6}" presName="textA" presStyleLbl="revTx" presStyleIdx="0" presStyleCnt="9">
        <dgm:presLayoutVars>
          <dgm:bulletEnabled val="1"/>
        </dgm:presLayoutVars>
      </dgm:prSet>
      <dgm:spPr/>
      <dgm:t>
        <a:bodyPr/>
        <a:lstStyle/>
        <a:p>
          <a:endParaRPr lang="zh-TW" altLang="en-US"/>
        </a:p>
      </dgm:t>
    </dgm:pt>
    <dgm:pt modelId="{7A80DAF9-0220-4F11-AAD3-3EAFABDA3717}" type="pres">
      <dgm:prSet presAssocID="{FE870524-D168-47AC-8DB2-096DF6AFB9D6}" presName="circleA" presStyleLbl="node1" presStyleIdx="0" presStyleCnt="9" custScaleX="132874" custScaleY="132874"/>
      <dgm:spPr/>
      <dgm:t>
        <a:bodyPr/>
        <a:lstStyle/>
        <a:p>
          <a:endParaRPr lang="zh-TW" altLang="en-US"/>
        </a:p>
      </dgm:t>
    </dgm:pt>
    <dgm:pt modelId="{0BDF7FEB-BBE2-44CC-BBCD-877969BC28C1}" type="pres">
      <dgm:prSet presAssocID="{FE870524-D168-47AC-8DB2-096DF6AFB9D6}" presName="spaceA" presStyleCnt="0"/>
      <dgm:spPr/>
      <dgm:t>
        <a:bodyPr/>
        <a:lstStyle/>
        <a:p>
          <a:endParaRPr lang="zh-TW" altLang="en-US"/>
        </a:p>
      </dgm:t>
    </dgm:pt>
    <dgm:pt modelId="{4F85A4CB-1FAD-4A44-A4FB-111365B1C4FD}" type="pres">
      <dgm:prSet presAssocID="{4BACF971-CDFC-481F-923F-0B1A089B490D}" presName="space" presStyleCnt="0"/>
      <dgm:spPr/>
      <dgm:t>
        <a:bodyPr/>
        <a:lstStyle/>
        <a:p>
          <a:endParaRPr lang="zh-TW" altLang="en-US"/>
        </a:p>
      </dgm:t>
    </dgm:pt>
    <dgm:pt modelId="{1CB4BE6A-FA97-4A59-A91B-52F8C1115A01}" type="pres">
      <dgm:prSet presAssocID="{4F4C07AB-06D0-44A6-8A73-E494D2D94951}" presName="compositeB" presStyleCnt="0"/>
      <dgm:spPr/>
      <dgm:t>
        <a:bodyPr/>
        <a:lstStyle/>
        <a:p>
          <a:endParaRPr lang="zh-TW" altLang="en-US"/>
        </a:p>
      </dgm:t>
    </dgm:pt>
    <dgm:pt modelId="{3A962297-468F-40B4-A068-51C6906F1ADB}" type="pres">
      <dgm:prSet presAssocID="{4F4C07AB-06D0-44A6-8A73-E494D2D94951}" presName="textB" presStyleLbl="revTx" presStyleIdx="1" presStyleCnt="9" custLinFactNeighborX="-8468" custLinFactNeighborY="24304">
        <dgm:presLayoutVars>
          <dgm:bulletEnabled val="1"/>
        </dgm:presLayoutVars>
      </dgm:prSet>
      <dgm:spPr/>
      <dgm:t>
        <a:bodyPr/>
        <a:lstStyle/>
        <a:p>
          <a:endParaRPr lang="zh-TW" altLang="en-US"/>
        </a:p>
      </dgm:t>
    </dgm:pt>
    <dgm:pt modelId="{D6D87817-AF48-45FF-9C2E-427709E00F44}" type="pres">
      <dgm:prSet presAssocID="{4F4C07AB-06D0-44A6-8A73-E494D2D94951}" presName="circleB" presStyleLbl="node1" presStyleIdx="1" presStyleCnt="9" custScaleX="132874" custScaleY="132874"/>
      <dgm:spPr/>
      <dgm:t>
        <a:bodyPr/>
        <a:lstStyle/>
        <a:p>
          <a:endParaRPr lang="zh-TW" altLang="en-US"/>
        </a:p>
      </dgm:t>
    </dgm:pt>
    <dgm:pt modelId="{51A792C8-660A-4CA7-A136-660C2A3F49EB}" type="pres">
      <dgm:prSet presAssocID="{4F4C07AB-06D0-44A6-8A73-E494D2D94951}" presName="spaceB" presStyleCnt="0"/>
      <dgm:spPr/>
      <dgm:t>
        <a:bodyPr/>
        <a:lstStyle/>
        <a:p>
          <a:endParaRPr lang="zh-TW" altLang="en-US"/>
        </a:p>
      </dgm:t>
    </dgm:pt>
    <dgm:pt modelId="{0330C6DF-4A10-472C-9F46-6FB6FE057177}" type="pres">
      <dgm:prSet presAssocID="{206ACE29-34D1-4DFC-BCB4-228BA16F3FC5}" presName="space" presStyleCnt="0"/>
      <dgm:spPr/>
      <dgm:t>
        <a:bodyPr/>
        <a:lstStyle/>
        <a:p>
          <a:endParaRPr lang="zh-TW" altLang="en-US"/>
        </a:p>
      </dgm:t>
    </dgm:pt>
    <dgm:pt modelId="{E4686B32-5EB1-4E0F-B89F-B652FE624CC0}" type="pres">
      <dgm:prSet presAssocID="{7A70B71A-0EBB-4E4A-8FD8-C6716FB5B183}" presName="compositeA" presStyleCnt="0"/>
      <dgm:spPr/>
      <dgm:t>
        <a:bodyPr/>
        <a:lstStyle/>
        <a:p>
          <a:endParaRPr lang="zh-TW" altLang="en-US"/>
        </a:p>
      </dgm:t>
    </dgm:pt>
    <dgm:pt modelId="{1E6EF08B-F07C-4C5B-8227-EBCB9B25AC9A}" type="pres">
      <dgm:prSet presAssocID="{7A70B71A-0EBB-4E4A-8FD8-C6716FB5B183}" presName="textA" presStyleLbl="revTx" presStyleIdx="2" presStyleCnt="9">
        <dgm:presLayoutVars>
          <dgm:bulletEnabled val="1"/>
        </dgm:presLayoutVars>
      </dgm:prSet>
      <dgm:spPr/>
      <dgm:t>
        <a:bodyPr/>
        <a:lstStyle/>
        <a:p>
          <a:endParaRPr lang="zh-TW" altLang="en-US"/>
        </a:p>
      </dgm:t>
    </dgm:pt>
    <dgm:pt modelId="{3BD54567-43FE-4F2E-B6D4-C22E677446B8}" type="pres">
      <dgm:prSet presAssocID="{7A70B71A-0EBB-4E4A-8FD8-C6716FB5B183}" presName="circleA" presStyleLbl="node1" presStyleIdx="2" presStyleCnt="9" custScaleX="132874" custScaleY="132874"/>
      <dgm:spPr/>
      <dgm:t>
        <a:bodyPr/>
        <a:lstStyle/>
        <a:p>
          <a:endParaRPr lang="zh-TW" altLang="en-US"/>
        </a:p>
      </dgm:t>
    </dgm:pt>
    <dgm:pt modelId="{1F80F7C6-8488-412D-B1E1-BA328608C21D}" type="pres">
      <dgm:prSet presAssocID="{7A70B71A-0EBB-4E4A-8FD8-C6716FB5B183}" presName="spaceA" presStyleCnt="0"/>
      <dgm:spPr/>
      <dgm:t>
        <a:bodyPr/>
        <a:lstStyle/>
        <a:p>
          <a:endParaRPr lang="zh-TW" altLang="en-US"/>
        </a:p>
      </dgm:t>
    </dgm:pt>
    <dgm:pt modelId="{D38166C0-1E86-4E41-BB99-ECAD86838B2F}" type="pres">
      <dgm:prSet presAssocID="{B439E062-E946-4A8B-9986-1A616E02650E}" presName="space" presStyleCnt="0"/>
      <dgm:spPr/>
      <dgm:t>
        <a:bodyPr/>
        <a:lstStyle/>
        <a:p>
          <a:endParaRPr lang="zh-TW" altLang="en-US"/>
        </a:p>
      </dgm:t>
    </dgm:pt>
    <dgm:pt modelId="{44C5CE17-1D97-4DB6-AB94-D67D34418EA8}" type="pres">
      <dgm:prSet presAssocID="{00E38816-C1B6-4912-90CA-943D647CD09A}" presName="compositeB" presStyleCnt="0"/>
      <dgm:spPr/>
      <dgm:t>
        <a:bodyPr/>
        <a:lstStyle/>
        <a:p>
          <a:endParaRPr lang="zh-TW" altLang="en-US"/>
        </a:p>
      </dgm:t>
    </dgm:pt>
    <dgm:pt modelId="{4153E0F1-9D63-4A6A-9BC0-DC3CF252052E}" type="pres">
      <dgm:prSet presAssocID="{00E38816-C1B6-4912-90CA-943D647CD09A}" presName="textB" presStyleLbl="revTx" presStyleIdx="3" presStyleCnt="9" custLinFactNeighborX="-9408" custLinFactNeighborY="-579">
        <dgm:presLayoutVars>
          <dgm:bulletEnabled val="1"/>
        </dgm:presLayoutVars>
      </dgm:prSet>
      <dgm:spPr/>
      <dgm:t>
        <a:bodyPr/>
        <a:lstStyle/>
        <a:p>
          <a:endParaRPr lang="zh-TW" altLang="en-US"/>
        </a:p>
      </dgm:t>
    </dgm:pt>
    <dgm:pt modelId="{44617A4D-0671-43AE-9E0C-6308B45666C8}" type="pres">
      <dgm:prSet presAssocID="{00E38816-C1B6-4912-90CA-943D647CD09A}" presName="circleB" presStyleLbl="node1" presStyleIdx="3" presStyleCnt="9" custScaleX="132874" custScaleY="132874"/>
      <dgm:spPr/>
      <dgm:t>
        <a:bodyPr/>
        <a:lstStyle/>
        <a:p>
          <a:endParaRPr lang="zh-TW" altLang="en-US"/>
        </a:p>
      </dgm:t>
    </dgm:pt>
    <dgm:pt modelId="{1F1C16E0-9086-4224-9F08-4471FE3FA75B}" type="pres">
      <dgm:prSet presAssocID="{00E38816-C1B6-4912-90CA-943D647CD09A}" presName="spaceB" presStyleCnt="0"/>
      <dgm:spPr/>
      <dgm:t>
        <a:bodyPr/>
        <a:lstStyle/>
        <a:p>
          <a:endParaRPr lang="zh-TW" altLang="en-US"/>
        </a:p>
      </dgm:t>
    </dgm:pt>
    <dgm:pt modelId="{516779D7-6BC7-49F2-8501-A54FF7A64AC3}" type="pres">
      <dgm:prSet presAssocID="{66F8BB83-5ECC-4EB0-88BA-39F535511B08}" presName="space" presStyleCnt="0"/>
      <dgm:spPr/>
      <dgm:t>
        <a:bodyPr/>
        <a:lstStyle/>
        <a:p>
          <a:endParaRPr lang="zh-TW" altLang="en-US"/>
        </a:p>
      </dgm:t>
    </dgm:pt>
    <dgm:pt modelId="{FEF6AC33-DFC1-4C37-B363-8BA01CD3FFFC}" type="pres">
      <dgm:prSet presAssocID="{89EEE810-EEDA-4627-AEBC-4A1DF3C4427C}" presName="compositeA" presStyleCnt="0"/>
      <dgm:spPr/>
      <dgm:t>
        <a:bodyPr/>
        <a:lstStyle/>
        <a:p>
          <a:endParaRPr lang="zh-TW" altLang="en-US"/>
        </a:p>
      </dgm:t>
    </dgm:pt>
    <dgm:pt modelId="{B4002FDF-8B8B-41DD-8BCD-36527F952239}" type="pres">
      <dgm:prSet presAssocID="{89EEE810-EEDA-4627-AEBC-4A1DF3C4427C}" presName="textA" presStyleLbl="revTx" presStyleIdx="4" presStyleCnt="9">
        <dgm:presLayoutVars>
          <dgm:bulletEnabled val="1"/>
        </dgm:presLayoutVars>
      </dgm:prSet>
      <dgm:spPr/>
      <dgm:t>
        <a:bodyPr/>
        <a:lstStyle/>
        <a:p>
          <a:endParaRPr lang="zh-TW" altLang="en-US"/>
        </a:p>
      </dgm:t>
    </dgm:pt>
    <dgm:pt modelId="{9137D0E4-7F6E-4D75-8E13-301094455263}" type="pres">
      <dgm:prSet presAssocID="{89EEE810-EEDA-4627-AEBC-4A1DF3C4427C}" presName="circleA" presStyleLbl="node1" presStyleIdx="4" presStyleCnt="9" custScaleX="132874" custScaleY="132874"/>
      <dgm:spPr/>
      <dgm:t>
        <a:bodyPr/>
        <a:lstStyle/>
        <a:p>
          <a:endParaRPr lang="zh-TW" altLang="en-US"/>
        </a:p>
      </dgm:t>
    </dgm:pt>
    <dgm:pt modelId="{B1266E87-E9EE-41CA-A532-E18428B3E427}" type="pres">
      <dgm:prSet presAssocID="{89EEE810-EEDA-4627-AEBC-4A1DF3C4427C}" presName="spaceA" presStyleCnt="0"/>
      <dgm:spPr/>
      <dgm:t>
        <a:bodyPr/>
        <a:lstStyle/>
        <a:p>
          <a:endParaRPr lang="zh-TW" altLang="en-US"/>
        </a:p>
      </dgm:t>
    </dgm:pt>
    <dgm:pt modelId="{88F2A0F5-784D-4CCC-9D31-712F6AA06268}" type="pres">
      <dgm:prSet presAssocID="{25458220-6ACD-4B65-9722-6AD934ACAB1A}" presName="space" presStyleCnt="0"/>
      <dgm:spPr/>
      <dgm:t>
        <a:bodyPr/>
        <a:lstStyle/>
        <a:p>
          <a:endParaRPr lang="zh-TW" altLang="en-US"/>
        </a:p>
      </dgm:t>
    </dgm:pt>
    <dgm:pt modelId="{415E8EB1-5909-4781-882C-4D0590561B55}" type="pres">
      <dgm:prSet presAssocID="{A838E069-3022-42BC-9A4B-EED3F4C31C4F}" presName="compositeB" presStyleCnt="0"/>
      <dgm:spPr/>
      <dgm:t>
        <a:bodyPr/>
        <a:lstStyle/>
        <a:p>
          <a:endParaRPr lang="zh-TW" altLang="en-US"/>
        </a:p>
      </dgm:t>
    </dgm:pt>
    <dgm:pt modelId="{58A0B252-814B-4453-843E-BC7480D636A5}" type="pres">
      <dgm:prSet presAssocID="{A838E069-3022-42BC-9A4B-EED3F4C31C4F}" presName="textB" presStyleLbl="revTx" presStyleIdx="5" presStyleCnt="9">
        <dgm:presLayoutVars>
          <dgm:bulletEnabled val="1"/>
        </dgm:presLayoutVars>
      </dgm:prSet>
      <dgm:spPr/>
      <dgm:t>
        <a:bodyPr/>
        <a:lstStyle/>
        <a:p>
          <a:endParaRPr lang="zh-TW" altLang="en-US"/>
        </a:p>
      </dgm:t>
    </dgm:pt>
    <dgm:pt modelId="{EB123B33-5B6A-4401-9106-8F1C00CE3DAE}" type="pres">
      <dgm:prSet presAssocID="{A838E069-3022-42BC-9A4B-EED3F4C31C4F}" presName="circleB" presStyleLbl="node1" presStyleIdx="5" presStyleCnt="9" custScaleX="132874" custScaleY="132874"/>
      <dgm:spPr/>
      <dgm:t>
        <a:bodyPr/>
        <a:lstStyle/>
        <a:p>
          <a:endParaRPr lang="zh-TW" altLang="en-US"/>
        </a:p>
      </dgm:t>
    </dgm:pt>
    <dgm:pt modelId="{36997F86-5EC5-4BDF-B83E-515429BB37A4}" type="pres">
      <dgm:prSet presAssocID="{A838E069-3022-42BC-9A4B-EED3F4C31C4F}" presName="spaceB" presStyleCnt="0"/>
      <dgm:spPr/>
      <dgm:t>
        <a:bodyPr/>
        <a:lstStyle/>
        <a:p>
          <a:endParaRPr lang="zh-TW" altLang="en-US"/>
        </a:p>
      </dgm:t>
    </dgm:pt>
    <dgm:pt modelId="{7964F06B-CE9C-430B-BDE5-4D6C9FB5A7C3}" type="pres">
      <dgm:prSet presAssocID="{475ACB9A-B246-4E18-96CB-E1C04F7EDB94}" presName="space" presStyleCnt="0"/>
      <dgm:spPr/>
      <dgm:t>
        <a:bodyPr/>
        <a:lstStyle/>
        <a:p>
          <a:endParaRPr lang="zh-TW" altLang="en-US"/>
        </a:p>
      </dgm:t>
    </dgm:pt>
    <dgm:pt modelId="{6E9D3875-812D-418A-ABC8-866A08023F40}" type="pres">
      <dgm:prSet presAssocID="{6DA6EAE3-3982-4164-B1E9-FCB960C17E54}" presName="compositeA" presStyleCnt="0"/>
      <dgm:spPr/>
      <dgm:t>
        <a:bodyPr/>
        <a:lstStyle/>
        <a:p>
          <a:endParaRPr lang="zh-TW" altLang="en-US"/>
        </a:p>
      </dgm:t>
    </dgm:pt>
    <dgm:pt modelId="{BEBDE684-87CB-480A-8303-4BB88A46E378}" type="pres">
      <dgm:prSet presAssocID="{6DA6EAE3-3982-4164-B1E9-FCB960C17E54}" presName="textA" presStyleLbl="revTx" presStyleIdx="6" presStyleCnt="9">
        <dgm:presLayoutVars>
          <dgm:bulletEnabled val="1"/>
        </dgm:presLayoutVars>
      </dgm:prSet>
      <dgm:spPr/>
      <dgm:t>
        <a:bodyPr/>
        <a:lstStyle/>
        <a:p>
          <a:endParaRPr lang="zh-TW" altLang="en-US"/>
        </a:p>
      </dgm:t>
    </dgm:pt>
    <dgm:pt modelId="{1F56E9E0-2F61-46D2-A9E0-4ECFAC4547EB}" type="pres">
      <dgm:prSet presAssocID="{6DA6EAE3-3982-4164-B1E9-FCB960C17E54}" presName="circleA" presStyleLbl="node1" presStyleIdx="6" presStyleCnt="9" custScaleX="132874" custScaleY="132874"/>
      <dgm:spPr/>
      <dgm:t>
        <a:bodyPr/>
        <a:lstStyle/>
        <a:p>
          <a:endParaRPr lang="zh-TW" altLang="en-US"/>
        </a:p>
      </dgm:t>
    </dgm:pt>
    <dgm:pt modelId="{8A324510-672E-4624-A4ED-7499D77F5C3E}" type="pres">
      <dgm:prSet presAssocID="{6DA6EAE3-3982-4164-B1E9-FCB960C17E54}" presName="spaceA" presStyleCnt="0"/>
      <dgm:spPr/>
      <dgm:t>
        <a:bodyPr/>
        <a:lstStyle/>
        <a:p>
          <a:endParaRPr lang="zh-TW" altLang="en-US"/>
        </a:p>
      </dgm:t>
    </dgm:pt>
    <dgm:pt modelId="{F428DEDD-7198-4A8A-A9CC-88384B3EDB85}" type="pres">
      <dgm:prSet presAssocID="{0D5C19A6-0DA5-4C0F-8A6C-88A65A60F579}" presName="space" presStyleCnt="0"/>
      <dgm:spPr/>
      <dgm:t>
        <a:bodyPr/>
        <a:lstStyle/>
        <a:p>
          <a:endParaRPr lang="zh-TW" altLang="en-US"/>
        </a:p>
      </dgm:t>
    </dgm:pt>
    <dgm:pt modelId="{6F62F296-E730-4E21-BD64-96CEC0D821B9}" type="pres">
      <dgm:prSet presAssocID="{2C34169C-E47D-476D-9EA9-9CBF77AAF1DB}" presName="compositeB" presStyleCnt="0"/>
      <dgm:spPr/>
      <dgm:t>
        <a:bodyPr/>
        <a:lstStyle/>
        <a:p>
          <a:endParaRPr lang="zh-TW" altLang="en-US"/>
        </a:p>
      </dgm:t>
    </dgm:pt>
    <dgm:pt modelId="{51CD2D2C-EF3B-4349-9902-DD433F4185EF}" type="pres">
      <dgm:prSet presAssocID="{2C34169C-E47D-476D-9EA9-9CBF77AAF1DB}" presName="textB" presStyleLbl="revTx" presStyleIdx="7" presStyleCnt="9">
        <dgm:presLayoutVars>
          <dgm:bulletEnabled val="1"/>
        </dgm:presLayoutVars>
      </dgm:prSet>
      <dgm:spPr/>
      <dgm:t>
        <a:bodyPr/>
        <a:lstStyle/>
        <a:p>
          <a:endParaRPr lang="zh-TW" altLang="en-US"/>
        </a:p>
      </dgm:t>
    </dgm:pt>
    <dgm:pt modelId="{87DD1F02-1307-4C3E-A7FC-8A91748814D4}" type="pres">
      <dgm:prSet presAssocID="{2C34169C-E47D-476D-9EA9-9CBF77AAF1DB}" presName="circleB" presStyleLbl="node1" presStyleIdx="7" presStyleCnt="9" custScaleX="132874" custScaleY="132874"/>
      <dgm:spPr/>
      <dgm:t>
        <a:bodyPr/>
        <a:lstStyle/>
        <a:p>
          <a:endParaRPr lang="zh-TW" altLang="en-US"/>
        </a:p>
      </dgm:t>
    </dgm:pt>
    <dgm:pt modelId="{49A208E4-12CA-4AA0-9947-9FCDE2ED142A}" type="pres">
      <dgm:prSet presAssocID="{2C34169C-E47D-476D-9EA9-9CBF77AAF1DB}" presName="spaceB" presStyleCnt="0"/>
      <dgm:spPr/>
      <dgm:t>
        <a:bodyPr/>
        <a:lstStyle/>
        <a:p>
          <a:endParaRPr lang="zh-TW" altLang="en-US"/>
        </a:p>
      </dgm:t>
    </dgm:pt>
    <dgm:pt modelId="{16AB2167-9D60-4979-BF4E-73D49DD00ADE}" type="pres">
      <dgm:prSet presAssocID="{D845B6BE-B879-449B-9EB4-198B05125DC3}" presName="space" presStyleCnt="0"/>
      <dgm:spPr/>
      <dgm:t>
        <a:bodyPr/>
        <a:lstStyle/>
        <a:p>
          <a:endParaRPr lang="zh-TW" altLang="en-US"/>
        </a:p>
      </dgm:t>
    </dgm:pt>
    <dgm:pt modelId="{66FD6742-1961-4137-BBAE-4D551AA19CAC}" type="pres">
      <dgm:prSet presAssocID="{B18BB869-744D-4AE9-A245-60751FCB36BC}" presName="compositeA" presStyleCnt="0"/>
      <dgm:spPr/>
      <dgm:t>
        <a:bodyPr/>
        <a:lstStyle/>
        <a:p>
          <a:endParaRPr lang="zh-TW" altLang="en-US"/>
        </a:p>
      </dgm:t>
    </dgm:pt>
    <dgm:pt modelId="{ED017E4F-DCCF-464A-A78C-E5C9B9EE360D}" type="pres">
      <dgm:prSet presAssocID="{B18BB869-744D-4AE9-A245-60751FCB36BC}" presName="textA" presStyleLbl="revTx" presStyleIdx="8" presStyleCnt="9" custLinFactNeighborX="37513" custLinFactNeighborY="4">
        <dgm:presLayoutVars>
          <dgm:bulletEnabled val="1"/>
        </dgm:presLayoutVars>
      </dgm:prSet>
      <dgm:spPr/>
      <dgm:t>
        <a:bodyPr/>
        <a:lstStyle/>
        <a:p>
          <a:endParaRPr lang="zh-TW" altLang="en-US"/>
        </a:p>
      </dgm:t>
    </dgm:pt>
    <dgm:pt modelId="{0931960E-0F7B-42B4-A144-C40AFDCF8632}" type="pres">
      <dgm:prSet presAssocID="{B18BB869-744D-4AE9-A245-60751FCB36BC}" presName="circleA" presStyleLbl="node1" presStyleIdx="8" presStyleCnt="9" custScaleX="132874" custScaleY="132874"/>
      <dgm:spPr/>
      <dgm:t>
        <a:bodyPr/>
        <a:lstStyle/>
        <a:p>
          <a:endParaRPr lang="zh-TW" altLang="en-US"/>
        </a:p>
      </dgm:t>
    </dgm:pt>
    <dgm:pt modelId="{C357FB04-2B5A-4A4D-83E7-703CBE795211}" type="pres">
      <dgm:prSet presAssocID="{B18BB869-744D-4AE9-A245-60751FCB36BC}" presName="spaceA" presStyleCnt="0"/>
      <dgm:spPr/>
      <dgm:t>
        <a:bodyPr/>
        <a:lstStyle/>
        <a:p>
          <a:endParaRPr lang="zh-TW" altLang="en-US"/>
        </a:p>
      </dgm:t>
    </dgm:pt>
  </dgm:ptLst>
  <dgm:cxnLst>
    <dgm:cxn modelId="{FDC76ABB-EB84-4ECF-AEE5-74EBE62DF63B}" type="presOf" srcId="{B18BB869-744D-4AE9-A245-60751FCB36BC}" destId="{ED017E4F-DCCF-464A-A78C-E5C9B9EE360D}" srcOrd="0" destOrd="0" presId="urn:microsoft.com/office/officeart/2005/8/layout/hProcess11"/>
    <dgm:cxn modelId="{D41D60FE-08C1-4D5D-A1A7-EDA06B72244C}" srcId="{293548D0-C5C9-4580-8CC0-4E5FD29FCF5A}" destId="{89EEE810-EEDA-4627-AEBC-4A1DF3C4427C}" srcOrd="4" destOrd="0" parTransId="{402A8946-D798-470A-997A-8CFBF8591839}" sibTransId="{25458220-6ACD-4B65-9722-6AD934ACAB1A}"/>
    <dgm:cxn modelId="{E56F5AD5-FB71-489C-82D2-1E9273E304C1}" srcId="{293548D0-C5C9-4580-8CC0-4E5FD29FCF5A}" destId="{4F4C07AB-06D0-44A6-8A73-E494D2D94951}" srcOrd="1" destOrd="0" parTransId="{7E046CA2-D848-41FC-BE06-25E7D5D47842}" sibTransId="{206ACE29-34D1-4DFC-BCB4-228BA16F3FC5}"/>
    <dgm:cxn modelId="{A3225829-A4B6-4792-B9CA-09E344CD61AF}" srcId="{293548D0-C5C9-4580-8CC0-4E5FD29FCF5A}" destId="{FE870524-D168-47AC-8DB2-096DF6AFB9D6}" srcOrd="0" destOrd="0" parTransId="{5541B7F2-DCD4-4D43-B8D3-4882A222C973}" sibTransId="{4BACF971-CDFC-481F-923F-0B1A089B490D}"/>
    <dgm:cxn modelId="{8A0C3944-CBEF-4462-B6D6-A0211E0F973B}" type="presOf" srcId="{7A70B71A-0EBB-4E4A-8FD8-C6716FB5B183}" destId="{1E6EF08B-F07C-4C5B-8227-EBCB9B25AC9A}" srcOrd="0" destOrd="0" presId="urn:microsoft.com/office/officeart/2005/8/layout/hProcess11"/>
    <dgm:cxn modelId="{13F66A43-9AE2-4175-8B19-90C8F91DC44B}" type="presOf" srcId="{4F4C07AB-06D0-44A6-8A73-E494D2D94951}" destId="{3A962297-468F-40B4-A068-51C6906F1ADB}" srcOrd="0" destOrd="0" presId="urn:microsoft.com/office/officeart/2005/8/layout/hProcess11"/>
    <dgm:cxn modelId="{2D16A1EC-8081-4AEA-9633-4F25948A01D5}" type="presOf" srcId="{FE870524-D168-47AC-8DB2-096DF6AFB9D6}" destId="{150359D0-E683-4960-B06C-DADC265FB61A}" srcOrd="0" destOrd="0" presId="urn:microsoft.com/office/officeart/2005/8/layout/hProcess11"/>
    <dgm:cxn modelId="{91E5809E-0E4E-49C1-8004-33A107086516}" srcId="{293548D0-C5C9-4580-8CC0-4E5FD29FCF5A}" destId="{2C34169C-E47D-476D-9EA9-9CBF77AAF1DB}" srcOrd="7" destOrd="0" parTransId="{7C556644-5114-4CF3-97D7-2065FA1C83DC}" sibTransId="{D845B6BE-B879-449B-9EB4-198B05125DC3}"/>
    <dgm:cxn modelId="{C2D1BD11-33DE-4B89-9B62-E0976FF1EB94}" type="presOf" srcId="{2C34169C-E47D-476D-9EA9-9CBF77AAF1DB}" destId="{51CD2D2C-EF3B-4349-9902-DD433F4185EF}" srcOrd="0" destOrd="0" presId="urn:microsoft.com/office/officeart/2005/8/layout/hProcess11"/>
    <dgm:cxn modelId="{159EADFE-2176-4886-8FCD-D8225A24BAD0}" srcId="{293548D0-C5C9-4580-8CC0-4E5FD29FCF5A}" destId="{B18BB869-744D-4AE9-A245-60751FCB36BC}" srcOrd="8" destOrd="0" parTransId="{C46346B4-D8AC-489B-B67C-71B089289058}" sibTransId="{7F65B159-A7FB-451D-A889-BE23102ADF4A}"/>
    <dgm:cxn modelId="{88691C53-F040-4E6F-AF7B-0C8C822516F2}" type="presOf" srcId="{89EEE810-EEDA-4627-AEBC-4A1DF3C4427C}" destId="{B4002FDF-8B8B-41DD-8BCD-36527F952239}" srcOrd="0" destOrd="0" presId="urn:microsoft.com/office/officeart/2005/8/layout/hProcess11"/>
    <dgm:cxn modelId="{98AC68C3-E427-4E16-9230-CA209CBEF30D}" srcId="{293548D0-C5C9-4580-8CC0-4E5FD29FCF5A}" destId="{A838E069-3022-42BC-9A4B-EED3F4C31C4F}" srcOrd="5" destOrd="0" parTransId="{DE4BE7FD-1C93-44CC-958A-FA9BA3665157}" sibTransId="{475ACB9A-B246-4E18-96CB-E1C04F7EDB94}"/>
    <dgm:cxn modelId="{1CFB400F-66BE-4FEC-A4AF-0CB3782EB733}" type="presOf" srcId="{00E38816-C1B6-4912-90CA-943D647CD09A}" destId="{4153E0F1-9D63-4A6A-9BC0-DC3CF252052E}" srcOrd="0" destOrd="0" presId="urn:microsoft.com/office/officeart/2005/8/layout/hProcess11"/>
    <dgm:cxn modelId="{EA3F658B-C51D-4BE9-B09D-588C9D9E0CE7}" srcId="{293548D0-C5C9-4580-8CC0-4E5FD29FCF5A}" destId="{6DA6EAE3-3982-4164-B1E9-FCB960C17E54}" srcOrd="6" destOrd="0" parTransId="{470CBAAE-1AED-4428-9584-0072BFC073FE}" sibTransId="{0D5C19A6-0DA5-4C0F-8A6C-88A65A60F579}"/>
    <dgm:cxn modelId="{9573D505-A5B7-4646-8043-B20CE154FE51}" srcId="{293548D0-C5C9-4580-8CC0-4E5FD29FCF5A}" destId="{7A70B71A-0EBB-4E4A-8FD8-C6716FB5B183}" srcOrd="2" destOrd="0" parTransId="{B74782EB-7EF4-4B0A-BB17-0C1A0E2D9B94}" sibTransId="{B439E062-E946-4A8B-9986-1A616E02650E}"/>
    <dgm:cxn modelId="{426622BF-3BAF-46C7-BFBB-C4859E7BD9F9}" type="presOf" srcId="{A838E069-3022-42BC-9A4B-EED3F4C31C4F}" destId="{58A0B252-814B-4453-843E-BC7480D636A5}" srcOrd="0" destOrd="0" presId="urn:microsoft.com/office/officeart/2005/8/layout/hProcess11"/>
    <dgm:cxn modelId="{168C7C0A-C52D-4DC5-A61F-C553D817DDBC}" type="presOf" srcId="{6DA6EAE3-3982-4164-B1E9-FCB960C17E54}" destId="{BEBDE684-87CB-480A-8303-4BB88A46E378}" srcOrd="0" destOrd="0" presId="urn:microsoft.com/office/officeart/2005/8/layout/hProcess11"/>
    <dgm:cxn modelId="{CFB8128B-4E8A-4495-9475-6613CEF45D29}" type="presOf" srcId="{293548D0-C5C9-4580-8CC0-4E5FD29FCF5A}" destId="{6EEC347E-FB51-46A2-8FA0-3F4BD8FF6AAB}" srcOrd="0" destOrd="0" presId="urn:microsoft.com/office/officeart/2005/8/layout/hProcess11"/>
    <dgm:cxn modelId="{6D5B8A4D-7F3C-49DE-B6FC-6FAADCAE3FB0}" srcId="{293548D0-C5C9-4580-8CC0-4E5FD29FCF5A}" destId="{00E38816-C1B6-4912-90CA-943D647CD09A}" srcOrd="3" destOrd="0" parTransId="{27093604-7BC2-4F1B-A9C9-158FD9E01F58}" sibTransId="{66F8BB83-5ECC-4EB0-88BA-39F535511B08}"/>
    <dgm:cxn modelId="{0C14598D-7271-4A0B-BE7F-7C9B1B224832}" type="presParOf" srcId="{6EEC347E-FB51-46A2-8FA0-3F4BD8FF6AAB}" destId="{F3D6FFDD-E6AB-4493-A9C6-8DC6C3D21929}" srcOrd="0" destOrd="0" presId="urn:microsoft.com/office/officeart/2005/8/layout/hProcess11"/>
    <dgm:cxn modelId="{82F611CA-53AE-48B4-B98F-BA3E1F5C4773}" type="presParOf" srcId="{6EEC347E-FB51-46A2-8FA0-3F4BD8FF6AAB}" destId="{F4AF32B1-37C6-4BAC-A8CC-F6AE6E69306A}" srcOrd="1" destOrd="0" presId="urn:microsoft.com/office/officeart/2005/8/layout/hProcess11"/>
    <dgm:cxn modelId="{6EB34A25-18BD-49A7-A3FF-8D150D772A84}" type="presParOf" srcId="{F4AF32B1-37C6-4BAC-A8CC-F6AE6E69306A}" destId="{FEA300BA-B283-4BED-A3C4-51AAFB9FA863}" srcOrd="0" destOrd="0" presId="urn:microsoft.com/office/officeart/2005/8/layout/hProcess11"/>
    <dgm:cxn modelId="{AE47F043-87B8-4145-AEA0-B5B416B858A6}" type="presParOf" srcId="{FEA300BA-B283-4BED-A3C4-51AAFB9FA863}" destId="{150359D0-E683-4960-B06C-DADC265FB61A}" srcOrd="0" destOrd="0" presId="urn:microsoft.com/office/officeart/2005/8/layout/hProcess11"/>
    <dgm:cxn modelId="{B5755A6D-40B9-41AA-BD5E-BBD238ED36E7}" type="presParOf" srcId="{FEA300BA-B283-4BED-A3C4-51AAFB9FA863}" destId="{7A80DAF9-0220-4F11-AAD3-3EAFABDA3717}" srcOrd="1" destOrd="0" presId="urn:microsoft.com/office/officeart/2005/8/layout/hProcess11"/>
    <dgm:cxn modelId="{76221891-84E0-4158-B9F9-81D69515B0E9}" type="presParOf" srcId="{FEA300BA-B283-4BED-A3C4-51AAFB9FA863}" destId="{0BDF7FEB-BBE2-44CC-BBCD-877969BC28C1}" srcOrd="2" destOrd="0" presId="urn:microsoft.com/office/officeart/2005/8/layout/hProcess11"/>
    <dgm:cxn modelId="{D2E16972-2A72-4B34-A6F3-83DD55AEE015}" type="presParOf" srcId="{F4AF32B1-37C6-4BAC-A8CC-F6AE6E69306A}" destId="{4F85A4CB-1FAD-4A44-A4FB-111365B1C4FD}" srcOrd="1" destOrd="0" presId="urn:microsoft.com/office/officeart/2005/8/layout/hProcess11"/>
    <dgm:cxn modelId="{63148ABA-B813-4D13-AE38-073CF8D17FB1}" type="presParOf" srcId="{F4AF32B1-37C6-4BAC-A8CC-F6AE6E69306A}" destId="{1CB4BE6A-FA97-4A59-A91B-52F8C1115A01}" srcOrd="2" destOrd="0" presId="urn:microsoft.com/office/officeart/2005/8/layout/hProcess11"/>
    <dgm:cxn modelId="{CD4D1D96-8D6D-4ACF-A1D3-A26893A99944}" type="presParOf" srcId="{1CB4BE6A-FA97-4A59-A91B-52F8C1115A01}" destId="{3A962297-468F-40B4-A068-51C6906F1ADB}" srcOrd="0" destOrd="0" presId="urn:microsoft.com/office/officeart/2005/8/layout/hProcess11"/>
    <dgm:cxn modelId="{90C007DE-8E51-4E22-B9CD-B856015D5230}" type="presParOf" srcId="{1CB4BE6A-FA97-4A59-A91B-52F8C1115A01}" destId="{D6D87817-AF48-45FF-9C2E-427709E00F44}" srcOrd="1" destOrd="0" presId="urn:microsoft.com/office/officeart/2005/8/layout/hProcess11"/>
    <dgm:cxn modelId="{DD6FA64F-CD86-4870-A93A-0DCAC5EB396A}" type="presParOf" srcId="{1CB4BE6A-FA97-4A59-A91B-52F8C1115A01}" destId="{51A792C8-660A-4CA7-A136-660C2A3F49EB}" srcOrd="2" destOrd="0" presId="urn:microsoft.com/office/officeart/2005/8/layout/hProcess11"/>
    <dgm:cxn modelId="{80BF72D0-D0A9-4F41-9FC3-B733B8890A94}" type="presParOf" srcId="{F4AF32B1-37C6-4BAC-A8CC-F6AE6E69306A}" destId="{0330C6DF-4A10-472C-9F46-6FB6FE057177}" srcOrd="3" destOrd="0" presId="urn:microsoft.com/office/officeart/2005/8/layout/hProcess11"/>
    <dgm:cxn modelId="{D337401C-0AB8-4FE7-9653-E2E00BCA894C}" type="presParOf" srcId="{F4AF32B1-37C6-4BAC-A8CC-F6AE6E69306A}" destId="{E4686B32-5EB1-4E0F-B89F-B652FE624CC0}" srcOrd="4" destOrd="0" presId="urn:microsoft.com/office/officeart/2005/8/layout/hProcess11"/>
    <dgm:cxn modelId="{141D9DED-F6CD-4426-A1D4-CC25FE4B8299}" type="presParOf" srcId="{E4686B32-5EB1-4E0F-B89F-B652FE624CC0}" destId="{1E6EF08B-F07C-4C5B-8227-EBCB9B25AC9A}" srcOrd="0" destOrd="0" presId="urn:microsoft.com/office/officeart/2005/8/layout/hProcess11"/>
    <dgm:cxn modelId="{7F3215B4-E126-43D3-AFD9-FD4402C2D762}" type="presParOf" srcId="{E4686B32-5EB1-4E0F-B89F-B652FE624CC0}" destId="{3BD54567-43FE-4F2E-B6D4-C22E677446B8}" srcOrd="1" destOrd="0" presId="urn:microsoft.com/office/officeart/2005/8/layout/hProcess11"/>
    <dgm:cxn modelId="{4A11F83F-0A3C-4457-B858-B30CE1E75FAF}" type="presParOf" srcId="{E4686B32-5EB1-4E0F-B89F-B652FE624CC0}" destId="{1F80F7C6-8488-412D-B1E1-BA328608C21D}" srcOrd="2" destOrd="0" presId="urn:microsoft.com/office/officeart/2005/8/layout/hProcess11"/>
    <dgm:cxn modelId="{35589519-1AB8-4805-A866-18F55D8AEB1E}" type="presParOf" srcId="{F4AF32B1-37C6-4BAC-A8CC-F6AE6E69306A}" destId="{D38166C0-1E86-4E41-BB99-ECAD86838B2F}" srcOrd="5" destOrd="0" presId="urn:microsoft.com/office/officeart/2005/8/layout/hProcess11"/>
    <dgm:cxn modelId="{80EA03A1-DD13-4C69-BBE3-7603C559FFCF}" type="presParOf" srcId="{F4AF32B1-37C6-4BAC-A8CC-F6AE6E69306A}" destId="{44C5CE17-1D97-4DB6-AB94-D67D34418EA8}" srcOrd="6" destOrd="0" presId="urn:microsoft.com/office/officeart/2005/8/layout/hProcess11"/>
    <dgm:cxn modelId="{424AFF9E-B7B2-46EA-8027-3C7EF3F05057}" type="presParOf" srcId="{44C5CE17-1D97-4DB6-AB94-D67D34418EA8}" destId="{4153E0F1-9D63-4A6A-9BC0-DC3CF252052E}" srcOrd="0" destOrd="0" presId="urn:microsoft.com/office/officeart/2005/8/layout/hProcess11"/>
    <dgm:cxn modelId="{89E337D9-F21F-469F-B269-80577EEF53EF}" type="presParOf" srcId="{44C5CE17-1D97-4DB6-AB94-D67D34418EA8}" destId="{44617A4D-0671-43AE-9E0C-6308B45666C8}" srcOrd="1" destOrd="0" presId="urn:microsoft.com/office/officeart/2005/8/layout/hProcess11"/>
    <dgm:cxn modelId="{39A0F2D8-2CE4-48A7-B927-4C47A40F8B35}" type="presParOf" srcId="{44C5CE17-1D97-4DB6-AB94-D67D34418EA8}" destId="{1F1C16E0-9086-4224-9F08-4471FE3FA75B}" srcOrd="2" destOrd="0" presId="urn:microsoft.com/office/officeart/2005/8/layout/hProcess11"/>
    <dgm:cxn modelId="{6CE1C640-12EC-4D0E-A283-9CA1B4C7A5EE}" type="presParOf" srcId="{F4AF32B1-37C6-4BAC-A8CC-F6AE6E69306A}" destId="{516779D7-6BC7-49F2-8501-A54FF7A64AC3}" srcOrd="7" destOrd="0" presId="urn:microsoft.com/office/officeart/2005/8/layout/hProcess11"/>
    <dgm:cxn modelId="{C260E8C6-BD16-4A37-96C5-E34A898344E8}" type="presParOf" srcId="{F4AF32B1-37C6-4BAC-A8CC-F6AE6E69306A}" destId="{FEF6AC33-DFC1-4C37-B363-8BA01CD3FFFC}" srcOrd="8" destOrd="0" presId="urn:microsoft.com/office/officeart/2005/8/layout/hProcess11"/>
    <dgm:cxn modelId="{EB06F6C2-5916-4BB8-8DA1-E06AC59263F3}" type="presParOf" srcId="{FEF6AC33-DFC1-4C37-B363-8BA01CD3FFFC}" destId="{B4002FDF-8B8B-41DD-8BCD-36527F952239}" srcOrd="0" destOrd="0" presId="urn:microsoft.com/office/officeart/2005/8/layout/hProcess11"/>
    <dgm:cxn modelId="{A49F373E-C844-4C3F-8AE6-6198C2EC2C33}" type="presParOf" srcId="{FEF6AC33-DFC1-4C37-B363-8BA01CD3FFFC}" destId="{9137D0E4-7F6E-4D75-8E13-301094455263}" srcOrd="1" destOrd="0" presId="urn:microsoft.com/office/officeart/2005/8/layout/hProcess11"/>
    <dgm:cxn modelId="{7507D7AB-24BA-4A44-B765-DCDD15189B73}" type="presParOf" srcId="{FEF6AC33-DFC1-4C37-B363-8BA01CD3FFFC}" destId="{B1266E87-E9EE-41CA-A532-E18428B3E427}" srcOrd="2" destOrd="0" presId="urn:microsoft.com/office/officeart/2005/8/layout/hProcess11"/>
    <dgm:cxn modelId="{523E85A5-D1BB-4557-B595-55480BB4147F}" type="presParOf" srcId="{F4AF32B1-37C6-4BAC-A8CC-F6AE6E69306A}" destId="{88F2A0F5-784D-4CCC-9D31-712F6AA06268}" srcOrd="9" destOrd="0" presId="urn:microsoft.com/office/officeart/2005/8/layout/hProcess11"/>
    <dgm:cxn modelId="{1480FCB4-9EF0-4B48-B8B8-518FA5EF28B1}" type="presParOf" srcId="{F4AF32B1-37C6-4BAC-A8CC-F6AE6E69306A}" destId="{415E8EB1-5909-4781-882C-4D0590561B55}" srcOrd="10" destOrd="0" presId="urn:microsoft.com/office/officeart/2005/8/layout/hProcess11"/>
    <dgm:cxn modelId="{75A013C7-4B35-4854-BB94-31A72AC332C4}" type="presParOf" srcId="{415E8EB1-5909-4781-882C-4D0590561B55}" destId="{58A0B252-814B-4453-843E-BC7480D636A5}" srcOrd="0" destOrd="0" presId="urn:microsoft.com/office/officeart/2005/8/layout/hProcess11"/>
    <dgm:cxn modelId="{EB078540-6BEE-4555-AD02-8E80562E9CD0}" type="presParOf" srcId="{415E8EB1-5909-4781-882C-4D0590561B55}" destId="{EB123B33-5B6A-4401-9106-8F1C00CE3DAE}" srcOrd="1" destOrd="0" presId="urn:microsoft.com/office/officeart/2005/8/layout/hProcess11"/>
    <dgm:cxn modelId="{5621D612-DE95-44FE-A785-DE7FC16533A9}" type="presParOf" srcId="{415E8EB1-5909-4781-882C-4D0590561B55}" destId="{36997F86-5EC5-4BDF-B83E-515429BB37A4}" srcOrd="2" destOrd="0" presId="urn:microsoft.com/office/officeart/2005/8/layout/hProcess11"/>
    <dgm:cxn modelId="{08C528C9-0C97-4805-AB16-18111E66DA62}" type="presParOf" srcId="{F4AF32B1-37C6-4BAC-A8CC-F6AE6E69306A}" destId="{7964F06B-CE9C-430B-BDE5-4D6C9FB5A7C3}" srcOrd="11" destOrd="0" presId="urn:microsoft.com/office/officeart/2005/8/layout/hProcess11"/>
    <dgm:cxn modelId="{C91497E6-6C5D-4CA6-BD74-279E109E110A}" type="presParOf" srcId="{F4AF32B1-37C6-4BAC-A8CC-F6AE6E69306A}" destId="{6E9D3875-812D-418A-ABC8-866A08023F40}" srcOrd="12" destOrd="0" presId="urn:microsoft.com/office/officeart/2005/8/layout/hProcess11"/>
    <dgm:cxn modelId="{41CE1DD1-9CFD-45B8-8354-38C74B8626B7}" type="presParOf" srcId="{6E9D3875-812D-418A-ABC8-866A08023F40}" destId="{BEBDE684-87CB-480A-8303-4BB88A46E378}" srcOrd="0" destOrd="0" presId="urn:microsoft.com/office/officeart/2005/8/layout/hProcess11"/>
    <dgm:cxn modelId="{1A26AF68-1013-4BC0-BB62-182F18BEA379}" type="presParOf" srcId="{6E9D3875-812D-418A-ABC8-866A08023F40}" destId="{1F56E9E0-2F61-46D2-A9E0-4ECFAC4547EB}" srcOrd="1" destOrd="0" presId="urn:microsoft.com/office/officeart/2005/8/layout/hProcess11"/>
    <dgm:cxn modelId="{E1E2478F-B248-48DD-BA81-489559FC1A80}" type="presParOf" srcId="{6E9D3875-812D-418A-ABC8-866A08023F40}" destId="{8A324510-672E-4624-A4ED-7499D77F5C3E}" srcOrd="2" destOrd="0" presId="urn:microsoft.com/office/officeart/2005/8/layout/hProcess11"/>
    <dgm:cxn modelId="{37AF44FB-1138-4DA7-B75E-BFE3F900A884}" type="presParOf" srcId="{F4AF32B1-37C6-4BAC-A8CC-F6AE6E69306A}" destId="{F428DEDD-7198-4A8A-A9CC-88384B3EDB85}" srcOrd="13" destOrd="0" presId="urn:microsoft.com/office/officeart/2005/8/layout/hProcess11"/>
    <dgm:cxn modelId="{87EFFEC0-814A-4281-A6FF-E6AF3B7A1133}" type="presParOf" srcId="{F4AF32B1-37C6-4BAC-A8CC-F6AE6E69306A}" destId="{6F62F296-E730-4E21-BD64-96CEC0D821B9}" srcOrd="14" destOrd="0" presId="urn:microsoft.com/office/officeart/2005/8/layout/hProcess11"/>
    <dgm:cxn modelId="{BB73BF98-5A41-4ECD-B7B3-2C202036AA69}" type="presParOf" srcId="{6F62F296-E730-4E21-BD64-96CEC0D821B9}" destId="{51CD2D2C-EF3B-4349-9902-DD433F4185EF}" srcOrd="0" destOrd="0" presId="urn:microsoft.com/office/officeart/2005/8/layout/hProcess11"/>
    <dgm:cxn modelId="{ED425242-572A-4AA3-A539-1F271D260728}" type="presParOf" srcId="{6F62F296-E730-4E21-BD64-96CEC0D821B9}" destId="{87DD1F02-1307-4C3E-A7FC-8A91748814D4}" srcOrd="1" destOrd="0" presId="urn:microsoft.com/office/officeart/2005/8/layout/hProcess11"/>
    <dgm:cxn modelId="{90C45DD3-896D-4A89-897B-47F0A312C6F6}" type="presParOf" srcId="{6F62F296-E730-4E21-BD64-96CEC0D821B9}" destId="{49A208E4-12CA-4AA0-9947-9FCDE2ED142A}" srcOrd="2" destOrd="0" presId="urn:microsoft.com/office/officeart/2005/8/layout/hProcess11"/>
    <dgm:cxn modelId="{08670456-0B66-4F89-8492-C22CA2D7F8F2}" type="presParOf" srcId="{F4AF32B1-37C6-4BAC-A8CC-F6AE6E69306A}" destId="{16AB2167-9D60-4979-BF4E-73D49DD00ADE}" srcOrd="15" destOrd="0" presId="urn:microsoft.com/office/officeart/2005/8/layout/hProcess11"/>
    <dgm:cxn modelId="{1097A659-E6F1-4BF9-8479-5C18A6AE1633}" type="presParOf" srcId="{F4AF32B1-37C6-4BAC-A8CC-F6AE6E69306A}" destId="{66FD6742-1961-4137-BBAE-4D551AA19CAC}" srcOrd="16" destOrd="0" presId="urn:microsoft.com/office/officeart/2005/8/layout/hProcess11"/>
    <dgm:cxn modelId="{1FA8EE25-2D61-4414-8986-93F824F8AAE3}" type="presParOf" srcId="{66FD6742-1961-4137-BBAE-4D551AA19CAC}" destId="{ED017E4F-DCCF-464A-A78C-E5C9B9EE360D}" srcOrd="0" destOrd="0" presId="urn:microsoft.com/office/officeart/2005/8/layout/hProcess11"/>
    <dgm:cxn modelId="{C34CAC26-FB7A-4E2D-AAA0-C0C6F2C1BE56}" type="presParOf" srcId="{66FD6742-1961-4137-BBAE-4D551AA19CAC}" destId="{0931960E-0F7B-42B4-A144-C40AFDCF8632}" srcOrd="1" destOrd="0" presId="urn:microsoft.com/office/officeart/2005/8/layout/hProcess11"/>
    <dgm:cxn modelId="{860673FB-B51C-4775-ADD1-6E22E09D21E5}" type="presParOf" srcId="{66FD6742-1961-4137-BBAE-4D551AA19CAC}" destId="{C357FB04-2B5A-4A4D-83E7-703CBE79521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A7474B-923A-4C05-994A-D61373D8C48E}" type="doc">
      <dgm:prSet loTypeId="urn:microsoft.com/office/officeart/2005/8/layout/vList6" loCatId="process" qsTypeId="urn:microsoft.com/office/officeart/2005/8/quickstyle/3d2" qsCatId="3D" csTypeId="urn:microsoft.com/office/officeart/2005/8/colors/colorful2" csCatId="colorful" phldr="1"/>
      <dgm:spPr/>
      <dgm:t>
        <a:bodyPr/>
        <a:lstStyle/>
        <a:p>
          <a:endParaRPr lang="zh-TW" altLang="en-US"/>
        </a:p>
      </dgm:t>
    </dgm:pt>
    <dgm:pt modelId="{CF5AF3D5-4230-4B3B-AFA6-99904553C9FC}">
      <dgm:prSet phldrT="[文字]"/>
      <dgm:spPr/>
      <dgm:t>
        <a:bodyPr/>
        <a:lstStyle/>
        <a:p>
          <a:r>
            <a:rPr lang="zh-TW" altLang="en-US" b="1" dirty="0" smtClean="0">
              <a:latin typeface="微軟正黑體" panose="020B0604030504040204" pitchFamily="34" charset="-120"/>
              <a:ea typeface="微軟正黑體" panose="020B0604030504040204" pitchFamily="34" charset="-120"/>
            </a:rPr>
            <a:t>會計項目   一致性</a:t>
          </a:r>
          <a:endParaRPr lang="zh-TW" altLang="en-US" b="1" dirty="0">
            <a:latin typeface="微軟正黑體" panose="020B0604030504040204" pitchFamily="34" charset="-120"/>
            <a:ea typeface="微軟正黑體" panose="020B0604030504040204" pitchFamily="34" charset="-120"/>
          </a:endParaRPr>
        </a:p>
      </dgm:t>
    </dgm:pt>
    <dgm:pt modelId="{7A38A488-4AA0-41FD-A19B-DAA59A82BCE3}" type="parTrans" cxnId="{DF7A9556-B541-4F49-AF68-26D7D6D89CAA}">
      <dgm:prSet/>
      <dgm:spPr/>
      <dgm:t>
        <a:bodyPr/>
        <a:lstStyle/>
        <a:p>
          <a:endParaRPr lang="zh-TW" altLang="en-US"/>
        </a:p>
      </dgm:t>
    </dgm:pt>
    <dgm:pt modelId="{01CA9CB1-4CAA-47DC-827D-7BD628BF2CAF}" type="sibTrans" cxnId="{DF7A9556-B541-4F49-AF68-26D7D6D89CAA}">
      <dgm:prSet/>
      <dgm:spPr/>
      <dgm:t>
        <a:bodyPr/>
        <a:lstStyle/>
        <a:p>
          <a:endParaRPr lang="zh-TW" altLang="en-US"/>
        </a:p>
      </dgm:t>
    </dgm:pt>
    <dgm:pt modelId="{9B92179B-7BC3-4BD8-9A0A-5F2E95DB67A2}">
      <dgm:prSet phldrT="[文字]" custT="1"/>
      <dgm:spPr/>
      <dgm:t>
        <a:bodyPr rIns="0" anchor="ctr"/>
        <a:lstStyle/>
        <a:p>
          <a:pPr marL="357188" indent="-357188"/>
          <a:r>
            <a:rPr lang="zh-TW" altLang="en-US" sz="2400" dirty="0" smtClean="0">
              <a:latin typeface="標楷體" panose="03000509000000000000" pitchFamily="65" charset="-120"/>
              <a:ea typeface="標楷體" panose="03000509000000000000" pitchFamily="65" charset="-120"/>
            </a:rPr>
            <a:t>統一各項會計項目。</a:t>
          </a:r>
          <a:endParaRPr lang="zh-TW" altLang="en-US" sz="2400" dirty="0">
            <a:latin typeface="標楷體" panose="03000509000000000000" pitchFamily="65" charset="-120"/>
            <a:ea typeface="標楷體" panose="03000509000000000000" pitchFamily="65" charset="-120"/>
          </a:endParaRPr>
        </a:p>
      </dgm:t>
    </dgm:pt>
    <dgm:pt modelId="{07C63201-60B9-4489-B76A-19818130C2F2}" type="parTrans" cxnId="{7BDBAFBE-B3F6-4042-8799-87C91136F1FB}">
      <dgm:prSet/>
      <dgm:spPr/>
      <dgm:t>
        <a:bodyPr/>
        <a:lstStyle/>
        <a:p>
          <a:endParaRPr lang="zh-TW" altLang="en-US"/>
        </a:p>
      </dgm:t>
    </dgm:pt>
    <dgm:pt modelId="{B110EF1B-6F6F-407F-AE6C-82C23E2DC22E}" type="sibTrans" cxnId="{7BDBAFBE-B3F6-4042-8799-87C91136F1FB}">
      <dgm:prSet/>
      <dgm:spPr/>
      <dgm:t>
        <a:bodyPr/>
        <a:lstStyle/>
        <a:p>
          <a:endParaRPr lang="zh-TW" altLang="en-US"/>
        </a:p>
      </dgm:t>
    </dgm:pt>
    <dgm:pt modelId="{4D21154C-0F40-401D-8C5E-99667F3E964E}">
      <dgm:prSet phldrT="[文字]"/>
      <dgm:spPr/>
      <dgm:t>
        <a:bodyPr/>
        <a:lstStyle/>
        <a:p>
          <a:r>
            <a:rPr lang="zh-TW" altLang="en-US" b="1" smtClean="0">
              <a:latin typeface="微軟正黑體" panose="020B0604030504040204" pitchFamily="34" charset="-120"/>
              <a:ea typeface="微軟正黑體" panose="020B0604030504040204" pitchFamily="34" charset="-120"/>
            </a:rPr>
            <a:t>範       圍</a:t>
          </a:r>
          <a:endParaRPr lang="zh-TW" altLang="en-US" b="1" dirty="0">
            <a:latin typeface="微軟正黑體" panose="020B0604030504040204" pitchFamily="34" charset="-120"/>
            <a:ea typeface="微軟正黑體" panose="020B0604030504040204" pitchFamily="34" charset="-120"/>
          </a:endParaRPr>
        </a:p>
      </dgm:t>
    </dgm:pt>
    <dgm:pt modelId="{1EA66616-DFEB-4C55-8C7D-12332C7855C7}" type="parTrans" cxnId="{95B8A5BA-CED6-47F1-B502-2522DCA6C8A6}">
      <dgm:prSet/>
      <dgm:spPr/>
      <dgm:t>
        <a:bodyPr/>
        <a:lstStyle/>
        <a:p>
          <a:endParaRPr lang="zh-TW" altLang="en-US"/>
        </a:p>
      </dgm:t>
    </dgm:pt>
    <dgm:pt modelId="{A2C9D373-325B-4807-9878-70813B98A3B7}" type="sibTrans" cxnId="{95B8A5BA-CED6-47F1-B502-2522DCA6C8A6}">
      <dgm:prSet/>
      <dgm:spPr/>
      <dgm:t>
        <a:bodyPr/>
        <a:lstStyle/>
        <a:p>
          <a:endParaRPr lang="zh-TW" altLang="en-US"/>
        </a:p>
      </dgm:t>
    </dgm:pt>
    <dgm:pt modelId="{80021388-94FE-419D-B1AE-E9680107B9D8}">
      <dgm:prSet phldrT="[文字]" custT="1"/>
      <dgm:spPr/>
      <dgm:t>
        <a:bodyPr rIns="0" anchor="ctr"/>
        <a:lstStyle/>
        <a:p>
          <a:pPr marL="357188" indent="-357188">
            <a:lnSpc>
              <a:spcPts val="2400"/>
            </a:lnSpc>
          </a:pPr>
          <a:r>
            <a:rPr lang="zh-TW" altLang="en-US" sz="2400" b="1" smtClean="0">
              <a:latin typeface="標楷體" panose="03000509000000000000" pitchFamily="65" charset="-120"/>
              <a:ea typeface="標楷體" panose="03000509000000000000" pitchFamily="65" charset="-120"/>
            </a:rPr>
            <a:t>所有收入及支出均應編入概算中</a:t>
          </a:r>
          <a:r>
            <a:rPr lang="zh-TW" altLang="en-US" sz="2400" smtClean="0">
              <a:latin typeface="標楷體" panose="03000509000000000000" pitchFamily="65" charset="-120"/>
              <a:ea typeface="標楷體" panose="03000509000000000000" pitchFamily="65" charset="-120"/>
            </a:rPr>
            <a:t>，包括一般</a:t>
          </a:r>
          <a:r>
            <a:rPr lang="zh-TW" altLang="en-US" sz="2400" u="none" smtClean="0">
              <a:latin typeface="標楷體" panose="03000509000000000000" pitchFamily="65" charset="-120"/>
              <a:ea typeface="標楷體" panose="03000509000000000000" pitchFamily="65" charset="-120"/>
            </a:rPr>
            <a:t>例行性預算、特別計畫、各項補助款、專案計畫及基金</a:t>
          </a:r>
          <a:r>
            <a:rPr lang="zh-TW" altLang="en-US" sz="2400" smtClean="0">
              <a:latin typeface="標楷體" panose="03000509000000000000" pitchFamily="65" charset="-120"/>
              <a:ea typeface="標楷體" panose="03000509000000000000" pitchFamily="65" charset="-120"/>
            </a:rPr>
            <a:t>等。</a:t>
          </a:r>
          <a:endParaRPr lang="zh-TW" altLang="en-US" sz="2400" dirty="0">
            <a:latin typeface="標楷體" panose="03000509000000000000" pitchFamily="65" charset="-120"/>
            <a:ea typeface="標楷體" panose="03000509000000000000" pitchFamily="65" charset="-120"/>
          </a:endParaRPr>
        </a:p>
      </dgm:t>
    </dgm:pt>
    <dgm:pt modelId="{9AD51C16-029F-4221-B395-476E31422339}" type="parTrans" cxnId="{59008B4B-8C11-4204-A3B5-C45EA21330CC}">
      <dgm:prSet/>
      <dgm:spPr/>
      <dgm:t>
        <a:bodyPr/>
        <a:lstStyle/>
        <a:p>
          <a:endParaRPr lang="zh-TW" altLang="en-US"/>
        </a:p>
      </dgm:t>
    </dgm:pt>
    <dgm:pt modelId="{527BBF43-E6DC-4BDB-8E7F-6AEB9C82ACB4}" type="sibTrans" cxnId="{59008B4B-8C11-4204-A3B5-C45EA21330CC}">
      <dgm:prSet/>
      <dgm:spPr/>
      <dgm:t>
        <a:bodyPr/>
        <a:lstStyle/>
        <a:p>
          <a:endParaRPr lang="zh-TW" altLang="en-US"/>
        </a:p>
      </dgm:t>
    </dgm:pt>
    <dgm:pt modelId="{8CE1E5A4-DF01-450E-AAE0-3CDCBEA78F24}">
      <dgm:prSet custT="1"/>
      <dgm:spPr/>
      <dgm:t>
        <a:bodyPr rIns="0" anchor="ctr"/>
        <a:lstStyle/>
        <a:p>
          <a:pPr marL="357188" indent="-357188"/>
          <a:r>
            <a:rPr lang="zh-TW" altLang="en-US" sz="2400" dirty="0" smtClean="0">
              <a:latin typeface="標楷體" panose="03000509000000000000" pitchFamily="65" charset="-120"/>
              <a:ea typeface="標楷體" panose="03000509000000000000" pitchFamily="65" charset="-120"/>
            </a:rPr>
            <a:t>為</a:t>
          </a:r>
          <a:r>
            <a:rPr lang="en-US" altLang="en-US" sz="2400" dirty="0" smtClean="0">
              <a:latin typeface="Times New Roman" pitchFamily="18" charset="0"/>
              <a:ea typeface="標楷體" panose="03000509000000000000" pitchFamily="65" charset="-120"/>
              <a:cs typeface="Times New Roman" pitchFamily="18" charset="0"/>
            </a:rPr>
            <a:t>1</a:t>
          </a:r>
          <a:r>
            <a:rPr lang="en-US" altLang="zh-TW" sz="2400" dirty="0" smtClean="0">
              <a:latin typeface="Times New Roman" pitchFamily="18" charset="0"/>
              <a:ea typeface="標楷體" panose="03000509000000000000" pitchFamily="65" charset="-120"/>
              <a:cs typeface="Times New Roman" pitchFamily="18" charset="0"/>
            </a:rPr>
            <a:t>12</a:t>
          </a:r>
          <a:r>
            <a:rPr lang="zh-TW" altLang="en-US" sz="2400" dirty="0" smtClean="0">
              <a:latin typeface="標楷體" panose="03000509000000000000" pitchFamily="65" charset="-120"/>
              <a:ea typeface="標楷體" panose="03000509000000000000" pitchFamily="65" charset="-120"/>
            </a:rPr>
            <a:t>學年度預算編列填寫之依據。</a:t>
          </a:r>
          <a:endParaRPr lang="zh-TW" altLang="en-US" sz="2400" dirty="0">
            <a:latin typeface="標楷體" panose="03000509000000000000" pitchFamily="65" charset="-120"/>
            <a:ea typeface="標楷體" panose="03000509000000000000" pitchFamily="65" charset="-120"/>
          </a:endParaRPr>
        </a:p>
      </dgm:t>
    </dgm:pt>
    <dgm:pt modelId="{6EAFE7DB-BA84-4FC6-9590-586333C177A3}" type="parTrans" cxnId="{F01E7F10-D59C-42AA-86F1-ECD283A370B7}">
      <dgm:prSet/>
      <dgm:spPr/>
      <dgm:t>
        <a:bodyPr/>
        <a:lstStyle/>
        <a:p>
          <a:endParaRPr lang="zh-TW" altLang="en-US"/>
        </a:p>
      </dgm:t>
    </dgm:pt>
    <dgm:pt modelId="{1754FCD1-DE31-4FD4-AC98-B20F403AF9C3}" type="sibTrans" cxnId="{F01E7F10-D59C-42AA-86F1-ECD283A370B7}">
      <dgm:prSet/>
      <dgm:spPr/>
      <dgm:t>
        <a:bodyPr/>
        <a:lstStyle/>
        <a:p>
          <a:endParaRPr lang="zh-TW" altLang="en-US"/>
        </a:p>
      </dgm:t>
    </dgm:pt>
    <dgm:pt modelId="{DED8B355-ED45-4FC3-A103-EBCCB81509A9}">
      <dgm:prSet phldrT="[文字]"/>
      <dgm:spPr/>
      <dgm:t>
        <a:bodyPr/>
        <a:lstStyle/>
        <a:p>
          <a:r>
            <a:rPr lang="zh-TW" altLang="en-US" b="1" dirty="0" smtClean="0">
              <a:latin typeface="微軟正黑體" panose="020B0604030504040204" pitchFamily="34" charset="-120"/>
              <a:ea typeface="微軟正黑體" panose="020B0604030504040204" pitchFamily="34" charset="-120"/>
            </a:rPr>
            <a:t>目        標</a:t>
          </a:r>
          <a:endParaRPr lang="zh-TW" altLang="en-US" b="1" dirty="0">
            <a:latin typeface="微軟正黑體" panose="020B0604030504040204" pitchFamily="34" charset="-120"/>
            <a:ea typeface="微軟正黑體" panose="020B0604030504040204" pitchFamily="34" charset="-120"/>
          </a:endParaRPr>
        </a:p>
      </dgm:t>
    </dgm:pt>
    <dgm:pt modelId="{685C4996-021A-4AFC-A014-03F6B8B907FF}" type="parTrans" cxnId="{2ABD9B1B-9342-40E0-BA3C-22985FAADC51}">
      <dgm:prSet/>
      <dgm:spPr/>
      <dgm:t>
        <a:bodyPr/>
        <a:lstStyle/>
        <a:p>
          <a:endParaRPr lang="zh-TW" altLang="en-US"/>
        </a:p>
      </dgm:t>
    </dgm:pt>
    <dgm:pt modelId="{E0D86DB0-A4DF-4A5C-A75D-9667961DD014}" type="sibTrans" cxnId="{2ABD9B1B-9342-40E0-BA3C-22985FAADC51}">
      <dgm:prSet/>
      <dgm:spPr/>
      <dgm:t>
        <a:bodyPr/>
        <a:lstStyle/>
        <a:p>
          <a:endParaRPr lang="zh-TW" altLang="en-US"/>
        </a:p>
      </dgm:t>
    </dgm:pt>
    <dgm:pt modelId="{06C0FDD9-5897-4CE5-AB6C-5815C5C5ABCD}">
      <dgm:prSet phldrT="[文字]"/>
      <dgm:spPr/>
      <dgm:t>
        <a:bodyPr/>
        <a:lstStyle/>
        <a:p>
          <a:pPr marL="357188" indent="-273050"/>
          <a:r>
            <a:rPr lang="zh-TW" dirty="0" smtClean="0">
              <a:latin typeface="標楷體" panose="03000509000000000000" pitchFamily="65" charset="-120"/>
              <a:ea typeface="標楷體" panose="03000509000000000000" pitchFamily="65" charset="-120"/>
            </a:rPr>
            <a:t>計畫</a:t>
          </a:r>
          <a:r>
            <a:rPr lang="zh-TW" altLang="en-US" dirty="0" smtClean="0">
              <a:latin typeface="標楷體" panose="03000509000000000000" pitchFamily="65" charset="-120"/>
              <a:ea typeface="標楷體" panose="03000509000000000000" pitchFamily="65" charset="-120"/>
            </a:rPr>
            <a:t>需符合本校</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114</a:t>
          </a:r>
          <a:r>
            <a:rPr lang="zh-TW" altLang="en-US" dirty="0" smtClean="0">
              <a:latin typeface="標楷體" panose="03000509000000000000" pitchFamily="65" charset="-120"/>
              <a:ea typeface="標楷體" panose="03000509000000000000" pitchFamily="65" charset="-120"/>
            </a:rPr>
            <a:t>學年度中程校務發展目標與策略。</a:t>
          </a:r>
          <a:endParaRPr lang="zh-TW" altLang="en-US" b="1" dirty="0">
            <a:latin typeface="標楷體" panose="03000509000000000000" pitchFamily="65" charset="-120"/>
            <a:ea typeface="標楷體" panose="03000509000000000000" pitchFamily="65" charset="-120"/>
          </a:endParaRPr>
        </a:p>
      </dgm:t>
    </dgm:pt>
    <dgm:pt modelId="{9889AAFE-E8F6-414C-8CD6-3BE0E4AC0173}" type="parTrans" cxnId="{B93BABBD-A77A-4828-B0B5-6A1B59E30874}">
      <dgm:prSet/>
      <dgm:spPr/>
      <dgm:t>
        <a:bodyPr/>
        <a:lstStyle/>
        <a:p>
          <a:endParaRPr lang="zh-TW" altLang="en-US"/>
        </a:p>
      </dgm:t>
    </dgm:pt>
    <dgm:pt modelId="{21D67BBB-BFF0-4833-A43E-083DDD57D6C9}" type="sibTrans" cxnId="{B93BABBD-A77A-4828-B0B5-6A1B59E30874}">
      <dgm:prSet/>
      <dgm:spPr/>
      <dgm:t>
        <a:bodyPr/>
        <a:lstStyle/>
        <a:p>
          <a:endParaRPr lang="zh-TW" altLang="en-US"/>
        </a:p>
      </dgm:t>
    </dgm:pt>
    <dgm:pt modelId="{82F87085-A8B5-485F-85B3-3B3CB332360C}">
      <dgm:prSet phldrT="[文字]"/>
      <dgm:spPr/>
      <dgm:t>
        <a:bodyPr/>
        <a:lstStyle/>
        <a:p>
          <a:pPr marL="357188" indent="-273050"/>
          <a:r>
            <a:rPr lang="zh-TW" altLang="en-US" dirty="0" smtClean="0">
              <a:latin typeface="標楷體" panose="03000509000000000000" pitchFamily="65" charset="-120"/>
              <a:ea typeface="標楷體" panose="03000509000000000000" pitchFamily="65" charset="-120"/>
            </a:rPr>
            <a:t>預算編列應達</a:t>
          </a:r>
          <a:r>
            <a:rPr lang="zh-TW" altLang="en-US" b="1" dirty="0" smtClean="0">
              <a:latin typeface="標楷體" panose="03000509000000000000" pitchFamily="65" charset="-120"/>
              <a:ea typeface="標楷體" panose="03000509000000000000" pitchFamily="65" charset="-120"/>
            </a:rPr>
            <a:t>經常門收支預算平衡</a:t>
          </a:r>
          <a:r>
            <a:rPr lang="zh-TW" altLang="en-US"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dgm:t>
    </dgm:pt>
    <dgm:pt modelId="{F41D1273-C524-4185-A9F4-869E887A4E65}" type="parTrans" cxnId="{FC707CD2-EFF1-4959-990A-591E6C567BD6}">
      <dgm:prSet/>
      <dgm:spPr/>
      <dgm:t>
        <a:bodyPr/>
        <a:lstStyle/>
        <a:p>
          <a:endParaRPr lang="zh-TW" altLang="en-US"/>
        </a:p>
      </dgm:t>
    </dgm:pt>
    <dgm:pt modelId="{C12F9114-8A5E-4ED1-8E60-2AC39E4E66F5}" type="sibTrans" cxnId="{FC707CD2-EFF1-4959-990A-591E6C567BD6}">
      <dgm:prSet/>
      <dgm:spPr/>
      <dgm:t>
        <a:bodyPr/>
        <a:lstStyle/>
        <a:p>
          <a:endParaRPr lang="zh-TW" altLang="en-US"/>
        </a:p>
      </dgm:t>
    </dgm:pt>
    <dgm:pt modelId="{CD617E85-1CBA-4A7B-8A7D-748C6DAC7155}" type="pres">
      <dgm:prSet presAssocID="{3DA7474B-923A-4C05-994A-D61373D8C48E}" presName="Name0" presStyleCnt="0">
        <dgm:presLayoutVars>
          <dgm:dir/>
          <dgm:animLvl val="lvl"/>
          <dgm:resizeHandles/>
        </dgm:presLayoutVars>
      </dgm:prSet>
      <dgm:spPr/>
      <dgm:t>
        <a:bodyPr/>
        <a:lstStyle/>
        <a:p>
          <a:endParaRPr lang="zh-TW" altLang="en-US"/>
        </a:p>
      </dgm:t>
    </dgm:pt>
    <dgm:pt modelId="{96A5A194-AD6C-4947-B3EF-83F616C13460}" type="pres">
      <dgm:prSet presAssocID="{DED8B355-ED45-4FC3-A103-EBCCB81509A9}" presName="linNode" presStyleCnt="0"/>
      <dgm:spPr/>
      <dgm:t>
        <a:bodyPr/>
        <a:lstStyle/>
        <a:p>
          <a:endParaRPr lang="zh-TW" altLang="en-US"/>
        </a:p>
      </dgm:t>
    </dgm:pt>
    <dgm:pt modelId="{801DC957-59BB-4FD6-AA18-48B17828CBF7}" type="pres">
      <dgm:prSet presAssocID="{DED8B355-ED45-4FC3-A103-EBCCB81509A9}" presName="parentShp" presStyleLbl="node1" presStyleIdx="0" presStyleCnt="3" custScaleX="80293" custScaleY="99442" custLinFactNeighborX="-10944" custLinFactNeighborY="683">
        <dgm:presLayoutVars>
          <dgm:bulletEnabled val="1"/>
        </dgm:presLayoutVars>
      </dgm:prSet>
      <dgm:spPr/>
      <dgm:t>
        <a:bodyPr/>
        <a:lstStyle/>
        <a:p>
          <a:endParaRPr lang="zh-TW" altLang="en-US"/>
        </a:p>
      </dgm:t>
    </dgm:pt>
    <dgm:pt modelId="{A561D347-600C-44B7-8EB7-BE7D181AA26A}" type="pres">
      <dgm:prSet presAssocID="{DED8B355-ED45-4FC3-A103-EBCCB81509A9}" presName="childShp" presStyleLbl="bgAccFollowNode1" presStyleIdx="0" presStyleCnt="3" custScaleX="113130">
        <dgm:presLayoutVars>
          <dgm:bulletEnabled val="1"/>
        </dgm:presLayoutVars>
      </dgm:prSet>
      <dgm:spPr/>
      <dgm:t>
        <a:bodyPr/>
        <a:lstStyle/>
        <a:p>
          <a:endParaRPr lang="zh-TW" altLang="en-US"/>
        </a:p>
      </dgm:t>
    </dgm:pt>
    <dgm:pt modelId="{EB10F380-057C-46CB-9F40-0A51F9CCC21E}" type="pres">
      <dgm:prSet presAssocID="{E0D86DB0-A4DF-4A5C-A75D-9667961DD014}" presName="spacing" presStyleCnt="0"/>
      <dgm:spPr/>
      <dgm:t>
        <a:bodyPr/>
        <a:lstStyle/>
        <a:p>
          <a:endParaRPr lang="zh-TW" altLang="en-US"/>
        </a:p>
      </dgm:t>
    </dgm:pt>
    <dgm:pt modelId="{C766A217-387D-497B-8989-4359EEE0E641}" type="pres">
      <dgm:prSet presAssocID="{CF5AF3D5-4230-4B3B-AFA6-99904553C9FC}" presName="linNode" presStyleCnt="0"/>
      <dgm:spPr/>
      <dgm:t>
        <a:bodyPr/>
        <a:lstStyle/>
        <a:p>
          <a:endParaRPr lang="zh-TW" altLang="en-US"/>
        </a:p>
      </dgm:t>
    </dgm:pt>
    <dgm:pt modelId="{B0E2AF6B-B3D5-4F4F-9460-0ACB59838EB8}" type="pres">
      <dgm:prSet presAssocID="{CF5AF3D5-4230-4B3B-AFA6-99904553C9FC}" presName="parentShp" presStyleLbl="node1" presStyleIdx="1" presStyleCnt="3" custScaleX="80315" custScaleY="99364">
        <dgm:presLayoutVars>
          <dgm:bulletEnabled val="1"/>
        </dgm:presLayoutVars>
      </dgm:prSet>
      <dgm:spPr/>
      <dgm:t>
        <a:bodyPr/>
        <a:lstStyle/>
        <a:p>
          <a:endParaRPr lang="zh-TW" altLang="en-US"/>
        </a:p>
      </dgm:t>
    </dgm:pt>
    <dgm:pt modelId="{A0C4F6B3-FCC8-4B0C-B9A3-0046759A6CF3}" type="pres">
      <dgm:prSet presAssocID="{CF5AF3D5-4230-4B3B-AFA6-99904553C9FC}" presName="childShp" presStyleLbl="bgAccFollowNode1" presStyleIdx="1" presStyleCnt="3" custScaleX="113123">
        <dgm:presLayoutVars>
          <dgm:bulletEnabled val="1"/>
        </dgm:presLayoutVars>
      </dgm:prSet>
      <dgm:spPr/>
      <dgm:t>
        <a:bodyPr/>
        <a:lstStyle/>
        <a:p>
          <a:endParaRPr lang="zh-TW" altLang="en-US"/>
        </a:p>
      </dgm:t>
    </dgm:pt>
    <dgm:pt modelId="{0B044E24-DB45-4B16-9E1C-BE36AC29A5AC}" type="pres">
      <dgm:prSet presAssocID="{01CA9CB1-4CAA-47DC-827D-7BD628BF2CAF}" presName="spacing" presStyleCnt="0"/>
      <dgm:spPr/>
      <dgm:t>
        <a:bodyPr/>
        <a:lstStyle/>
        <a:p>
          <a:endParaRPr lang="zh-TW" altLang="en-US"/>
        </a:p>
      </dgm:t>
    </dgm:pt>
    <dgm:pt modelId="{C1D00DFC-7811-4143-9FA7-4C488C2BEE1C}" type="pres">
      <dgm:prSet presAssocID="{4D21154C-0F40-401D-8C5E-99667F3E964E}" presName="linNode" presStyleCnt="0"/>
      <dgm:spPr/>
      <dgm:t>
        <a:bodyPr/>
        <a:lstStyle/>
        <a:p>
          <a:endParaRPr lang="zh-TW" altLang="en-US"/>
        </a:p>
      </dgm:t>
    </dgm:pt>
    <dgm:pt modelId="{AD2E6447-B871-4537-8B94-39C90495B280}" type="pres">
      <dgm:prSet presAssocID="{4D21154C-0F40-401D-8C5E-99667F3E964E}" presName="parentShp" presStyleLbl="node1" presStyleIdx="2" presStyleCnt="3" custScaleX="80315" custScaleY="99364">
        <dgm:presLayoutVars>
          <dgm:bulletEnabled val="1"/>
        </dgm:presLayoutVars>
      </dgm:prSet>
      <dgm:spPr/>
      <dgm:t>
        <a:bodyPr/>
        <a:lstStyle/>
        <a:p>
          <a:endParaRPr lang="zh-TW" altLang="en-US"/>
        </a:p>
      </dgm:t>
    </dgm:pt>
    <dgm:pt modelId="{36B579B0-D126-4F3C-AE65-8387137B263C}" type="pres">
      <dgm:prSet presAssocID="{4D21154C-0F40-401D-8C5E-99667F3E964E}" presName="childShp" presStyleLbl="bgAccFollowNode1" presStyleIdx="2" presStyleCnt="3" custScaleX="112238" custScaleY="101309">
        <dgm:presLayoutVars>
          <dgm:bulletEnabled val="1"/>
        </dgm:presLayoutVars>
      </dgm:prSet>
      <dgm:spPr/>
      <dgm:t>
        <a:bodyPr/>
        <a:lstStyle/>
        <a:p>
          <a:endParaRPr lang="zh-TW" altLang="en-US"/>
        </a:p>
      </dgm:t>
    </dgm:pt>
  </dgm:ptLst>
  <dgm:cxnLst>
    <dgm:cxn modelId="{F73424F9-5E7A-4828-8AF5-3A075083CC1A}" type="presOf" srcId="{4D21154C-0F40-401D-8C5E-99667F3E964E}" destId="{AD2E6447-B871-4537-8B94-39C90495B280}" srcOrd="0" destOrd="0" presId="urn:microsoft.com/office/officeart/2005/8/layout/vList6"/>
    <dgm:cxn modelId="{95B8A5BA-CED6-47F1-B502-2522DCA6C8A6}" srcId="{3DA7474B-923A-4C05-994A-D61373D8C48E}" destId="{4D21154C-0F40-401D-8C5E-99667F3E964E}" srcOrd="2" destOrd="0" parTransId="{1EA66616-DFEB-4C55-8C7D-12332C7855C7}" sibTransId="{A2C9D373-325B-4807-9878-70813B98A3B7}"/>
    <dgm:cxn modelId="{2ABD9B1B-9342-40E0-BA3C-22985FAADC51}" srcId="{3DA7474B-923A-4C05-994A-D61373D8C48E}" destId="{DED8B355-ED45-4FC3-A103-EBCCB81509A9}" srcOrd="0" destOrd="0" parTransId="{685C4996-021A-4AFC-A014-03F6B8B907FF}" sibTransId="{E0D86DB0-A4DF-4A5C-A75D-9667961DD014}"/>
    <dgm:cxn modelId="{BE500239-9653-45D0-BFFD-AA51F7B9BB1E}" type="presOf" srcId="{80021388-94FE-419D-B1AE-E9680107B9D8}" destId="{36B579B0-D126-4F3C-AE65-8387137B263C}" srcOrd="0" destOrd="0" presId="urn:microsoft.com/office/officeart/2005/8/layout/vList6"/>
    <dgm:cxn modelId="{022F456E-FDD3-45B1-B307-27B497E0F2B8}" type="presOf" srcId="{CF5AF3D5-4230-4B3B-AFA6-99904553C9FC}" destId="{B0E2AF6B-B3D5-4F4F-9460-0ACB59838EB8}" srcOrd="0" destOrd="0" presId="urn:microsoft.com/office/officeart/2005/8/layout/vList6"/>
    <dgm:cxn modelId="{A14D84BF-510B-45DC-AEEF-A36DFF296FF9}" type="presOf" srcId="{3DA7474B-923A-4C05-994A-D61373D8C48E}" destId="{CD617E85-1CBA-4A7B-8A7D-748C6DAC7155}" srcOrd="0" destOrd="0" presId="urn:microsoft.com/office/officeart/2005/8/layout/vList6"/>
    <dgm:cxn modelId="{B93BABBD-A77A-4828-B0B5-6A1B59E30874}" srcId="{DED8B355-ED45-4FC3-A103-EBCCB81509A9}" destId="{06C0FDD9-5897-4CE5-AB6C-5815C5C5ABCD}" srcOrd="0" destOrd="0" parTransId="{9889AAFE-E8F6-414C-8CD6-3BE0E4AC0173}" sibTransId="{21D67BBB-BFF0-4833-A43E-083DDD57D6C9}"/>
    <dgm:cxn modelId="{F01E7F10-D59C-42AA-86F1-ECD283A370B7}" srcId="{CF5AF3D5-4230-4B3B-AFA6-99904553C9FC}" destId="{8CE1E5A4-DF01-450E-AAE0-3CDCBEA78F24}" srcOrd="1" destOrd="0" parTransId="{6EAFE7DB-BA84-4FC6-9590-586333C177A3}" sibTransId="{1754FCD1-DE31-4FD4-AC98-B20F403AF9C3}"/>
    <dgm:cxn modelId="{A016B16F-16DF-4984-9BE2-2DB5C3885D57}" type="presOf" srcId="{06C0FDD9-5897-4CE5-AB6C-5815C5C5ABCD}" destId="{A561D347-600C-44B7-8EB7-BE7D181AA26A}" srcOrd="0" destOrd="0" presId="urn:microsoft.com/office/officeart/2005/8/layout/vList6"/>
    <dgm:cxn modelId="{FC707CD2-EFF1-4959-990A-591E6C567BD6}" srcId="{DED8B355-ED45-4FC3-A103-EBCCB81509A9}" destId="{82F87085-A8B5-485F-85B3-3B3CB332360C}" srcOrd="1" destOrd="0" parTransId="{F41D1273-C524-4185-A9F4-869E887A4E65}" sibTransId="{C12F9114-8A5E-4ED1-8E60-2AC39E4E66F5}"/>
    <dgm:cxn modelId="{75F2E441-95EE-499A-A19C-A3668B143617}" type="presOf" srcId="{9B92179B-7BC3-4BD8-9A0A-5F2E95DB67A2}" destId="{A0C4F6B3-FCC8-4B0C-B9A3-0046759A6CF3}" srcOrd="0" destOrd="0" presId="urn:microsoft.com/office/officeart/2005/8/layout/vList6"/>
    <dgm:cxn modelId="{59008B4B-8C11-4204-A3B5-C45EA21330CC}" srcId="{4D21154C-0F40-401D-8C5E-99667F3E964E}" destId="{80021388-94FE-419D-B1AE-E9680107B9D8}" srcOrd="0" destOrd="0" parTransId="{9AD51C16-029F-4221-B395-476E31422339}" sibTransId="{527BBF43-E6DC-4BDB-8E7F-6AEB9C82ACB4}"/>
    <dgm:cxn modelId="{7BDBAFBE-B3F6-4042-8799-87C91136F1FB}" srcId="{CF5AF3D5-4230-4B3B-AFA6-99904553C9FC}" destId="{9B92179B-7BC3-4BD8-9A0A-5F2E95DB67A2}" srcOrd="0" destOrd="0" parTransId="{07C63201-60B9-4489-B76A-19818130C2F2}" sibTransId="{B110EF1B-6F6F-407F-AE6C-82C23E2DC22E}"/>
    <dgm:cxn modelId="{469D64A9-6D85-414F-9BA3-EF83E6BB66C8}" type="presOf" srcId="{DED8B355-ED45-4FC3-A103-EBCCB81509A9}" destId="{801DC957-59BB-4FD6-AA18-48B17828CBF7}" srcOrd="0" destOrd="0" presId="urn:microsoft.com/office/officeart/2005/8/layout/vList6"/>
    <dgm:cxn modelId="{4208B4FA-9384-4803-9194-A55D665BBF65}" type="presOf" srcId="{82F87085-A8B5-485F-85B3-3B3CB332360C}" destId="{A561D347-600C-44B7-8EB7-BE7D181AA26A}" srcOrd="0" destOrd="1" presId="urn:microsoft.com/office/officeart/2005/8/layout/vList6"/>
    <dgm:cxn modelId="{DF7A9556-B541-4F49-AF68-26D7D6D89CAA}" srcId="{3DA7474B-923A-4C05-994A-D61373D8C48E}" destId="{CF5AF3D5-4230-4B3B-AFA6-99904553C9FC}" srcOrd="1" destOrd="0" parTransId="{7A38A488-4AA0-41FD-A19B-DAA59A82BCE3}" sibTransId="{01CA9CB1-4CAA-47DC-827D-7BD628BF2CAF}"/>
    <dgm:cxn modelId="{C5BE909C-736B-4016-A35B-6E65FCB5A9E9}" type="presOf" srcId="{8CE1E5A4-DF01-450E-AAE0-3CDCBEA78F24}" destId="{A0C4F6B3-FCC8-4B0C-B9A3-0046759A6CF3}" srcOrd="0" destOrd="1" presId="urn:microsoft.com/office/officeart/2005/8/layout/vList6"/>
    <dgm:cxn modelId="{E6B81A56-AFF9-441D-AE1F-DB68B0AEC79E}" type="presParOf" srcId="{CD617E85-1CBA-4A7B-8A7D-748C6DAC7155}" destId="{96A5A194-AD6C-4947-B3EF-83F616C13460}" srcOrd="0" destOrd="0" presId="urn:microsoft.com/office/officeart/2005/8/layout/vList6"/>
    <dgm:cxn modelId="{75C8D9C9-A698-41C3-AFE9-0AF6029DE2DA}" type="presParOf" srcId="{96A5A194-AD6C-4947-B3EF-83F616C13460}" destId="{801DC957-59BB-4FD6-AA18-48B17828CBF7}" srcOrd="0" destOrd="0" presId="urn:microsoft.com/office/officeart/2005/8/layout/vList6"/>
    <dgm:cxn modelId="{CE6961AF-5F55-4B21-A0E4-AA4BD4061DB9}" type="presParOf" srcId="{96A5A194-AD6C-4947-B3EF-83F616C13460}" destId="{A561D347-600C-44B7-8EB7-BE7D181AA26A}" srcOrd="1" destOrd="0" presId="urn:microsoft.com/office/officeart/2005/8/layout/vList6"/>
    <dgm:cxn modelId="{ED55BBEC-F0C0-4FEC-B32A-E08BD4FA6B5D}" type="presParOf" srcId="{CD617E85-1CBA-4A7B-8A7D-748C6DAC7155}" destId="{EB10F380-057C-46CB-9F40-0A51F9CCC21E}" srcOrd="1" destOrd="0" presId="urn:microsoft.com/office/officeart/2005/8/layout/vList6"/>
    <dgm:cxn modelId="{1850B2A0-02D5-444C-983A-C5955A4275B3}" type="presParOf" srcId="{CD617E85-1CBA-4A7B-8A7D-748C6DAC7155}" destId="{C766A217-387D-497B-8989-4359EEE0E641}" srcOrd="2" destOrd="0" presId="urn:microsoft.com/office/officeart/2005/8/layout/vList6"/>
    <dgm:cxn modelId="{660072E4-57CB-4F91-8534-6901216E607F}" type="presParOf" srcId="{C766A217-387D-497B-8989-4359EEE0E641}" destId="{B0E2AF6B-B3D5-4F4F-9460-0ACB59838EB8}" srcOrd="0" destOrd="0" presId="urn:microsoft.com/office/officeart/2005/8/layout/vList6"/>
    <dgm:cxn modelId="{85A700E3-CC5D-4F81-914B-FBC68FA356AE}" type="presParOf" srcId="{C766A217-387D-497B-8989-4359EEE0E641}" destId="{A0C4F6B3-FCC8-4B0C-B9A3-0046759A6CF3}" srcOrd="1" destOrd="0" presId="urn:microsoft.com/office/officeart/2005/8/layout/vList6"/>
    <dgm:cxn modelId="{9AD181F6-73B1-41E8-8F4D-25CC207A9782}" type="presParOf" srcId="{CD617E85-1CBA-4A7B-8A7D-748C6DAC7155}" destId="{0B044E24-DB45-4B16-9E1C-BE36AC29A5AC}" srcOrd="3" destOrd="0" presId="urn:microsoft.com/office/officeart/2005/8/layout/vList6"/>
    <dgm:cxn modelId="{8C956126-8106-41B2-BFD5-117AAD31EBE2}" type="presParOf" srcId="{CD617E85-1CBA-4A7B-8A7D-748C6DAC7155}" destId="{C1D00DFC-7811-4143-9FA7-4C488C2BEE1C}" srcOrd="4" destOrd="0" presId="urn:microsoft.com/office/officeart/2005/8/layout/vList6"/>
    <dgm:cxn modelId="{5D6DED38-F719-4DAD-B741-FA27C9B7A901}" type="presParOf" srcId="{C1D00DFC-7811-4143-9FA7-4C488C2BEE1C}" destId="{AD2E6447-B871-4537-8B94-39C90495B280}" srcOrd="0" destOrd="0" presId="urn:microsoft.com/office/officeart/2005/8/layout/vList6"/>
    <dgm:cxn modelId="{5081D3C5-341A-42E5-B992-F48277438892}" type="presParOf" srcId="{C1D00DFC-7811-4143-9FA7-4C488C2BEE1C}" destId="{36B579B0-D126-4F3C-AE65-8387137B263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AEAC29-C861-4641-BC5C-D0BA26C80BFA}"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zh-TW" altLang="en-US"/>
        </a:p>
      </dgm:t>
    </dgm:pt>
    <dgm:pt modelId="{D6D957BC-0212-43D2-9C5D-1939F4A46E24}">
      <dgm:prSet phldrT="[文字]" custT="1"/>
      <dgm:spPr>
        <a:solidFill>
          <a:schemeClr val="tx2">
            <a:lumMod val="60000"/>
            <a:lumOff val="40000"/>
          </a:schemeClr>
        </a:solidFill>
      </dgm:spPr>
      <dgm:t>
        <a:bodyPr/>
        <a:lstStyle/>
        <a:p>
          <a:r>
            <a:rPr lang="zh-TW" altLang="en-US" sz="4400" dirty="0" smtClean="0">
              <a:latin typeface="標楷體" panose="03000509000000000000" pitchFamily="65" charset="-120"/>
              <a:ea typeface="標楷體" panose="03000509000000000000" pitchFamily="65" charset="-120"/>
            </a:rPr>
            <a:t>校內經費</a:t>
          </a:r>
          <a:endParaRPr lang="zh-TW" altLang="en-US" sz="4400" dirty="0">
            <a:latin typeface="標楷體" panose="03000509000000000000" pitchFamily="65" charset="-120"/>
            <a:ea typeface="標楷體" panose="03000509000000000000" pitchFamily="65" charset="-120"/>
          </a:endParaRPr>
        </a:p>
      </dgm:t>
    </dgm:pt>
    <dgm:pt modelId="{2C88BB38-5135-43F0-A06A-74FB1E0137CE}" type="parTrans" cxnId="{91B242AD-2E05-4D15-A750-3CBF2965CD61}">
      <dgm:prSet/>
      <dgm:spPr/>
      <dgm:t>
        <a:bodyPr/>
        <a:lstStyle/>
        <a:p>
          <a:endParaRPr lang="zh-TW" altLang="en-US"/>
        </a:p>
      </dgm:t>
    </dgm:pt>
    <dgm:pt modelId="{F8040D2C-2CD8-4BD3-8C81-C73D1CBA1888}" type="sibTrans" cxnId="{91B242AD-2E05-4D15-A750-3CBF2965CD61}">
      <dgm:prSet/>
      <dgm:spPr/>
      <dgm:t>
        <a:bodyPr/>
        <a:lstStyle/>
        <a:p>
          <a:endParaRPr lang="zh-TW" altLang="en-US"/>
        </a:p>
      </dgm:t>
    </dgm:pt>
    <dgm:pt modelId="{92A16F96-2B0D-4FCB-B5F0-A14A38B12258}">
      <dgm:prSet phldrT="[文字]" custT="1"/>
      <dgm:spPr>
        <a:ln>
          <a:solidFill>
            <a:schemeClr val="accent2">
              <a:lumMod val="75000"/>
            </a:schemeClr>
          </a:solidFill>
        </a:ln>
      </dgm:spPr>
      <dgm:t>
        <a:bodyPr/>
        <a:lstStyle/>
        <a:p>
          <a:pPr algn="l"/>
          <a:r>
            <a:rPr lang="zh-TW" altLang="en-US" sz="2400" b="1" smtClean="0">
              <a:solidFill>
                <a:srgbClr val="FF0000"/>
              </a:solidFill>
              <a:latin typeface="標楷體" panose="03000509000000000000" pitchFamily="65" charset="-120"/>
              <a:ea typeface="標楷體" panose="03000509000000000000" pitchFamily="65" charset="-120"/>
            </a:rPr>
            <a:t>不須支付場地借用費</a:t>
          </a:r>
          <a:r>
            <a:rPr lang="en-US" altLang="zh-TW" sz="2400" smtClean="0">
              <a:latin typeface="標楷體" panose="03000509000000000000" pitchFamily="65" charset="-120"/>
              <a:ea typeface="標楷體" panose="03000509000000000000" pitchFamily="65" charset="-120"/>
            </a:rPr>
            <a:t>(</a:t>
          </a:r>
          <a:r>
            <a:rPr lang="zh-TW" altLang="zh-TW" sz="2400" smtClean="0">
              <a:latin typeface="標楷體" panose="03000509000000000000" pitchFamily="65" charset="-120"/>
              <a:ea typeface="標楷體" panose="03000509000000000000" pitchFamily="65" charset="-120"/>
            </a:rPr>
            <a:t>除場地另有規定外</a:t>
          </a:r>
          <a:r>
            <a:rPr lang="zh-TW" altLang="en-US" sz="2400" smtClean="0">
              <a:latin typeface="標楷體" panose="03000509000000000000" pitchFamily="65" charset="-120"/>
              <a:ea typeface="標楷體" panose="03000509000000000000" pitchFamily="65" charset="-120"/>
            </a:rPr>
            <a:t>；例如國璽樓會議廳室。）</a:t>
          </a:r>
          <a:endParaRPr lang="zh-TW" altLang="en-US" sz="2400" dirty="0">
            <a:latin typeface="標楷體" panose="03000509000000000000" pitchFamily="65" charset="-120"/>
            <a:ea typeface="標楷體" panose="03000509000000000000" pitchFamily="65" charset="-120"/>
          </a:endParaRPr>
        </a:p>
      </dgm:t>
    </dgm:pt>
    <dgm:pt modelId="{F0882BD5-1773-4871-92F0-4579A3B04849}" type="parTrans" cxnId="{F0A94BBD-7416-447B-B9A0-1C568B204E4B}">
      <dgm:prSet>
        <dgm:style>
          <a:lnRef idx="2">
            <a:schemeClr val="accent1"/>
          </a:lnRef>
          <a:fillRef idx="0">
            <a:schemeClr val="accent1"/>
          </a:fillRef>
          <a:effectRef idx="1">
            <a:schemeClr val="accent1"/>
          </a:effectRef>
          <a:fontRef idx="minor">
            <a:schemeClr val="tx1"/>
          </a:fontRef>
        </dgm:style>
      </dgm:prSet>
      <dgm:spPr>
        <a:solidFill>
          <a:schemeClr val="bg2">
            <a:lumMod val="50000"/>
          </a:schemeClr>
        </a:solidFill>
        <a:ln>
          <a:solidFill>
            <a:schemeClr val="bg2">
              <a:lumMod val="50000"/>
            </a:schemeClr>
          </a:solidFill>
        </a:ln>
      </dgm:spPr>
      <dgm:t>
        <a:bodyPr/>
        <a:lstStyle/>
        <a:p>
          <a:endParaRPr lang="zh-TW" altLang="en-US"/>
        </a:p>
      </dgm:t>
    </dgm:pt>
    <dgm:pt modelId="{52621960-B133-40B8-9BD5-DCD0E1FD7054}" type="sibTrans" cxnId="{F0A94BBD-7416-447B-B9A0-1C568B204E4B}">
      <dgm:prSet/>
      <dgm:spPr/>
      <dgm:t>
        <a:bodyPr/>
        <a:lstStyle/>
        <a:p>
          <a:endParaRPr lang="zh-TW" altLang="en-US"/>
        </a:p>
      </dgm:t>
    </dgm:pt>
    <dgm:pt modelId="{EA725182-88A4-4861-8BCB-A820C887F467}">
      <dgm:prSet phldrT="[文字]" custT="1"/>
      <dgm:spPr>
        <a:solidFill>
          <a:srgbClr val="FF9966"/>
        </a:solidFill>
      </dgm:spPr>
      <dgm:t>
        <a:bodyPr/>
        <a:lstStyle/>
        <a:p>
          <a:r>
            <a:rPr lang="zh-TW" altLang="en-US" sz="4400" dirty="0" smtClean="0">
              <a:latin typeface="標楷體" panose="03000509000000000000" pitchFamily="65" charset="-120"/>
              <a:ea typeface="標楷體" panose="03000509000000000000" pitchFamily="65" charset="-120"/>
            </a:rPr>
            <a:t>校外經費</a:t>
          </a:r>
          <a:endParaRPr lang="zh-TW" altLang="en-US" sz="4400" dirty="0">
            <a:latin typeface="標楷體" panose="03000509000000000000" pitchFamily="65" charset="-120"/>
            <a:ea typeface="標楷體" panose="03000509000000000000" pitchFamily="65" charset="-120"/>
          </a:endParaRPr>
        </a:p>
      </dgm:t>
    </dgm:pt>
    <dgm:pt modelId="{A0647259-ED5D-4F0F-A521-0589CADA929F}" type="parTrans" cxnId="{1664C256-F67A-4323-90A8-6E2E8CDDA6C2}">
      <dgm:prSet/>
      <dgm:spPr/>
      <dgm:t>
        <a:bodyPr/>
        <a:lstStyle/>
        <a:p>
          <a:endParaRPr lang="zh-TW" altLang="en-US"/>
        </a:p>
      </dgm:t>
    </dgm:pt>
    <dgm:pt modelId="{84EE28CC-B6BD-4BAE-A485-43CAC8F248D7}" type="sibTrans" cxnId="{1664C256-F67A-4323-90A8-6E2E8CDDA6C2}">
      <dgm:prSet/>
      <dgm:spPr/>
      <dgm:t>
        <a:bodyPr/>
        <a:lstStyle/>
        <a:p>
          <a:endParaRPr lang="zh-TW" altLang="en-US"/>
        </a:p>
      </dgm:t>
    </dgm:pt>
    <dgm:pt modelId="{828211D7-1D36-4A7D-A02A-7078D4B1E11D}">
      <dgm:prSet phldrT="[文字]" custT="1">
        <dgm:style>
          <a:lnRef idx="2">
            <a:schemeClr val="accent5"/>
          </a:lnRef>
          <a:fillRef idx="1">
            <a:schemeClr val="lt1"/>
          </a:fillRef>
          <a:effectRef idx="0">
            <a:schemeClr val="accent5"/>
          </a:effectRef>
          <a:fontRef idx="minor">
            <a:schemeClr val="dk1"/>
          </a:fontRef>
        </dgm:style>
      </dgm:prSet>
      <dgm:spPr>
        <a:ln/>
      </dgm:spPr>
      <dgm:t>
        <a:bodyPr/>
        <a:lstStyle/>
        <a:p>
          <a:r>
            <a:rPr lang="zh-TW" altLang="en-US" sz="2800" smtClean="0">
              <a:solidFill>
                <a:srgbClr val="0033CC"/>
              </a:solidFill>
              <a:latin typeface="標楷體" panose="03000509000000000000" pitchFamily="65" charset="-120"/>
              <a:ea typeface="標楷體" panose="03000509000000000000" pitchFamily="65" charset="-120"/>
            </a:rPr>
            <a:t>須支付場地費</a:t>
          </a:r>
          <a:endParaRPr lang="zh-TW" altLang="en-US" sz="2800" dirty="0">
            <a:solidFill>
              <a:srgbClr val="0033CC"/>
            </a:solidFill>
            <a:latin typeface="標楷體" panose="03000509000000000000" pitchFamily="65" charset="-120"/>
            <a:ea typeface="標楷體" panose="03000509000000000000" pitchFamily="65" charset="-120"/>
          </a:endParaRPr>
        </a:p>
      </dgm:t>
    </dgm:pt>
    <dgm:pt modelId="{D409DF7F-395C-498C-8809-FE1670236989}" type="parTrans" cxnId="{762C3065-AB6D-4A3A-830F-D2AD7F1606FF}">
      <dgm:prSet>
        <dgm:style>
          <a:lnRef idx="1">
            <a:schemeClr val="accent2"/>
          </a:lnRef>
          <a:fillRef idx="0">
            <a:schemeClr val="accent2"/>
          </a:fillRef>
          <a:effectRef idx="0">
            <a:schemeClr val="accent2"/>
          </a:effectRef>
          <a:fontRef idx="minor">
            <a:schemeClr val="tx1"/>
          </a:fontRef>
        </dgm:style>
      </dgm:prSet>
      <dgm:spPr/>
      <dgm:t>
        <a:bodyPr/>
        <a:lstStyle/>
        <a:p>
          <a:endParaRPr lang="zh-TW" altLang="en-US"/>
        </a:p>
      </dgm:t>
    </dgm:pt>
    <dgm:pt modelId="{EED473AC-F17D-47B7-A7FD-4438F345C1A8}" type="sibTrans" cxnId="{762C3065-AB6D-4A3A-830F-D2AD7F1606FF}">
      <dgm:prSet/>
      <dgm:spPr/>
      <dgm:t>
        <a:bodyPr/>
        <a:lstStyle/>
        <a:p>
          <a:endParaRPr lang="zh-TW" altLang="en-US"/>
        </a:p>
      </dgm:t>
    </dgm:pt>
    <dgm:pt modelId="{56A08163-A395-47D0-90E8-849759A5AFAE}">
      <dgm:prSet>
        <dgm:style>
          <a:lnRef idx="2">
            <a:schemeClr val="accent6"/>
          </a:lnRef>
          <a:fillRef idx="1">
            <a:schemeClr val="lt1"/>
          </a:fillRef>
          <a:effectRef idx="0">
            <a:schemeClr val="accent6"/>
          </a:effectRef>
          <a:fontRef idx="minor">
            <a:schemeClr val="dk1"/>
          </a:fontRef>
        </dgm:style>
      </dgm:prSet>
      <dgm:spPr>
        <a:ln>
          <a:solidFill>
            <a:schemeClr val="accent2">
              <a:lumMod val="75000"/>
            </a:schemeClr>
          </a:solidFill>
        </a:ln>
      </dgm:spPr>
      <dgm:t>
        <a:bodyPr/>
        <a:lstStyle/>
        <a:p>
          <a:pPr algn="l"/>
          <a:r>
            <a:rPr lang="zh-TW" altLang="en-US" dirty="0" smtClean="0">
              <a:latin typeface="標楷體" panose="03000509000000000000" pitchFamily="65" charset="-120"/>
              <a:ea typeface="標楷體" panose="03000509000000000000" pitchFamily="65" charset="-120"/>
            </a:rPr>
            <a:t>設備使用費、技術人員操作費及工友</a:t>
          </a:r>
          <a:r>
            <a:rPr lang="zh-TW" altLang="en-US" b="1" dirty="0" smtClean="0">
              <a:solidFill>
                <a:schemeClr val="tx1"/>
              </a:solidFill>
              <a:latin typeface="標楷體" panose="03000509000000000000" pitchFamily="65" charset="-120"/>
              <a:ea typeface="標楷體" panose="03000509000000000000" pitchFamily="65" charset="-120"/>
            </a:rPr>
            <a:t>加班費</a:t>
          </a:r>
          <a:r>
            <a:rPr lang="zh-TW" altLang="en-US" dirty="0" smtClean="0">
              <a:solidFill>
                <a:schemeClr val="tx1"/>
              </a:solidFill>
              <a:latin typeface="標楷體" panose="03000509000000000000" pitchFamily="65" charset="-120"/>
              <a:ea typeface="標楷體" panose="03000509000000000000" pitchFamily="65" charset="-120"/>
            </a:rPr>
            <a:t>等</a:t>
          </a:r>
          <a:r>
            <a:rPr lang="zh-TW" altLang="en-US" dirty="0" smtClean="0">
              <a:latin typeface="標楷體" panose="03000509000000000000" pitchFamily="65" charset="-120"/>
              <a:ea typeface="標楷體" panose="03000509000000000000" pitchFamily="65" charset="-120"/>
            </a:rPr>
            <a:t>仍須由</a:t>
          </a:r>
          <a:r>
            <a:rPr lang="zh-TW" altLang="en-US" b="1" dirty="0" smtClean="0">
              <a:solidFill>
                <a:srgbClr val="FF0000"/>
              </a:solidFill>
              <a:latin typeface="標楷體" panose="03000509000000000000" pitchFamily="65" charset="-120"/>
              <a:ea typeface="標楷體" panose="03000509000000000000" pitchFamily="65" charset="-120"/>
            </a:rPr>
            <a:t>業務單位編列</a:t>
          </a:r>
        </a:p>
      </dgm:t>
    </dgm:pt>
    <dgm:pt modelId="{F48CE02A-69BE-4EC0-BCAC-93F81844E5FA}" type="parTrans" cxnId="{84CDDB23-4AD1-44B1-9FF2-C0574FABA56F}">
      <dgm:prSet>
        <dgm:style>
          <a:lnRef idx="1">
            <a:schemeClr val="dk1"/>
          </a:lnRef>
          <a:fillRef idx="0">
            <a:schemeClr val="dk1"/>
          </a:fillRef>
          <a:effectRef idx="0">
            <a:schemeClr val="dk1"/>
          </a:effectRef>
          <a:fontRef idx="minor">
            <a:schemeClr val="tx1"/>
          </a:fontRef>
        </dgm:style>
      </dgm:prSet>
      <dgm:spPr>
        <a:solidFill>
          <a:schemeClr val="bg2">
            <a:lumMod val="50000"/>
          </a:schemeClr>
        </a:solidFill>
        <a:ln>
          <a:solidFill>
            <a:schemeClr val="bg2">
              <a:lumMod val="50000"/>
            </a:schemeClr>
          </a:solidFill>
        </a:ln>
      </dgm:spPr>
      <dgm:t>
        <a:bodyPr/>
        <a:lstStyle/>
        <a:p>
          <a:endParaRPr lang="zh-TW" altLang="en-US"/>
        </a:p>
      </dgm:t>
    </dgm:pt>
    <dgm:pt modelId="{AD4785BF-3E8D-4A0D-B632-E9C4751B1A4D}" type="sibTrans" cxnId="{84CDDB23-4AD1-44B1-9FF2-C0574FABA56F}">
      <dgm:prSet/>
      <dgm:spPr/>
      <dgm:t>
        <a:bodyPr/>
        <a:lstStyle/>
        <a:p>
          <a:endParaRPr lang="zh-TW" altLang="en-US"/>
        </a:p>
      </dgm:t>
    </dgm:pt>
    <dgm:pt modelId="{949E1D2C-10AF-46B5-9AE6-38F15BBBE0C6}">
      <dgm:prSet>
        <dgm:style>
          <a:lnRef idx="2">
            <a:schemeClr val="accent5"/>
          </a:lnRef>
          <a:fillRef idx="1">
            <a:schemeClr val="lt1"/>
          </a:fillRef>
          <a:effectRef idx="0">
            <a:schemeClr val="accent5"/>
          </a:effectRef>
          <a:fontRef idx="minor">
            <a:schemeClr val="dk1"/>
          </a:fontRef>
        </dgm:style>
      </dgm:prSet>
      <dgm:spPr>
        <a:ln/>
      </dgm:spPr>
      <dgm:t>
        <a:bodyPr/>
        <a:lstStyle/>
        <a:p>
          <a:pPr algn="l">
            <a:spcAft>
              <a:spcPts val="0"/>
            </a:spcAft>
          </a:pPr>
          <a:r>
            <a:rPr lang="zh-TW" altLang="en-US" b="1" smtClean="0">
              <a:solidFill>
                <a:srgbClr val="0033CC"/>
              </a:solidFill>
              <a:latin typeface="標楷體" panose="03000509000000000000" pitchFamily="65" charset="-120"/>
              <a:ea typeface="標楷體" panose="03000509000000000000" pitchFamily="65" charset="-120"/>
            </a:rPr>
            <a:t>須支付</a:t>
          </a:r>
          <a:r>
            <a:rPr lang="zh-TW" altLang="en-US" smtClean="0">
              <a:latin typeface="標楷體" panose="03000509000000000000" pitchFamily="65" charset="-120"/>
              <a:ea typeface="標楷體" panose="03000509000000000000" pitchFamily="65" charset="-120"/>
            </a:rPr>
            <a:t>設備使用費</a:t>
          </a:r>
          <a:endParaRPr lang="en-US" altLang="zh-TW" smtClean="0">
            <a:latin typeface="標楷體" panose="03000509000000000000" pitchFamily="65" charset="-120"/>
            <a:ea typeface="標楷體" panose="03000509000000000000" pitchFamily="65" charset="-120"/>
          </a:endParaRPr>
        </a:p>
        <a:p>
          <a:pPr algn="l">
            <a:spcAft>
              <a:spcPts val="0"/>
            </a:spcAft>
          </a:pPr>
          <a:r>
            <a:rPr lang="zh-TW" altLang="en-US" smtClean="0">
              <a:latin typeface="標楷體" panose="03000509000000000000" pitchFamily="65" charset="-120"/>
              <a:ea typeface="標楷體" panose="03000509000000000000" pitchFamily="65" charset="-120"/>
            </a:rPr>
            <a:t>、技術人員操作費及工友</a:t>
          </a:r>
          <a:r>
            <a:rPr lang="zh-TW" altLang="en-US" b="1" smtClean="0">
              <a:solidFill>
                <a:schemeClr val="tx1"/>
              </a:solidFill>
              <a:latin typeface="標楷體" panose="03000509000000000000" pitchFamily="65" charset="-120"/>
              <a:ea typeface="標楷體" panose="03000509000000000000" pitchFamily="65" charset="-120"/>
            </a:rPr>
            <a:t>加班費</a:t>
          </a:r>
          <a:endParaRPr lang="zh-TW" altLang="en-US" b="1" dirty="0">
            <a:solidFill>
              <a:schemeClr val="tx1"/>
            </a:solidFill>
            <a:latin typeface="標楷體" panose="03000509000000000000" pitchFamily="65" charset="-120"/>
            <a:ea typeface="標楷體" panose="03000509000000000000" pitchFamily="65" charset="-120"/>
          </a:endParaRPr>
        </a:p>
      </dgm:t>
    </dgm:pt>
    <dgm:pt modelId="{D320F204-4CCF-401D-990E-2C15EA9D9DEA}" type="parTrans" cxnId="{FCA2413C-71F6-4211-ADA6-16487CBAA8D3}">
      <dgm:prSet>
        <dgm:style>
          <a:lnRef idx="1">
            <a:schemeClr val="accent2"/>
          </a:lnRef>
          <a:fillRef idx="0">
            <a:schemeClr val="accent2"/>
          </a:fillRef>
          <a:effectRef idx="0">
            <a:schemeClr val="accent2"/>
          </a:effectRef>
          <a:fontRef idx="minor">
            <a:schemeClr val="tx1"/>
          </a:fontRef>
        </dgm:style>
      </dgm:prSet>
      <dgm:spPr/>
      <dgm:t>
        <a:bodyPr/>
        <a:lstStyle/>
        <a:p>
          <a:endParaRPr lang="zh-TW" altLang="en-US"/>
        </a:p>
      </dgm:t>
    </dgm:pt>
    <dgm:pt modelId="{8C2191C3-BA3F-4FBA-9A7E-CBB34915F78F}" type="sibTrans" cxnId="{FCA2413C-71F6-4211-ADA6-16487CBAA8D3}">
      <dgm:prSet/>
      <dgm:spPr/>
      <dgm:t>
        <a:bodyPr/>
        <a:lstStyle/>
        <a:p>
          <a:endParaRPr lang="zh-TW" altLang="en-US"/>
        </a:p>
      </dgm:t>
    </dgm:pt>
    <dgm:pt modelId="{B8A9226E-B465-4D02-AAC9-6F13894F374F}" type="pres">
      <dgm:prSet presAssocID="{17AEAC29-C861-4641-BC5C-D0BA26C80BFA}" presName="diagram" presStyleCnt="0">
        <dgm:presLayoutVars>
          <dgm:chPref val="1"/>
          <dgm:dir/>
          <dgm:animOne val="branch"/>
          <dgm:animLvl val="lvl"/>
          <dgm:resizeHandles/>
        </dgm:presLayoutVars>
      </dgm:prSet>
      <dgm:spPr/>
      <dgm:t>
        <a:bodyPr/>
        <a:lstStyle/>
        <a:p>
          <a:endParaRPr lang="zh-TW" altLang="en-US"/>
        </a:p>
      </dgm:t>
    </dgm:pt>
    <dgm:pt modelId="{D4B2EA46-F9C2-4C95-85AC-825DAAA23E42}" type="pres">
      <dgm:prSet presAssocID="{D6D957BC-0212-43D2-9C5D-1939F4A46E24}" presName="root" presStyleCnt="0"/>
      <dgm:spPr/>
      <dgm:t>
        <a:bodyPr/>
        <a:lstStyle/>
        <a:p>
          <a:endParaRPr lang="zh-TW" altLang="en-US"/>
        </a:p>
      </dgm:t>
    </dgm:pt>
    <dgm:pt modelId="{444E95CC-8E51-4D87-9080-71C3AE35110A}" type="pres">
      <dgm:prSet presAssocID="{D6D957BC-0212-43D2-9C5D-1939F4A46E24}" presName="rootComposite" presStyleCnt="0"/>
      <dgm:spPr/>
      <dgm:t>
        <a:bodyPr/>
        <a:lstStyle/>
        <a:p>
          <a:endParaRPr lang="zh-TW" altLang="en-US"/>
        </a:p>
      </dgm:t>
    </dgm:pt>
    <dgm:pt modelId="{DE84F3CE-A48A-4E22-92FE-01C2D36B63F7}" type="pres">
      <dgm:prSet presAssocID="{D6D957BC-0212-43D2-9C5D-1939F4A46E24}" presName="rootText" presStyleLbl="node1" presStyleIdx="0" presStyleCnt="2" custScaleY="67448"/>
      <dgm:spPr/>
      <dgm:t>
        <a:bodyPr/>
        <a:lstStyle/>
        <a:p>
          <a:endParaRPr lang="zh-TW" altLang="en-US"/>
        </a:p>
      </dgm:t>
    </dgm:pt>
    <dgm:pt modelId="{38609680-E925-48D6-AD5C-D4352CD0FCB1}" type="pres">
      <dgm:prSet presAssocID="{D6D957BC-0212-43D2-9C5D-1939F4A46E24}" presName="rootConnector" presStyleLbl="node1" presStyleIdx="0" presStyleCnt="2"/>
      <dgm:spPr/>
      <dgm:t>
        <a:bodyPr/>
        <a:lstStyle/>
        <a:p>
          <a:endParaRPr lang="zh-TW" altLang="en-US"/>
        </a:p>
      </dgm:t>
    </dgm:pt>
    <dgm:pt modelId="{6B2031BB-7A38-4942-A4EA-21D46322E969}" type="pres">
      <dgm:prSet presAssocID="{D6D957BC-0212-43D2-9C5D-1939F4A46E24}" presName="childShape" presStyleCnt="0"/>
      <dgm:spPr/>
      <dgm:t>
        <a:bodyPr/>
        <a:lstStyle/>
        <a:p>
          <a:endParaRPr lang="zh-TW" altLang="en-US"/>
        </a:p>
      </dgm:t>
    </dgm:pt>
    <dgm:pt modelId="{090943D5-FBD8-47B4-B2A8-78AE8A70CC54}" type="pres">
      <dgm:prSet presAssocID="{F0882BD5-1773-4871-92F0-4579A3B04849}" presName="Name13" presStyleLbl="parChTrans1D2" presStyleIdx="0" presStyleCnt="4"/>
      <dgm:spPr/>
      <dgm:t>
        <a:bodyPr/>
        <a:lstStyle/>
        <a:p>
          <a:endParaRPr lang="zh-TW" altLang="en-US"/>
        </a:p>
      </dgm:t>
    </dgm:pt>
    <dgm:pt modelId="{1CE81633-D54C-4FF2-9868-8C533F6F777C}" type="pres">
      <dgm:prSet presAssocID="{92A16F96-2B0D-4FCB-B5F0-A14A38B12258}" presName="childText" presStyleLbl="bgAcc1" presStyleIdx="0" presStyleCnt="4" custLinFactNeighborY="-11960">
        <dgm:presLayoutVars>
          <dgm:bulletEnabled val="1"/>
        </dgm:presLayoutVars>
      </dgm:prSet>
      <dgm:spPr/>
      <dgm:t>
        <a:bodyPr/>
        <a:lstStyle/>
        <a:p>
          <a:endParaRPr lang="zh-TW" altLang="en-US"/>
        </a:p>
      </dgm:t>
    </dgm:pt>
    <dgm:pt modelId="{AB217975-8E60-4256-BDA1-AC3259EFE1B2}" type="pres">
      <dgm:prSet presAssocID="{F48CE02A-69BE-4EC0-BCAC-93F81844E5FA}" presName="Name13" presStyleLbl="parChTrans1D2" presStyleIdx="1" presStyleCnt="4"/>
      <dgm:spPr/>
      <dgm:t>
        <a:bodyPr/>
        <a:lstStyle/>
        <a:p>
          <a:endParaRPr lang="zh-TW" altLang="en-US"/>
        </a:p>
      </dgm:t>
    </dgm:pt>
    <dgm:pt modelId="{CA3A2A59-ADE1-4F58-B56B-46133D6F1701}" type="pres">
      <dgm:prSet presAssocID="{56A08163-A395-47D0-90E8-849759A5AFAE}" presName="childText" presStyleLbl="bgAcc1" presStyleIdx="1" presStyleCnt="4" custLinFactNeighborY="-26910">
        <dgm:presLayoutVars>
          <dgm:bulletEnabled val="1"/>
        </dgm:presLayoutVars>
      </dgm:prSet>
      <dgm:spPr/>
      <dgm:t>
        <a:bodyPr/>
        <a:lstStyle/>
        <a:p>
          <a:endParaRPr lang="zh-TW" altLang="en-US"/>
        </a:p>
      </dgm:t>
    </dgm:pt>
    <dgm:pt modelId="{61937DA8-AE32-456B-9D90-DEE212CD1C6A}" type="pres">
      <dgm:prSet presAssocID="{EA725182-88A4-4861-8BCB-A820C887F467}" presName="root" presStyleCnt="0"/>
      <dgm:spPr/>
      <dgm:t>
        <a:bodyPr/>
        <a:lstStyle/>
        <a:p>
          <a:endParaRPr lang="zh-TW" altLang="en-US"/>
        </a:p>
      </dgm:t>
    </dgm:pt>
    <dgm:pt modelId="{A468F24B-1B3E-4994-A858-A46B9D5E24D1}" type="pres">
      <dgm:prSet presAssocID="{EA725182-88A4-4861-8BCB-A820C887F467}" presName="rootComposite" presStyleCnt="0"/>
      <dgm:spPr/>
      <dgm:t>
        <a:bodyPr/>
        <a:lstStyle/>
        <a:p>
          <a:endParaRPr lang="zh-TW" altLang="en-US"/>
        </a:p>
      </dgm:t>
    </dgm:pt>
    <dgm:pt modelId="{FB645A04-E993-46BF-BF0B-5EB69256E73D}" type="pres">
      <dgm:prSet presAssocID="{EA725182-88A4-4861-8BCB-A820C887F467}" presName="rootText" presStyleLbl="node1" presStyleIdx="1" presStyleCnt="2" custScaleY="67852"/>
      <dgm:spPr/>
      <dgm:t>
        <a:bodyPr/>
        <a:lstStyle/>
        <a:p>
          <a:endParaRPr lang="zh-TW" altLang="en-US"/>
        </a:p>
      </dgm:t>
    </dgm:pt>
    <dgm:pt modelId="{D5A42D00-32DD-4764-9D48-D1E784C0700C}" type="pres">
      <dgm:prSet presAssocID="{EA725182-88A4-4861-8BCB-A820C887F467}" presName="rootConnector" presStyleLbl="node1" presStyleIdx="1" presStyleCnt="2"/>
      <dgm:spPr/>
      <dgm:t>
        <a:bodyPr/>
        <a:lstStyle/>
        <a:p>
          <a:endParaRPr lang="zh-TW" altLang="en-US"/>
        </a:p>
      </dgm:t>
    </dgm:pt>
    <dgm:pt modelId="{6578E6CA-ADDF-4FC2-82BE-0B834B3D271F}" type="pres">
      <dgm:prSet presAssocID="{EA725182-88A4-4861-8BCB-A820C887F467}" presName="childShape" presStyleCnt="0"/>
      <dgm:spPr/>
      <dgm:t>
        <a:bodyPr/>
        <a:lstStyle/>
        <a:p>
          <a:endParaRPr lang="zh-TW" altLang="en-US"/>
        </a:p>
      </dgm:t>
    </dgm:pt>
    <dgm:pt modelId="{1E8E9CA1-1A6B-43C4-9D7D-C63CC29680DE}" type="pres">
      <dgm:prSet presAssocID="{D409DF7F-395C-498C-8809-FE1670236989}" presName="Name13" presStyleLbl="parChTrans1D2" presStyleIdx="2" presStyleCnt="4"/>
      <dgm:spPr/>
      <dgm:t>
        <a:bodyPr/>
        <a:lstStyle/>
        <a:p>
          <a:endParaRPr lang="zh-TW" altLang="en-US"/>
        </a:p>
      </dgm:t>
    </dgm:pt>
    <dgm:pt modelId="{60974ABB-E36D-4BC3-B333-4781AD7772B9}" type="pres">
      <dgm:prSet presAssocID="{828211D7-1D36-4A7D-A02A-7078D4B1E11D}" presName="childText" presStyleLbl="bgAcc1" presStyleIdx="2" presStyleCnt="4" custLinFactNeighborX="347" custLinFactNeighborY="-11319">
        <dgm:presLayoutVars>
          <dgm:bulletEnabled val="1"/>
        </dgm:presLayoutVars>
      </dgm:prSet>
      <dgm:spPr/>
      <dgm:t>
        <a:bodyPr/>
        <a:lstStyle/>
        <a:p>
          <a:endParaRPr lang="zh-TW" altLang="en-US"/>
        </a:p>
      </dgm:t>
    </dgm:pt>
    <dgm:pt modelId="{374E314A-125A-472C-9260-92495E9C6F72}" type="pres">
      <dgm:prSet presAssocID="{D320F204-4CCF-401D-990E-2C15EA9D9DEA}" presName="Name13" presStyleLbl="parChTrans1D2" presStyleIdx="3" presStyleCnt="4"/>
      <dgm:spPr/>
      <dgm:t>
        <a:bodyPr/>
        <a:lstStyle/>
        <a:p>
          <a:endParaRPr lang="zh-TW" altLang="en-US"/>
        </a:p>
      </dgm:t>
    </dgm:pt>
    <dgm:pt modelId="{655194C7-A0A5-4ACE-BB37-C0553F3B12F2}" type="pres">
      <dgm:prSet presAssocID="{949E1D2C-10AF-46B5-9AE6-38F15BBBE0C6}" presName="childText" presStyleLbl="bgAcc1" presStyleIdx="3" presStyleCnt="4" custLinFactNeighborX="694" custLinFactNeighborY="-29043">
        <dgm:presLayoutVars>
          <dgm:bulletEnabled val="1"/>
        </dgm:presLayoutVars>
      </dgm:prSet>
      <dgm:spPr/>
      <dgm:t>
        <a:bodyPr/>
        <a:lstStyle/>
        <a:p>
          <a:endParaRPr lang="zh-TW" altLang="en-US"/>
        </a:p>
      </dgm:t>
    </dgm:pt>
  </dgm:ptLst>
  <dgm:cxnLst>
    <dgm:cxn modelId="{E00595E0-E877-4C96-B842-E2562B82D162}" type="presOf" srcId="{17AEAC29-C861-4641-BC5C-D0BA26C80BFA}" destId="{B8A9226E-B465-4D02-AAC9-6F13894F374F}" srcOrd="0" destOrd="0" presId="urn:microsoft.com/office/officeart/2005/8/layout/hierarchy3"/>
    <dgm:cxn modelId="{84CDDB23-4AD1-44B1-9FF2-C0574FABA56F}" srcId="{D6D957BC-0212-43D2-9C5D-1939F4A46E24}" destId="{56A08163-A395-47D0-90E8-849759A5AFAE}" srcOrd="1" destOrd="0" parTransId="{F48CE02A-69BE-4EC0-BCAC-93F81844E5FA}" sibTransId="{AD4785BF-3E8D-4A0D-B632-E9C4751B1A4D}"/>
    <dgm:cxn modelId="{52D96BDF-A4D4-4CFF-A4F6-FC7B437E51EB}" type="presOf" srcId="{D6D957BC-0212-43D2-9C5D-1939F4A46E24}" destId="{38609680-E925-48D6-AD5C-D4352CD0FCB1}" srcOrd="1" destOrd="0" presId="urn:microsoft.com/office/officeart/2005/8/layout/hierarchy3"/>
    <dgm:cxn modelId="{1664C256-F67A-4323-90A8-6E2E8CDDA6C2}" srcId="{17AEAC29-C861-4641-BC5C-D0BA26C80BFA}" destId="{EA725182-88A4-4861-8BCB-A820C887F467}" srcOrd="1" destOrd="0" parTransId="{A0647259-ED5D-4F0F-A521-0589CADA929F}" sibTransId="{84EE28CC-B6BD-4BAE-A485-43CAC8F248D7}"/>
    <dgm:cxn modelId="{31E715FB-2CDE-493F-B372-175376EA9E5B}" type="presOf" srcId="{D320F204-4CCF-401D-990E-2C15EA9D9DEA}" destId="{374E314A-125A-472C-9260-92495E9C6F72}" srcOrd="0" destOrd="0" presId="urn:microsoft.com/office/officeart/2005/8/layout/hierarchy3"/>
    <dgm:cxn modelId="{762C3065-AB6D-4A3A-830F-D2AD7F1606FF}" srcId="{EA725182-88A4-4861-8BCB-A820C887F467}" destId="{828211D7-1D36-4A7D-A02A-7078D4B1E11D}" srcOrd="0" destOrd="0" parTransId="{D409DF7F-395C-498C-8809-FE1670236989}" sibTransId="{EED473AC-F17D-47B7-A7FD-4438F345C1A8}"/>
    <dgm:cxn modelId="{9AEFDF5B-01BC-4ACF-867C-7C8CBF7AF215}" type="presOf" srcId="{92A16F96-2B0D-4FCB-B5F0-A14A38B12258}" destId="{1CE81633-D54C-4FF2-9868-8C533F6F777C}" srcOrd="0" destOrd="0" presId="urn:microsoft.com/office/officeart/2005/8/layout/hierarchy3"/>
    <dgm:cxn modelId="{7102BA51-8395-41FB-9E42-64982DBB1C7F}" type="presOf" srcId="{D6D957BC-0212-43D2-9C5D-1939F4A46E24}" destId="{DE84F3CE-A48A-4E22-92FE-01C2D36B63F7}" srcOrd="0" destOrd="0" presId="urn:microsoft.com/office/officeart/2005/8/layout/hierarchy3"/>
    <dgm:cxn modelId="{5FD0CC0A-72DE-45C7-8DF3-52027D9C02BE}" type="presOf" srcId="{828211D7-1D36-4A7D-A02A-7078D4B1E11D}" destId="{60974ABB-E36D-4BC3-B333-4781AD7772B9}" srcOrd="0" destOrd="0" presId="urn:microsoft.com/office/officeart/2005/8/layout/hierarchy3"/>
    <dgm:cxn modelId="{4A0ABF88-DBF3-4CFA-8858-DFE5AD9FC144}" type="presOf" srcId="{949E1D2C-10AF-46B5-9AE6-38F15BBBE0C6}" destId="{655194C7-A0A5-4ACE-BB37-C0553F3B12F2}" srcOrd="0" destOrd="0" presId="urn:microsoft.com/office/officeart/2005/8/layout/hierarchy3"/>
    <dgm:cxn modelId="{91B242AD-2E05-4D15-A750-3CBF2965CD61}" srcId="{17AEAC29-C861-4641-BC5C-D0BA26C80BFA}" destId="{D6D957BC-0212-43D2-9C5D-1939F4A46E24}" srcOrd="0" destOrd="0" parTransId="{2C88BB38-5135-43F0-A06A-74FB1E0137CE}" sibTransId="{F8040D2C-2CD8-4BD3-8C81-C73D1CBA1888}"/>
    <dgm:cxn modelId="{FE72D27F-244A-4CC8-9A95-FFAB9391771E}" type="presOf" srcId="{56A08163-A395-47D0-90E8-849759A5AFAE}" destId="{CA3A2A59-ADE1-4F58-B56B-46133D6F1701}" srcOrd="0" destOrd="0" presId="urn:microsoft.com/office/officeart/2005/8/layout/hierarchy3"/>
    <dgm:cxn modelId="{7ED6CC99-79FA-434F-80FF-BAE4395E6CEE}" type="presOf" srcId="{EA725182-88A4-4861-8BCB-A820C887F467}" destId="{FB645A04-E993-46BF-BF0B-5EB69256E73D}" srcOrd="0" destOrd="0" presId="urn:microsoft.com/office/officeart/2005/8/layout/hierarchy3"/>
    <dgm:cxn modelId="{FCA2413C-71F6-4211-ADA6-16487CBAA8D3}" srcId="{EA725182-88A4-4861-8BCB-A820C887F467}" destId="{949E1D2C-10AF-46B5-9AE6-38F15BBBE0C6}" srcOrd="1" destOrd="0" parTransId="{D320F204-4CCF-401D-990E-2C15EA9D9DEA}" sibTransId="{8C2191C3-BA3F-4FBA-9A7E-CBB34915F78F}"/>
    <dgm:cxn modelId="{4FE8F93E-A80D-44B8-ACF7-D0E964096596}" type="presOf" srcId="{EA725182-88A4-4861-8BCB-A820C887F467}" destId="{D5A42D00-32DD-4764-9D48-D1E784C0700C}" srcOrd="1" destOrd="0" presId="urn:microsoft.com/office/officeart/2005/8/layout/hierarchy3"/>
    <dgm:cxn modelId="{B228F97A-D001-48B0-8740-5E8737EA16CA}" type="presOf" srcId="{F48CE02A-69BE-4EC0-BCAC-93F81844E5FA}" destId="{AB217975-8E60-4256-BDA1-AC3259EFE1B2}" srcOrd="0" destOrd="0" presId="urn:microsoft.com/office/officeart/2005/8/layout/hierarchy3"/>
    <dgm:cxn modelId="{F803DE04-DB80-4F21-855A-06FC64A4277D}" type="presOf" srcId="{D409DF7F-395C-498C-8809-FE1670236989}" destId="{1E8E9CA1-1A6B-43C4-9D7D-C63CC29680DE}" srcOrd="0" destOrd="0" presId="urn:microsoft.com/office/officeart/2005/8/layout/hierarchy3"/>
    <dgm:cxn modelId="{2AB22D38-0353-49EE-B052-C89F9B48DDF6}" type="presOf" srcId="{F0882BD5-1773-4871-92F0-4579A3B04849}" destId="{090943D5-FBD8-47B4-B2A8-78AE8A70CC54}" srcOrd="0" destOrd="0" presId="urn:microsoft.com/office/officeart/2005/8/layout/hierarchy3"/>
    <dgm:cxn modelId="{F0A94BBD-7416-447B-B9A0-1C568B204E4B}" srcId="{D6D957BC-0212-43D2-9C5D-1939F4A46E24}" destId="{92A16F96-2B0D-4FCB-B5F0-A14A38B12258}" srcOrd="0" destOrd="0" parTransId="{F0882BD5-1773-4871-92F0-4579A3B04849}" sibTransId="{52621960-B133-40B8-9BD5-DCD0E1FD7054}"/>
    <dgm:cxn modelId="{5ED474FD-C0FC-4B76-937B-865E8BB6DA80}" type="presParOf" srcId="{B8A9226E-B465-4D02-AAC9-6F13894F374F}" destId="{D4B2EA46-F9C2-4C95-85AC-825DAAA23E42}" srcOrd="0" destOrd="0" presId="urn:microsoft.com/office/officeart/2005/8/layout/hierarchy3"/>
    <dgm:cxn modelId="{5AEEF91E-60DF-47F6-9194-B23E5B1F1F62}" type="presParOf" srcId="{D4B2EA46-F9C2-4C95-85AC-825DAAA23E42}" destId="{444E95CC-8E51-4D87-9080-71C3AE35110A}" srcOrd="0" destOrd="0" presId="urn:microsoft.com/office/officeart/2005/8/layout/hierarchy3"/>
    <dgm:cxn modelId="{7E52B199-923A-4356-ACCB-CEFAAF59CE0C}" type="presParOf" srcId="{444E95CC-8E51-4D87-9080-71C3AE35110A}" destId="{DE84F3CE-A48A-4E22-92FE-01C2D36B63F7}" srcOrd="0" destOrd="0" presId="urn:microsoft.com/office/officeart/2005/8/layout/hierarchy3"/>
    <dgm:cxn modelId="{D53B2615-C3E3-451E-84E5-66D4BD9C39B1}" type="presParOf" srcId="{444E95CC-8E51-4D87-9080-71C3AE35110A}" destId="{38609680-E925-48D6-AD5C-D4352CD0FCB1}" srcOrd="1" destOrd="0" presId="urn:microsoft.com/office/officeart/2005/8/layout/hierarchy3"/>
    <dgm:cxn modelId="{9F2DA383-97E9-4E43-9F59-1438107BB700}" type="presParOf" srcId="{D4B2EA46-F9C2-4C95-85AC-825DAAA23E42}" destId="{6B2031BB-7A38-4942-A4EA-21D46322E969}" srcOrd="1" destOrd="0" presId="urn:microsoft.com/office/officeart/2005/8/layout/hierarchy3"/>
    <dgm:cxn modelId="{FFE05473-0716-403D-BACC-8D4A25F30E87}" type="presParOf" srcId="{6B2031BB-7A38-4942-A4EA-21D46322E969}" destId="{090943D5-FBD8-47B4-B2A8-78AE8A70CC54}" srcOrd="0" destOrd="0" presId="urn:microsoft.com/office/officeart/2005/8/layout/hierarchy3"/>
    <dgm:cxn modelId="{68F5FFEB-B1AD-4072-95DE-F7A3FD00E521}" type="presParOf" srcId="{6B2031BB-7A38-4942-A4EA-21D46322E969}" destId="{1CE81633-D54C-4FF2-9868-8C533F6F777C}" srcOrd="1" destOrd="0" presId="urn:microsoft.com/office/officeart/2005/8/layout/hierarchy3"/>
    <dgm:cxn modelId="{DDEFA23B-17D1-4594-8801-61BB56431378}" type="presParOf" srcId="{6B2031BB-7A38-4942-A4EA-21D46322E969}" destId="{AB217975-8E60-4256-BDA1-AC3259EFE1B2}" srcOrd="2" destOrd="0" presId="urn:microsoft.com/office/officeart/2005/8/layout/hierarchy3"/>
    <dgm:cxn modelId="{4F1A56D5-4840-4D46-9A17-E80E9CAEE606}" type="presParOf" srcId="{6B2031BB-7A38-4942-A4EA-21D46322E969}" destId="{CA3A2A59-ADE1-4F58-B56B-46133D6F1701}" srcOrd="3" destOrd="0" presId="urn:microsoft.com/office/officeart/2005/8/layout/hierarchy3"/>
    <dgm:cxn modelId="{84917626-C573-47A7-82F3-47C181E85580}" type="presParOf" srcId="{B8A9226E-B465-4D02-AAC9-6F13894F374F}" destId="{61937DA8-AE32-456B-9D90-DEE212CD1C6A}" srcOrd="1" destOrd="0" presId="urn:microsoft.com/office/officeart/2005/8/layout/hierarchy3"/>
    <dgm:cxn modelId="{17234093-F028-49BA-832B-CF2F23E81720}" type="presParOf" srcId="{61937DA8-AE32-456B-9D90-DEE212CD1C6A}" destId="{A468F24B-1B3E-4994-A858-A46B9D5E24D1}" srcOrd="0" destOrd="0" presId="urn:microsoft.com/office/officeart/2005/8/layout/hierarchy3"/>
    <dgm:cxn modelId="{4C3C618E-6E98-4D5C-8FCC-0EF35B1A1BFB}" type="presParOf" srcId="{A468F24B-1B3E-4994-A858-A46B9D5E24D1}" destId="{FB645A04-E993-46BF-BF0B-5EB69256E73D}" srcOrd="0" destOrd="0" presId="urn:microsoft.com/office/officeart/2005/8/layout/hierarchy3"/>
    <dgm:cxn modelId="{8FA54983-2F79-4177-9B7C-FCD795AE0622}" type="presParOf" srcId="{A468F24B-1B3E-4994-A858-A46B9D5E24D1}" destId="{D5A42D00-32DD-4764-9D48-D1E784C0700C}" srcOrd="1" destOrd="0" presId="urn:microsoft.com/office/officeart/2005/8/layout/hierarchy3"/>
    <dgm:cxn modelId="{816D454D-524E-4746-964B-F879359D359B}" type="presParOf" srcId="{61937DA8-AE32-456B-9D90-DEE212CD1C6A}" destId="{6578E6CA-ADDF-4FC2-82BE-0B834B3D271F}" srcOrd="1" destOrd="0" presId="urn:microsoft.com/office/officeart/2005/8/layout/hierarchy3"/>
    <dgm:cxn modelId="{D2407C68-6C48-4E61-BA8B-E41BEE38DBD6}" type="presParOf" srcId="{6578E6CA-ADDF-4FC2-82BE-0B834B3D271F}" destId="{1E8E9CA1-1A6B-43C4-9D7D-C63CC29680DE}" srcOrd="0" destOrd="0" presId="urn:microsoft.com/office/officeart/2005/8/layout/hierarchy3"/>
    <dgm:cxn modelId="{8997525E-4BBE-4340-868E-A06C461179AF}" type="presParOf" srcId="{6578E6CA-ADDF-4FC2-82BE-0B834B3D271F}" destId="{60974ABB-E36D-4BC3-B333-4781AD7772B9}" srcOrd="1" destOrd="0" presId="urn:microsoft.com/office/officeart/2005/8/layout/hierarchy3"/>
    <dgm:cxn modelId="{84F91C32-2FD2-48AF-8C94-DA7E454180FF}" type="presParOf" srcId="{6578E6CA-ADDF-4FC2-82BE-0B834B3D271F}" destId="{374E314A-125A-472C-9260-92495E9C6F72}" srcOrd="2" destOrd="0" presId="urn:microsoft.com/office/officeart/2005/8/layout/hierarchy3"/>
    <dgm:cxn modelId="{35970F5C-2B7A-4C33-8E9B-9DD5A556279A}" type="presParOf" srcId="{6578E6CA-ADDF-4FC2-82BE-0B834B3D271F}" destId="{655194C7-A0A5-4ACE-BB37-C0553F3B12F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6FFDD-E6AB-4493-A9C6-8DC6C3D21929}">
      <dsp:nvSpPr>
        <dsp:cNvPr id="0" name=""/>
        <dsp:cNvSpPr/>
      </dsp:nvSpPr>
      <dsp:spPr>
        <a:xfrm>
          <a:off x="0" y="1082803"/>
          <a:ext cx="8996855" cy="2364091"/>
        </a:xfrm>
        <a:prstGeom prst="notchedRightArrow">
          <a:avLst/>
        </a:prstGeom>
        <a:gradFill rotWithShape="0">
          <a:gsLst>
            <a:gs pos="0">
              <a:schemeClr val="accent2">
                <a:tint val="55000"/>
                <a:hueOff val="0"/>
                <a:satOff val="0"/>
                <a:lumOff val="0"/>
                <a:alphaOff val="0"/>
                <a:satMod val="103000"/>
                <a:lumMod val="102000"/>
                <a:tint val="94000"/>
              </a:schemeClr>
            </a:gs>
            <a:gs pos="50000">
              <a:schemeClr val="accent2">
                <a:tint val="55000"/>
                <a:hueOff val="0"/>
                <a:satOff val="0"/>
                <a:lumOff val="0"/>
                <a:alphaOff val="0"/>
                <a:satMod val="110000"/>
                <a:lumMod val="100000"/>
                <a:shade val="100000"/>
              </a:schemeClr>
            </a:gs>
            <a:gs pos="100000">
              <a:schemeClr val="accent2">
                <a:tint val="5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50359D0-E683-4960-B06C-DADC265FB61A}">
      <dsp:nvSpPr>
        <dsp:cNvPr id="0" name=""/>
        <dsp:cNvSpPr/>
      </dsp:nvSpPr>
      <dsp:spPr>
        <a:xfrm>
          <a:off x="2273" y="0"/>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召開第一次預算審查委員會</a:t>
          </a:r>
          <a:endParaRPr lang="zh-TW" altLang="en-US" sz="2000" b="1" kern="1200" dirty="0">
            <a:latin typeface="微軟正黑體" panose="020B0604030504040204" pitchFamily="34" charset="-120"/>
            <a:ea typeface="微軟正黑體" panose="020B0604030504040204" pitchFamily="34" charset="-120"/>
          </a:endParaRPr>
        </a:p>
      </dsp:txBody>
      <dsp:txXfrm>
        <a:off x="2273" y="0"/>
        <a:ext cx="860917" cy="1816282"/>
      </dsp:txXfrm>
    </dsp:sp>
    <dsp:sp modelId="{7A80DAF9-0220-4F11-AAD3-3EAFABDA3717}">
      <dsp:nvSpPr>
        <dsp:cNvPr id="0" name=""/>
        <dsp:cNvSpPr/>
      </dsp:nvSpPr>
      <dsp:spPr>
        <a:xfrm>
          <a:off x="131061" y="1968682"/>
          <a:ext cx="603341" cy="603341"/>
        </a:xfrm>
        <a:prstGeom prst="ellips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A962297-468F-40B4-A068-51C6906F1ADB}">
      <dsp:nvSpPr>
        <dsp:cNvPr id="0" name=""/>
        <dsp:cNvSpPr/>
      </dsp:nvSpPr>
      <dsp:spPr>
        <a:xfrm>
          <a:off x="833334" y="2724423"/>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smtClean="0">
              <a:latin typeface="微軟正黑體" panose="020B0604030504040204" pitchFamily="34" charset="-120"/>
              <a:ea typeface="微軟正黑體" panose="020B0604030504040204" pitchFamily="34" charset="-120"/>
            </a:rPr>
            <a:t>召開預算編列說明會</a:t>
          </a:r>
          <a:endParaRPr lang="zh-TW" altLang="en-US" sz="2000" b="1" kern="1200" dirty="0">
            <a:latin typeface="微軟正黑體" panose="020B0604030504040204" pitchFamily="34" charset="-120"/>
            <a:ea typeface="微軟正黑體" panose="020B0604030504040204" pitchFamily="34" charset="-120"/>
          </a:endParaRPr>
        </a:p>
      </dsp:txBody>
      <dsp:txXfrm>
        <a:off x="833334" y="2724423"/>
        <a:ext cx="860917" cy="1816282"/>
      </dsp:txXfrm>
    </dsp:sp>
    <dsp:sp modelId="{D6D87817-AF48-45FF-9C2E-427709E00F44}">
      <dsp:nvSpPr>
        <dsp:cNvPr id="0" name=""/>
        <dsp:cNvSpPr/>
      </dsp:nvSpPr>
      <dsp:spPr>
        <a:xfrm>
          <a:off x="1035024" y="1968682"/>
          <a:ext cx="603341" cy="603341"/>
        </a:xfrm>
        <a:prstGeom prst="ellipse">
          <a:avLst/>
        </a:prstGeom>
        <a:gradFill rotWithShape="0">
          <a:gsLst>
            <a:gs pos="0">
              <a:schemeClr val="accent2">
                <a:shade val="50000"/>
                <a:hueOff val="-131372"/>
                <a:satOff val="1730"/>
                <a:lumOff val="10359"/>
                <a:alphaOff val="0"/>
                <a:satMod val="103000"/>
                <a:lumMod val="102000"/>
                <a:tint val="94000"/>
              </a:schemeClr>
            </a:gs>
            <a:gs pos="50000">
              <a:schemeClr val="accent2">
                <a:shade val="50000"/>
                <a:hueOff val="-131372"/>
                <a:satOff val="1730"/>
                <a:lumOff val="10359"/>
                <a:alphaOff val="0"/>
                <a:satMod val="110000"/>
                <a:lumMod val="100000"/>
                <a:shade val="100000"/>
              </a:schemeClr>
            </a:gs>
            <a:gs pos="100000">
              <a:schemeClr val="accent2">
                <a:shade val="50000"/>
                <a:hueOff val="-131372"/>
                <a:satOff val="1730"/>
                <a:lumOff val="103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6EF08B-F07C-4C5B-8227-EBCB9B25AC9A}">
      <dsp:nvSpPr>
        <dsp:cNvPr id="0" name=""/>
        <dsp:cNvSpPr/>
      </dsp:nvSpPr>
      <dsp:spPr>
        <a:xfrm>
          <a:off x="1810199" y="0"/>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smtClean="0">
              <a:latin typeface="微軟正黑體" panose="020B0604030504040204" pitchFamily="34" charset="-120"/>
              <a:ea typeface="微軟正黑體" panose="020B0604030504040204" pitchFamily="34" charset="-120"/>
            </a:rPr>
            <a:t>開放概算編列系統登錄</a:t>
          </a:r>
          <a:endParaRPr lang="zh-TW" altLang="en-US" sz="2000" b="1" kern="1200" dirty="0">
            <a:latin typeface="微軟正黑體" panose="020B0604030504040204" pitchFamily="34" charset="-120"/>
            <a:ea typeface="微軟正黑體" panose="020B0604030504040204" pitchFamily="34" charset="-120"/>
          </a:endParaRPr>
        </a:p>
      </dsp:txBody>
      <dsp:txXfrm>
        <a:off x="1810199" y="0"/>
        <a:ext cx="860917" cy="1816282"/>
      </dsp:txXfrm>
    </dsp:sp>
    <dsp:sp modelId="{3BD54567-43FE-4F2E-B6D4-C22E677446B8}">
      <dsp:nvSpPr>
        <dsp:cNvPr id="0" name=""/>
        <dsp:cNvSpPr/>
      </dsp:nvSpPr>
      <dsp:spPr>
        <a:xfrm>
          <a:off x="1938987" y="1968682"/>
          <a:ext cx="603341" cy="603341"/>
        </a:xfrm>
        <a:prstGeom prst="ellipse">
          <a:avLst/>
        </a:prstGeom>
        <a:gradFill rotWithShape="0">
          <a:gsLst>
            <a:gs pos="0">
              <a:schemeClr val="accent2">
                <a:shade val="50000"/>
                <a:hueOff val="-262744"/>
                <a:satOff val="3459"/>
                <a:lumOff val="20719"/>
                <a:alphaOff val="0"/>
                <a:satMod val="103000"/>
                <a:lumMod val="102000"/>
                <a:tint val="94000"/>
              </a:schemeClr>
            </a:gs>
            <a:gs pos="50000">
              <a:schemeClr val="accent2">
                <a:shade val="50000"/>
                <a:hueOff val="-262744"/>
                <a:satOff val="3459"/>
                <a:lumOff val="20719"/>
                <a:alphaOff val="0"/>
                <a:satMod val="110000"/>
                <a:lumMod val="100000"/>
                <a:shade val="100000"/>
              </a:schemeClr>
            </a:gs>
            <a:gs pos="100000">
              <a:schemeClr val="accent2">
                <a:shade val="50000"/>
                <a:hueOff val="-262744"/>
                <a:satOff val="3459"/>
                <a:lumOff val="2071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153E0F1-9D63-4A6A-9BC0-DC3CF252052E}">
      <dsp:nvSpPr>
        <dsp:cNvPr id="0" name=""/>
        <dsp:cNvSpPr/>
      </dsp:nvSpPr>
      <dsp:spPr>
        <a:xfrm>
          <a:off x="2633167" y="2713907"/>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smtClean="0">
              <a:latin typeface="微軟正黑體" panose="020B0604030504040204" pitchFamily="34" charset="-120"/>
              <a:ea typeface="微軟正黑體" panose="020B0604030504040204" pitchFamily="34" charset="-120"/>
            </a:rPr>
            <a:t>完成上網登錄預算</a:t>
          </a:r>
          <a:endParaRPr lang="zh-TW" altLang="en-US" sz="2000" b="1" kern="1200" dirty="0">
            <a:latin typeface="微軟正黑體" panose="020B0604030504040204" pitchFamily="34" charset="-120"/>
            <a:ea typeface="微軟正黑體" panose="020B0604030504040204" pitchFamily="34" charset="-120"/>
          </a:endParaRPr>
        </a:p>
      </dsp:txBody>
      <dsp:txXfrm>
        <a:off x="2633167" y="2713907"/>
        <a:ext cx="860917" cy="1816282"/>
      </dsp:txXfrm>
    </dsp:sp>
    <dsp:sp modelId="{44617A4D-0671-43AE-9E0C-6308B45666C8}">
      <dsp:nvSpPr>
        <dsp:cNvPr id="0" name=""/>
        <dsp:cNvSpPr/>
      </dsp:nvSpPr>
      <dsp:spPr>
        <a:xfrm>
          <a:off x="2842950" y="1968682"/>
          <a:ext cx="603341" cy="603341"/>
        </a:xfrm>
        <a:prstGeom prst="ellipse">
          <a:avLst/>
        </a:prstGeom>
        <a:gradFill rotWithShape="0">
          <a:gsLst>
            <a:gs pos="0">
              <a:schemeClr val="accent2">
                <a:shade val="50000"/>
                <a:hueOff val="-394115"/>
                <a:satOff val="5189"/>
                <a:lumOff val="31078"/>
                <a:alphaOff val="0"/>
                <a:satMod val="103000"/>
                <a:lumMod val="102000"/>
                <a:tint val="94000"/>
              </a:schemeClr>
            </a:gs>
            <a:gs pos="50000">
              <a:schemeClr val="accent2">
                <a:shade val="50000"/>
                <a:hueOff val="-394115"/>
                <a:satOff val="5189"/>
                <a:lumOff val="31078"/>
                <a:alphaOff val="0"/>
                <a:satMod val="110000"/>
                <a:lumMod val="100000"/>
                <a:shade val="100000"/>
              </a:schemeClr>
            </a:gs>
            <a:gs pos="100000">
              <a:schemeClr val="accent2">
                <a:shade val="50000"/>
                <a:hueOff val="-394115"/>
                <a:satOff val="5189"/>
                <a:lumOff val="3107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002FDF-8B8B-41DD-8BCD-36527F952239}">
      <dsp:nvSpPr>
        <dsp:cNvPr id="0" name=""/>
        <dsp:cNvSpPr/>
      </dsp:nvSpPr>
      <dsp:spPr>
        <a:xfrm>
          <a:off x="3618126" y="0"/>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smtClean="0">
              <a:latin typeface="微軟正黑體" panose="020B0604030504040204" pitchFamily="34" charset="-120"/>
              <a:ea typeface="微軟正黑體" panose="020B0604030504040204" pitchFamily="34" charset="-120"/>
            </a:rPr>
            <a:t>繳交預算書面資料</a:t>
          </a:r>
          <a:endParaRPr lang="zh-TW" altLang="en-US" sz="2000" b="1" kern="1200" dirty="0">
            <a:latin typeface="微軟正黑體" panose="020B0604030504040204" pitchFamily="34" charset="-120"/>
            <a:ea typeface="微軟正黑體" panose="020B0604030504040204" pitchFamily="34" charset="-120"/>
          </a:endParaRPr>
        </a:p>
      </dsp:txBody>
      <dsp:txXfrm>
        <a:off x="3618126" y="0"/>
        <a:ext cx="860917" cy="1816282"/>
      </dsp:txXfrm>
    </dsp:sp>
    <dsp:sp modelId="{9137D0E4-7F6E-4D75-8E13-301094455263}">
      <dsp:nvSpPr>
        <dsp:cNvPr id="0" name=""/>
        <dsp:cNvSpPr/>
      </dsp:nvSpPr>
      <dsp:spPr>
        <a:xfrm>
          <a:off x="3746913" y="1968682"/>
          <a:ext cx="603341" cy="603341"/>
        </a:xfrm>
        <a:prstGeom prst="ellipse">
          <a:avLst/>
        </a:prstGeom>
        <a:gradFill rotWithShape="0">
          <a:gsLst>
            <a:gs pos="0">
              <a:schemeClr val="accent2">
                <a:shade val="50000"/>
                <a:hueOff val="-525487"/>
                <a:satOff val="6918"/>
                <a:lumOff val="41437"/>
                <a:alphaOff val="0"/>
                <a:satMod val="103000"/>
                <a:lumMod val="102000"/>
                <a:tint val="94000"/>
              </a:schemeClr>
            </a:gs>
            <a:gs pos="50000">
              <a:schemeClr val="accent2">
                <a:shade val="50000"/>
                <a:hueOff val="-525487"/>
                <a:satOff val="6918"/>
                <a:lumOff val="41437"/>
                <a:alphaOff val="0"/>
                <a:satMod val="110000"/>
                <a:lumMod val="100000"/>
                <a:shade val="100000"/>
              </a:schemeClr>
            </a:gs>
            <a:gs pos="100000">
              <a:schemeClr val="accent2">
                <a:shade val="50000"/>
                <a:hueOff val="-525487"/>
                <a:satOff val="6918"/>
                <a:lumOff val="4143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A0B252-814B-4453-843E-BC7480D636A5}">
      <dsp:nvSpPr>
        <dsp:cNvPr id="0" name=""/>
        <dsp:cNvSpPr/>
      </dsp:nvSpPr>
      <dsp:spPr>
        <a:xfrm>
          <a:off x="4522089" y="2724423"/>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召開第二次預算審查委員會</a:t>
          </a:r>
          <a:endParaRPr lang="zh-TW" altLang="en-US" sz="2000" b="1" kern="1200" dirty="0">
            <a:latin typeface="微軟正黑體" panose="020B0604030504040204" pitchFamily="34" charset="-120"/>
            <a:ea typeface="微軟正黑體" panose="020B0604030504040204" pitchFamily="34" charset="-120"/>
          </a:endParaRPr>
        </a:p>
      </dsp:txBody>
      <dsp:txXfrm>
        <a:off x="4522089" y="2724423"/>
        <a:ext cx="860917" cy="1816282"/>
      </dsp:txXfrm>
    </dsp:sp>
    <dsp:sp modelId="{EB123B33-5B6A-4401-9106-8F1C00CE3DAE}">
      <dsp:nvSpPr>
        <dsp:cNvPr id="0" name=""/>
        <dsp:cNvSpPr/>
      </dsp:nvSpPr>
      <dsp:spPr>
        <a:xfrm>
          <a:off x="4650877" y="1968682"/>
          <a:ext cx="603341" cy="603341"/>
        </a:xfrm>
        <a:prstGeom prst="ellipse">
          <a:avLst/>
        </a:prstGeom>
        <a:gradFill rotWithShape="0">
          <a:gsLst>
            <a:gs pos="0">
              <a:schemeClr val="accent2">
                <a:shade val="50000"/>
                <a:hueOff val="-525487"/>
                <a:satOff val="6918"/>
                <a:lumOff val="41437"/>
                <a:alphaOff val="0"/>
                <a:satMod val="103000"/>
                <a:lumMod val="102000"/>
                <a:tint val="94000"/>
              </a:schemeClr>
            </a:gs>
            <a:gs pos="50000">
              <a:schemeClr val="accent2">
                <a:shade val="50000"/>
                <a:hueOff val="-525487"/>
                <a:satOff val="6918"/>
                <a:lumOff val="41437"/>
                <a:alphaOff val="0"/>
                <a:satMod val="110000"/>
                <a:lumMod val="100000"/>
                <a:shade val="100000"/>
              </a:schemeClr>
            </a:gs>
            <a:gs pos="100000">
              <a:schemeClr val="accent2">
                <a:shade val="50000"/>
                <a:hueOff val="-525487"/>
                <a:satOff val="6918"/>
                <a:lumOff val="4143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BDE684-87CB-480A-8303-4BB88A46E378}">
      <dsp:nvSpPr>
        <dsp:cNvPr id="0" name=""/>
        <dsp:cNvSpPr/>
      </dsp:nvSpPr>
      <dsp:spPr>
        <a:xfrm>
          <a:off x="5426052" y="0"/>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smtClean="0">
              <a:latin typeface="微軟正黑體" panose="020B0604030504040204" pitchFamily="34" charset="-120"/>
              <a:ea typeface="微軟正黑體" panose="020B0604030504040204" pitchFamily="34" charset="-120"/>
            </a:rPr>
            <a:t>提送校務會議報告</a:t>
          </a:r>
          <a:endParaRPr lang="zh-TW" altLang="en-US" sz="2000" b="1" kern="1200" dirty="0">
            <a:latin typeface="微軟正黑體" panose="020B0604030504040204" pitchFamily="34" charset="-120"/>
            <a:ea typeface="微軟正黑體" panose="020B0604030504040204" pitchFamily="34" charset="-120"/>
          </a:endParaRPr>
        </a:p>
      </dsp:txBody>
      <dsp:txXfrm>
        <a:off x="5426052" y="0"/>
        <a:ext cx="860917" cy="1816282"/>
      </dsp:txXfrm>
    </dsp:sp>
    <dsp:sp modelId="{1F56E9E0-2F61-46D2-A9E0-4ECFAC4547EB}">
      <dsp:nvSpPr>
        <dsp:cNvPr id="0" name=""/>
        <dsp:cNvSpPr/>
      </dsp:nvSpPr>
      <dsp:spPr>
        <a:xfrm>
          <a:off x="5554840" y="1968682"/>
          <a:ext cx="603341" cy="603341"/>
        </a:xfrm>
        <a:prstGeom prst="ellipse">
          <a:avLst/>
        </a:prstGeom>
        <a:gradFill rotWithShape="0">
          <a:gsLst>
            <a:gs pos="0">
              <a:schemeClr val="accent2">
                <a:shade val="50000"/>
                <a:hueOff val="-394115"/>
                <a:satOff val="5189"/>
                <a:lumOff val="31078"/>
                <a:alphaOff val="0"/>
                <a:satMod val="103000"/>
                <a:lumMod val="102000"/>
                <a:tint val="94000"/>
              </a:schemeClr>
            </a:gs>
            <a:gs pos="50000">
              <a:schemeClr val="accent2">
                <a:shade val="50000"/>
                <a:hueOff val="-394115"/>
                <a:satOff val="5189"/>
                <a:lumOff val="31078"/>
                <a:alphaOff val="0"/>
                <a:satMod val="110000"/>
                <a:lumMod val="100000"/>
                <a:shade val="100000"/>
              </a:schemeClr>
            </a:gs>
            <a:gs pos="100000">
              <a:schemeClr val="accent2">
                <a:shade val="50000"/>
                <a:hueOff val="-394115"/>
                <a:satOff val="5189"/>
                <a:lumOff val="3107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1CD2D2C-EF3B-4349-9902-DD433F4185EF}">
      <dsp:nvSpPr>
        <dsp:cNvPr id="0" name=""/>
        <dsp:cNvSpPr/>
      </dsp:nvSpPr>
      <dsp:spPr>
        <a:xfrm>
          <a:off x="6330015" y="2724423"/>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smtClean="0">
              <a:latin typeface="微軟正黑體" panose="020B0604030504040204" pitchFamily="34" charset="-120"/>
              <a:ea typeface="微軟正黑體" panose="020B0604030504040204" pitchFamily="34" charset="-120"/>
            </a:rPr>
            <a:t>提報董事會議審議</a:t>
          </a:r>
          <a:endParaRPr lang="zh-TW" altLang="en-US" sz="2000" b="1" kern="1200" dirty="0">
            <a:latin typeface="微軟正黑體" panose="020B0604030504040204" pitchFamily="34" charset="-120"/>
            <a:ea typeface="微軟正黑體" panose="020B0604030504040204" pitchFamily="34" charset="-120"/>
          </a:endParaRPr>
        </a:p>
      </dsp:txBody>
      <dsp:txXfrm>
        <a:off x="6330015" y="2724423"/>
        <a:ext cx="860917" cy="1816282"/>
      </dsp:txXfrm>
    </dsp:sp>
    <dsp:sp modelId="{87DD1F02-1307-4C3E-A7FC-8A91748814D4}">
      <dsp:nvSpPr>
        <dsp:cNvPr id="0" name=""/>
        <dsp:cNvSpPr/>
      </dsp:nvSpPr>
      <dsp:spPr>
        <a:xfrm>
          <a:off x="6458803" y="1968682"/>
          <a:ext cx="603341" cy="603341"/>
        </a:xfrm>
        <a:prstGeom prst="ellipse">
          <a:avLst/>
        </a:prstGeom>
        <a:gradFill rotWithShape="0">
          <a:gsLst>
            <a:gs pos="0">
              <a:schemeClr val="accent2">
                <a:shade val="50000"/>
                <a:hueOff val="-262744"/>
                <a:satOff val="3459"/>
                <a:lumOff val="20719"/>
                <a:alphaOff val="0"/>
                <a:satMod val="103000"/>
                <a:lumMod val="102000"/>
                <a:tint val="94000"/>
              </a:schemeClr>
            </a:gs>
            <a:gs pos="50000">
              <a:schemeClr val="accent2">
                <a:shade val="50000"/>
                <a:hueOff val="-262744"/>
                <a:satOff val="3459"/>
                <a:lumOff val="20719"/>
                <a:alphaOff val="0"/>
                <a:satMod val="110000"/>
                <a:lumMod val="100000"/>
                <a:shade val="100000"/>
              </a:schemeClr>
            </a:gs>
            <a:gs pos="100000">
              <a:schemeClr val="accent2">
                <a:shade val="50000"/>
                <a:hueOff val="-262744"/>
                <a:satOff val="3459"/>
                <a:lumOff val="2071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D017E4F-DCCF-464A-A78C-E5C9B9EE360D}">
      <dsp:nvSpPr>
        <dsp:cNvPr id="0" name=""/>
        <dsp:cNvSpPr/>
      </dsp:nvSpPr>
      <dsp:spPr>
        <a:xfrm>
          <a:off x="7556934" y="72"/>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smtClean="0">
              <a:latin typeface="微軟正黑體" panose="020B0604030504040204" pitchFamily="34" charset="-120"/>
              <a:ea typeface="微軟正黑體" panose="020B0604030504040204" pitchFamily="34" charset="-120"/>
            </a:rPr>
            <a:t>上網公告並呈報教育部核備</a:t>
          </a:r>
          <a:endParaRPr lang="zh-TW" altLang="en-US" sz="2000" b="1" kern="1200" dirty="0">
            <a:latin typeface="微軟正黑體" panose="020B0604030504040204" pitchFamily="34" charset="-120"/>
            <a:ea typeface="微軟正黑體" panose="020B0604030504040204" pitchFamily="34" charset="-120"/>
          </a:endParaRPr>
        </a:p>
      </dsp:txBody>
      <dsp:txXfrm>
        <a:off x="7556934" y="72"/>
        <a:ext cx="860917" cy="1816282"/>
      </dsp:txXfrm>
    </dsp:sp>
    <dsp:sp modelId="{0931960E-0F7B-42B4-A144-C40AFDCF8632}">
      <dsp:nvSpPr>
        <dsp:cNvPr id="0" name=""/>
        <dsp:cNvSpPr/>
      </dsp:nvSpPr>
      <dsp:spPr>
        <a:xfrm>
          <a:off x="7362766" y="1968682"/>
          <a:ext cx="603341" cy="603341"/>
        </a:xfrm>
        <a:prstGeom prst="ellipse">
          <a:avLst/>
        </a:prstGeom>
        <a:gradFill rotWithShape="0">
          <a:gsLst>
            <a:gs pos="0">
              <a:schemeClr val="accent2">
                <a:shade val="50000"/>
                <a:hueOff val="-131372"/>
                <a:satOff val="1730"/>
                <a:lumOff val="10359"/>
                <a:alphaOff val="0"/>
                <a:satMod val="103000"/>
                <a:lumMod val="102000"/>
                <a:tint val="94000"/>
              </a:schemeClr>
            </a:gs>
            <a:gs pos="50000">
              <a:schemeClr val="accent2">
                <a:shade val="50000"/>
                <a:hueOff val="-131372"/>
                <a:satOff val="1730"/>
                <a:lumOff val="10359"/>
                <a:alphaOff val="0"/>
                <a:satMod val="110000"/>
                <a:lumMod val="100000"/>
                <a:shade val="100000"/>
              </a:schemeClr>
            </a:gs>
            <a:gs pos="100000">
              <a:schemeClr val="accent2">
                <a:shade val="50000"/>
                <a:hueOff val="-131372"/>
                <a:satOff val="1730"/>
                <a:lumOff val="103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1D347-600C-44B7-8EB7-BE7D181AA26A}">
      <dsp:nvSpPr>
        <dsp:cNvPr id="0" name=""/>
        <dsp:cNvSpPr/>
      </dsp:nvSpPr>
      <dsp:spPr>
        <a:xfrm>
          <a:off x="2570600" y="1523"/>
          <a:ext cx="5432422" cy="1538582"/>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t" anchorCtr="0">
          <a:noAutofit/>
        </a:bodyPr>
        <a:lstStyle/>
        <a:p>
          <a:pPr marL="357188" lvl="1" indent="-273050" algn="l" defTabSz="1022350">
            <a:lnSpc>
              <a:spcPct val="90000"/>
            </a:lnSpc>
            <a:spcBef>
              <a:spcPct val="0"/>
            </a:spcBef>
            <a:spcAft>
              <a:spcPct val="15000"/>
            </a:spcAft>
            <a:buChar char="••"/>
          </a:pPr>
          <a:r>
            <a:rPr lang="zh-TW" sz="2300" kern="1200" dirty="0" smtClean="0">
              <a:latin typeface="標楷體" panose="03000509000000000000" pitchFamily="65" charset="-120"/>
              <a:ea typeface="標楷體" panose="03000509000000000000" pitchFamily="65" charset="-120"/>
            </a:rPr>
            <a:t>計畫</a:t>
          </a:r>
          <a:r>
            <a:rPr lang="zh-TW" altLang="en-US" sz="2300" kern="1200" dirty="0" smtClean="0">
              <a:latin typeface="標楷體" panose="03000509000000000000" pitchFamily="65" charset="-120"/>
              <a:ea typeface="標楷體" panose="03000509000000000000" pitchFamily="65" charset="-120"/>
            </a:rPr>
            <a:t>需符合本校</a:t>
          </a:r>
          <a:r>
            <a:rPr lang="en-US" altLang="zh-TW" sz="2300" kern="1200" dirty="0" smtClean="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3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300" kern="1200" dirty="0" smtClean="0">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300" kern="1200" dirty="0" smtClean="0">
              <a:latin typeface="標楷體" panose="03000509000000000000" pitchFamily="65" charset="-120"/>
              <a:ea typeface="標楷體" panose="03000509000000000000" pitchFamily="65" charset="-120"/>
            </a:rPr>
            <a:t>學年度中程校務發展目標與策略。</a:t>
          </a:r>
          <a:endParaRPr lang="zh-TW" altLang="en-US" sz="2300" b="1" kern="1200" dirty="0">
            <a:latin typeface="標楷體" panose="03000509000000000000" pitchFamily="65" charset="-120"/>
            <a:ea typeface="標楷體" panose="03000509000000000000" pitchFamily="65" charset="-120"/>
          </a:endParaRPr>
        </a:p>
        <a:p>
          <a:pPr marL="357188" lvl="1" indent="-273050" algn="l" defTabSz="1022350">
            <a:lnSpc>
              <a:spcPct val="90000"/>
            </a:lnSpc>
            <a:spcBef>
              <a:spcPct val="0"/>
            </a:spcBef>
            <a:spcAft>
              <a:spcPct val="15000"/>
            </a:spcAft>
            <a:buChar char="••"/>
          </a:pPr>
          <a:r>
            <a:rPr lang="zh-TW" altLang="en-US" sz="2300" kern="1200" dirty="0" smtClean="0">
              <a:latin typeface="標楷體" panose="03000509000000000000" pitchFamily="65" charset="-120"/>
              <a:ea typeface="標楷體" panose="03000509000000000000" pitchFamily="65" charset="-120"/>
            </a:rPr>
            <a:t>預算編列應達</a:t>
          </a:r>
          <a:r>
            <a:rPr lang="zh-TW" altLang="en-US" sz="2300" b="1" kern="1200" dirty="0" smtClean="0">
              <a:latin typeface="標楷體" panose="03000509000000000000" pitchFamily="65" charset="-120"/>
              <a:ea typeface="標楷體" panose="03000509000000000000" pitchFamily="65" charset="-120"/>
            </a:rPr>
            <a:t>經常門收支預算平衡</a:t>
          </a:r>
          <a:r>
            <a:rPr lang="zh-TW" altLang="en-US" sz="2300" kern="1200" dirty="0" smtClean="0">
              <a:latin typeface="標楷體" panose="03000509000000000000" pitchFamily="65" charset="-120"/>
              <a:ea typeface="標楷體" panose="03000509000000000000" pitchFamily="65" charset="-120"/>
            </a:rPr>
            <a:t>。</a:t>
          </a:r>
          <a:endParaRPr lang="zh-TW" altLang="en-US" sz="2300" b="1" kern="1200" dirty="0">
            <a:latin typeface="標楷體" panose="03000509000000000000" pitchFamily="65" charset="-120"/>
            <a:ea typeface="標楷體" panose="03000509000000000000" pitchFamily="65" charset="-120"/>
          </a:endParaRPr>
        </a:p>
      </dsp:txBody>
      <dsp:txXfrm>
        <a:off x="2570600" y="193846"/>
        <a:ext cx="4855454" cy="1153936"/>
      </dsp:txXfrm>
    </dsp:sp>
    <dsp:sp modelId="{801DC957-59BB-4FD6-AA18-48B17828CBF7}">
      <dsp:nvSpPr>
        <dsp:cNvPr id="0" name=""/>
        <dsp:cNvSpPr/>
      </dsp:nvSpPr>
      <dsp:spPr>
        <a:xfrm>
          <a:off x="0" y="16324"/>
          <a:ext cx="2570408" cy="152999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微軟正黑體" panose="020B0604030504040204" pitchFamily="34" charset="-120"/>
              <a:ea typeface="微軟正黑體" panose="020B0604030504040204" pitchFamily="34" charset="-120"/>
            </a:rPr>
            <a:t>目        標</a:t>
          </a:r>
          <a:endParaRPr lang="zh-TW" altLang="en-US" sz="3100" b="1" kern="1200" dirty="0">
            <a:latin typeface="微軟正黑體" panose="020B0604030504040204" pitchFamily="34" charset="-120"/>
            <a:ea typeface="微軟正黑體" panose="020B0604030504040204" pitchFamily="34" charset="-120"/>
          </a:endParaRPr>
        </a:p>
      </dsp:txBody>
      <dsp:txXfrm>
        <a:off x="74688" y="91012"/>
        <a:ext cx="2421032" cy="1380620"/>
      </dsp:txXfrm>
    </dsp:sp>
    <dsp:sp modelId="{A0C4F6B3-FCC8-4B0C-B9A3-0046759A6CF3}">
      <dsp:nvSpPr>
        <dsp:cNvPr id="0" name=""/>
        <dsp:cNvSpPr/>
      </dsp:nvSpPr>
      <dsp:spPr>
        <a:xfrm>
          <a:off x="2571120" y="1693963"/>
          <a:ext cx="5432086" cy="1538582"/>
        </a:xfrm>
        <a:prstGeom prst="rightArrow">
          <a:avLst>
            <a:gd name="adj1" fmla="val 75000"/>
            <a:gd name="adj2" fmla="val 50000"/>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0" bIns="15240" numCol="1" spcCol="1270" anchor="ctr" anchorCtr="0">
          <a:noAutofit/>
        </a:bodyPr>
        <a:lstStyle/>
        <a:p>
          <a:pPr marL="357188" lvl="1" indent="-357188" algn="l" defTabSz="1066800">
            <a:lnSpc>
              <a:spcPct val="90000"/>
            </a:lnSpc>
            <a:spcBef>
              <a:spcPct val="0"/>
            </a:spcBef>
            <a:spcAft>
              <a:spcPct val="15000"/>
            </a:spcAft>
            <a:buChar char="••"/>
          </a:pPr>
          <a:r>
            <a:rPr lang="zh-TW" altLang="en-US" sz="2400" kern="1200" dirty="0" smtClean="0">
              <a:latin typeface="標楷體" panose="03000509000000000000" pitchFamily="65" charset="-120"/>
              <a:ea typeface="標楷體" panose="03000509000000000000" pitchFamily="65" charset="-120"/>
            </a:rPr>
            <a:t>統一各項會計項目。</a:t>
          </a:r>
          <a:endParaRPr lang="zh-TW" altLang="en-US" sz="2400" kern="1200" dirty="0">
            <a:latin typeface="標楷體" panose="03000509000000000000" pitchFamily="65" charset="-120"/>
            <a:ea typeface="標楷體" panose="03000509000000000000" pitchFamily="65" charset="-120"/>
          </a:endParaRPr>
        </a:p>
        <a:p>
          <a:pPr marL="357188" lvl="1" indent="-357188" algn="l" defTabSz="1066800">
            <a:lnSpc>
              <a:spcPct val="90000"/>
            </a:lnSpc>
            <a:spcBef>
              <a:spcPct val="0"/>
            </a:spcBef>
            <a:spcAft>
              <a:spcPct val="15000"/>
            </a:spcAft>
            <a:buChar char="••"/>
          </a:pPr>
          <a:r>
            <a:rPr lang="zh-TW" altLang="en-US" sz="2400" kern="1200" dirty="0" smtClean="0">
              <a:latin typeface="標楷體" panose="03000509000000000000" pitchFamily="65" charset="-120"/>
              <a:ea typeface="標楷體" panose="03000509000000000000" pitchFamily="65" charset="-120"/>
            </a:rPr>
            <a:t>為</a:t>
          </a:r>
          <a:r>
            <a:rPr lang="en-US" altLang="en-US" sz="2400" kern="1200" dirty="0" smtClean="0">
              <a:latin typeface="Times New Roman" pitchFamily="18" charset="0"/>
              <a:ea typeface="標楷體" panose="03000509000000000000" pitchFamily="65" charset="-120"/>
              <a:cs typeface="Times New Roman" pitchFamily="18" charset="0"/>
            </a:rPr>
            <a:t>1</a:t>
          </a:r>
          <a:r>
            <a:rPr lang="en-US" altLang="zh-TW" sz="2400" kern="1200" dirty="0" smtClean="0">
              <a:latin typeface="Times New Roman" pitchFamily="18" charset="0"/>
              <a:ea typeface="標楷體" panose="03000509000000000000" pitchFamily="65" charset="-120"/>
              <a:cs typeface="Times New Roman" pitchFamily="18" charset="0"/>
            </a:rPr>
            <a:t>12</a:t>
          </a:r>
          <a:r>
            <a:rPr lang="zh-TW" altLang="en-US" sz="2400" kern="1200" dirty="0" smtClean="0">
              <a:latin typeface="標楷體" panose="03000509000000000000" pitchFamily="65" charset="-120"/>
              <a:ea typeface="標楷體" panose="03000509000000000000" pitchFamily="65" charset="-120"/>
            </a:rPr>
            <a:t>學年度預算編列填寫之依據。</a:t>
          </a:r>
          <a:endParaRPr lang="zh-TW" altLang="en-US" sz="2400" kern="1200" dirty="0">
            <a:latin typeface="標楷體" panose="03000509000000000000" pitchFamily="65" charset="-120"/>
            <a:ea typeface="標楷體" panose="03000509000000000000" pitchFamily="65" charset="-120"/>
          </a:endParaRPr>
        </a:p>
      </dsp:txBody>
      <dsp:txXfrm>
        <a:off x="2571120" y="1886286"/>
        <a:ext cx="4855118" cy="1153936"/>
      </dsp:txXfrm>
    </dsp:sp>
    <dsp:sp modelId="{B0E2AF6B-B3D5-4F4F-9460-0ACB59838EB8}">
      <dsp:nvSpPr>
        <dsp:cNvPr id="0" name=""/>
        <dsp:cNvSpPr/>
      </dsp:nvSpPr>
      <dsp:spPr>
        <a:xfrm>
          <a:off x="8" y="1698856"/>
          <a:ext cx="2571112" cy="1528796"/>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微軟正黑體" panose="020B0604030504040204" pitchFamily="34" charset="-120"/>
              <a:ea typeface="微軟正黑體" panose="020B0604030504040204" pitchFamily="34" charset="-120"/>
            </a:rPr>
            <a:t>會計項目   一致性</a:t>
          </a:r>
          <a:endParaRPr lang="zh-TW" altLang="en-US" sz="3100" b="1" kern="1200" dirty="0">
            <a:latin typeface="微軟正黑體" panose="020B0604030504040204" pitchFamily="34" charset="-120"/>
            <a:ea typeface="微軟正黑體" panose="020B0604030504040204" pitchFamily="34" charset="-120"/>
          </a:endParaRPr>
        </a:p>
      </dsp:txBody>
      <dsp:txXfrm>
        <a:off x="74638" y="1773486"/>
        <a:ext cx="2421852" cy="1379536"/>
      </dsp:txXfrm>
    </dsp:sp>
    <dsp:sp modelId="{36B579B0-D126-4F3C-AE65-8387137B263C}">
      <dsp:nvSpPr>
        <dsp:cNvPr id="0" name=""/>
        <dsp:cNvSpPr/>
      </dsp:nvSpPr>
      <dsp:spPr>
        <a:xfrm>
          <a:off x="2593745" y="3386404"/>
          <a:ext cx="5384325" cy="1558722"/>
        </a:xfrm>
        <a:prstGeom prst="rightArrow">
          <a:avLst>
            <a:gd name="adj1" fmla="val 75000"/>
            <a:gd name="adj2" fmla="val 50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0" bIns="15240" numCol="1" spcCol="1270" anchor="ctr" anchorCtr="0">
          <a:noAutofit/>
        </a:bodyPr>
        <a:lstStyle/>
        <a:p>
          <a:pPr marL="357188" lvl="1" indent="-357188" algn="l" defTabSz="1066800">
            <a:lnSpc>
              <a:spcPts val="2400"/>
            </a:lnSpc>
            <a:spcBef>
              <a:spcPct val="0"/>
            </a:spcBef>
            <a:spcAft>
              <a:spcPct val="15000"/>
            </a:spcAft>
            <a:buChar char="••"/>
          </a:pPr>
          <a:r>
            <a:rPr lang="zh-TW" altLang="en-US" sz="2400" b="1" kern="1200" smtClean="0">
              <a:latin typeface="標楷體" panose="03000509000000000000" pitchFamily="65" charset="-120"/>
              <a:ea typeface="標楷體" panose="03000509000000000000" pitchFamily="65" charset="-120"/>
            </a:rPr>
            <a:t>所有收入及支出均應編入概算中</a:t>
          </a:r>
          <a:r>
            <a:rPr lang="zh-TW" altLang="en-US" sz="2400" kern="1200" smtClean="0">
              <a:latin typeface="標楷體" panose="03000509000000000000" pitchFamily="65" charset="-120"/>
              <a:ea typeface="標楷體" panose="03000509000000000000" pitchFamily="65" charset="-120"/>
            </a:rPr>
            <a:t>，包括一般</a:t>
          </a:r>
          <a:r>
            <a:rPr lang="zh-TW" altLang="en-US" sz="2400" u="none" kern="1200" smtClean="0">
              <a:latin typeface="標楷體" panose="03000509000000000000" pitchFamily="65" charset="-120"/>
              <a:ea typeface="標楷體" panose="03000509000000000000" pitchFamily="65" charset="-120"/>
            </a:rPr>
            <a:t>例行性預算、特別計畫、各項補助款、專案計畫及基金</a:t>
          </a:r>
          <a:r>
            <a:rPr lang="zh-TW" altLang="en-US" sz="2400" kern="1200" smtClean="0">
              <a:latin typeface="標楷體" panose="03000509000000000000" pitchFamily="65" charset="-120"/>
              <a:ea typeface="標楷體" panose="03000509000000000000" pitchFamily="65" charset="-120"/>
            </a:rPr>
            <a:t>等。</a:t>
          </a:r>
          <a:endParaRPr lang="zh-TW" altLang="en-US" sz="2400" kern="1200" dirty="0">
            <a:latin typeface="標楷體" panose="03000509000000000000" pitchFamily="65" charset="-120"/>
            <a:ea typeface="標楷體" panose="03000509000000000000" pitchFamily="65" charset="-120"/>
          </a:endParaRPr>
        </a:p>
      </dsp:txBody>
      <dsp:txXfrm>
        <a:off x="2593745" y="3581244"/>
        <a:ext cx="4799804" cy="1169042"/>
      </dsp:txXfrm>
    </dsp:sp>
    <dsp:sp modelId="{AD2E6447-B871-4537-8B94-39C90495B280}">
      <dsp:nvSpPr>
        <dsp:cNvPr id="0" name=""/>
        <dsp:cNvSpPr/>
      </dsp:nvSpPr>
      <dsp:spPr>
        <a:xfrm>
          <a:off x="25143" y="3401366"/>
          <a:ext cx="2568601" cy="152879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b="1" kern="1200" smtClean="0">
              <a:latin typeface="微軟正黑體" panose="020B0604030504040204" pitchFamily="34" charset="-120"/>
              <a:ea typeface="微軟正黑體" panose="020B0604030504040204" pitchFamily="34" charset="-120"/>
            </a:rPr>
            <a:t>範       圍</a:t>
          </a:r>
          <a:endParaRPr lang="zh-TW" altLang="en-US" sz="3100" b="1" kern="1200" dirty="0">
            <a:latin typeface="微軟正黑體" panose="020B0604030504040204" pitchFamily="34" charset="-120"/>
            <a:ea typeface="微軟正黑體" panose="020B0604030504040204" pitchFamily="34" charset="-120"/>
          </a:endParaRPr>
        </a:p>
      </dsp:txBody>
      <dsp:txXfrm>
        <a:off x="99773" y="3475996"/>
        <a:ext cx="2419341" cy="1379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4F3CE-A48A-4E22-92FE-01C2D36B63F7}">
      <dsp:nvSpPr>
        <dsp:cNvPr id="0" name=""/>
        <dsp:cNvSpPr/>
      </dsp:nvSpPr>
      <dsp:spPr>
        <a:xfrm>
          <a:off x="709352" y="2165"/>
          <a:ext cx="3433464" cy="1157901"/>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zh-TW" altLang="en-US" sz="4400" kern="1200" dirty="0" smtClean="0">
              <a:latin typeface="標楷體" panose="03000509000000000000" pitchFamily="65" charset="-120"/>
              <a:ea typeface="標楷體" panose="03000509000000000000" pitchFamily="65" charset="-120"/>
            </a:rPr>
            <a:t>校內經費</a:t>
          </a:r>
          <a:endParaRPr lang="zh-TW" altLang="en-US" sz="4400" kern="1200" dirty="0">
            <a:latin typeface="標楷體" panose="03000509000000000000" pitchFamily="65" charset="-120"/>
            <a:ea typeface="標楷體" panose="03000509000000000000" pitchFamily="65" charset="-120"/>
          </a:endParaRPr>
        </a:p>
      </dsp:txBody>
      <dsp:txXfrm>
        <a:off x="743266" y="36079"/>
        <a:ext cx="3365636" cy="1090073"/>
      </dsp:txXfrm>
    </dsp:sp>
    <dsp:sp modelId="{090943D5-FBD8-47B4-B2A8-78AE8A70CC54}">
      <dsp:nvSpPr>
        <dsp:cNvPr id="0" name=""/>
        <dsp:cNvSpPr/>
      </dsp:nvSpPr>
      <dsp:spPr>
        <a:xfrm>
          <a:off x="1052698" y="1160067"/>
          <a:ext cx="343346" cy="1082228"/>
        </a:xfrm>
        <a:custGeom>
          <a:avLst/>
          <a:gdLst/>
          <a:ahLst/>
          <a:cxnLst/>
          <a:rect l="0" t="0" r="0" b="0"/>
          <a:pathLst>
            <a:path>
              <a:moveTo>
                <a:pt x="0" y="0"/>
              </a:moveTo>
              <a:lnTo>
                <a:pt x="0" y="1082228"/>
              </a:lnTo>
              <a:lnTo>
                <a:pt x="343346" y="1082228"/>
              </a:lnTo>
            </a:path>
          </a:pathLst>
        </a:custGeom>
        <a:noFill/>
        <a:ln w="12700" cap="flat" cmpd="sng" algn="ctr">
          <a:solidFill>
            <a:schemeClr val="bg2">
              <a:lumMod val="50000"/>
            </a:schemeClr>
          </a:solidFill>
          <a:prstDash val="solid"/>
          <a:miter lim="800000"/>
        </a:ln>
        <a:effectLst/>
      </dsp:spPr>
      <dsp:style>
        <a:lnRef idx="2">
          <a:schemeClr val="accent1"/>
        </a:lnRef>
        <a:fillRef idx="0">
          <a:schemeClr val="accent1"/>
        </a:fillRef>
        <a:effectRef idx="1">
          <a:schemeClr val="accent1"/>
        </a:effectRef>
        <a:fontRef idx="minor">
          <a:schemeClr val="tx1"/>
        </a:fontRef>
      </dsp:style>
    </dsp:sp>
    <dsp:sp modelId="{1CE81633-D54C-4FF2-9868-8C533F6F777C}">
      <dsp:nvSpPr>
        <dsp:cNvPr id="0" name=""/>
        <dsp:cNvSpPr/>
      </dsp:nvSpPr>
      <dsp:spPr>
        <a:xfrm>
          <a:off x="1396045" y="1383929"/>
          <a:ext cx="2746771" cy="171673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b="1" kern="1200" smtClean="0">
              <a:solidFill>
                <a:srgbClr val="FF0000"/>
              </a:solidFill>
              <a:latin typeface="標楷體" panose="03000509000000000000" pitchFamily="65" charset="-120"/>
              <a:ea typeface="標楷體" panose="03000509000000000000" pitchFamily="65" charset="-120"/>
            </a:rPr>
            <a:t>不須支付場地借用費</a:t>
          </a:r>
          <a:r>
            <a:rPr lang="en-US" altLang="zh-TW" sz="2400" kern="1200" smtClean="0">
              <a:latin typeface="標楷體" panose="03000509000000000000" pitchFamily="65" charset="-120"/>
              <a:ea typeface="標楷體" panose="03000509000000000000" pitchFamily="65" charset="-120"/>
            </a:rPr>
            <a:t>(</a:t>
          </a:r>
          <a:r>
            <a:rPr lang="zh-TW" altLang="zh-TW" sz="2400" kern="1200" smtClean="0">
              <a:latin typeface="標楷體" panose="03000509000000000000" pitchFamily="65" charset="-120"/>
              <a:ea typeface="標楷體" panose="03000509000000000000" pitchFamily="65" charset="-120"/>
            </a:rPr>
            <a:t>除場地另有規定外</a:t>
          </a:r>
          <a:r>
            <a:rPr lang="zh-TW" altLang="en-US" sz="2400" kern="1200" smtClean="0">
              <a:latin typeface="標楷體" panose="03000509000000000000" pitchFamily="65" charset="-120"/>
              <a:ea typeface="標楷體" panose="03000509000000000000" pitchFamily="65" charset="-120"/>
            </a:rPr>
            <a:t>；例如國璽樓會議廳室。）</a:t>
          </a:r>
          <a:endParaRPr lang="zh-TW" altLang="en-US" sz="2400" kern="1200" dirty="0">
            <a:latin typeface="標楷體" panose="03000509000000000000" pitchFamily="65" charset="-120"/>
            <a:ea typeface="標楷體" panose="03000509000000000000" pitchFamily="65" charset="-120"/>
          </a:endParaRPr>
        </a:p>
      </dsp:txBody>
      <dsp:txXfrm>
        <a:off x="1446326" y="1434210"/>
        <a:ext cx="2646209" cy="1616170"/>
      </dsp:txXfrm>
    </dsp:sp>
    <dsp:sp modelId="{AB217975-8E60-4256-BDA1-AC3259EFE1B2}">
      <dsp:nvSpPr>
        <dsp:cNvPr id="0" name=""/>
        <dsp:cNvSpPr/>
      </dsp:nvSpPr>
      <dsp:spPr>
        <a:xfrm>
          <a:off x="1052698" y="1160067"/>
          <a:ext cx="343346" cy="2971492"/>
        </a:xfrm>
        <a:custGeom>
          <a:avLst/>
          <a:gdLst/>
          <a:ahLst/>
          <a:cxnLst/>
          <a:rect l="0" t="0" r="0" b="0"/>
          <a:pathLst>
            <a:path>
              <a:moveTo>
                <a:pt x="0" y="0"/>
              </a:moveTo>
              <a:lnTo>
                <a:pt x="0" y="2971492"/>
              </a:lnTo>
              <a:lnTo>
                <a:pt x="343346" y="2971492"/>
              </a:lnTo>
            </a:path>
          </a:pathLst>
        </a:custGeom>
        <a:noFill/>
        <a:ln w="6350" cap="flat" cmpd="sng" algn="ctr">
          <a:solidFill>
            <a:schemeClr val="bg2">
              <a:lumMod val="50000"/>
            </a:schemeClr>
          </a:solidFill>
          <a:prstDash val="solid"/>
          <a:miter lim="800000"/>
        </a:ln>
        <a:effectLst/>
      </dsp:spPr>
      <dsp:style>
        <a:lnRef idx="1">
          <a:schemeClr val="dk1"/>
        </a:lnRef>
        <a:fillRef idx="0">
          <a:schemeClr val="dk1"/>
        </a:fillRef>
        <a:effectRef idx="0">
          <a:schemeClr val="dk1"/>
        </a:effectRef>
        <a:fontRef idx="minor">
          <a:schemeClr val="tx1"/>
        </a:fontRef>
      </dsp:style>
    </dsp:sp>
    <dsp:sp modelId="{CA3A2A59-ADE1-4F58-B56B-46133D6F1701}">
      <dsp:nvSpPr>
        <dsp:cNvPr id="0" name=""/>
        <dsp:cNvSpPr/>
      </dsp:nvSpPr>
      <dsp:spPr>
        <a:xfrm>
          <a:off x="1396045" y="3273193"/>
          <a:ext cx="2746771" cy="1716732"/>
        </a:xfrm>
        <a:prstGeom prst="roundRect">
          <a:avLst>
            <a:gd name="adj" fmla="val 10000"/>
          </a:avLst>
        </a:prstGeom>
        <a:solidFill>
          <a:schemeClr val="lt1"/>
        </a:solidFill>
        <a:ln w="12700" cap="flat" cmpd="sng" algn="ctr">
          <a:solidFill>
            <a:schemeClr val="accent2">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zh-TW" altLang="en-US" sz="2500" kern="1200" dirty="0" smtClean="0">
              <a:latin typeface="標楷體" panose="03000509000000000000" pitchFamily="65" charset="-120"/>
              <a:ea typeface="標楷體" panose="03000509000000000000" pitchFamily="65" charset="-120"/>
            </a:rPr>
            <a:t>設備使用費、技術人員操作費及工友</a:t>
          </a:r>
          <a:r>
            <a:rPr lang="zh-TW" altLang="en-US" sz="2500" b="1" kern="1200" dirty="0" smtClean="0">
              <a:solidFill>
                <a:schemeClr val="tx1"/>
              </a:solidFill>
              <a:latin typeface="標楷體" panose="03000509000000000000" pitchFamily="65" charset="-120"/>
              <a:ea typeface="標楷體" panose="03000509000000000000" pitchFamily="65" charset="-120"/>
            </a:rPr>
            <a:t>加班費</a:t>
          </a:r>
          <a:r>
            <a:rPr lang="zh-TW" altLang="en-US" sz="2500" kern="1200" dirty="0" smtClean="0">
              <a:solidFill>
                <a:schemeClr val="tx1"/>
              </a:solidFill>
              <a:latin typeface="標楷體" panose="03000509000000000000" pitchFamily="65" charset="-120"/>
              <a:ea typeface="標楷體" panose="03000509000000000000" pitchFamily="65" charset="-120"/>
            </a:rPr>
            <a:t>等</a:t>
          </a:r>
          <a:r>
            <a:rPr lang="zh-TW" altLang="en-US" sz="2500" kern="1200" dirty="0" smtClean="0">
              <a:latin typeface="標楷體" panose="03000509000000000000" pitchFamily="65" charset="-120"/>
              <a:ea typeface="標楷體" panose="03000509000000000000" pitchFamily="65" charset="-120"/>
            </a:rPr>
            <a:t>仍須由</a:t>
          </a:r>
          <a:r>
            <a:rPr lang="zh-TW" altLang="en-US" sz="2500" b="1" kern="1200" dirty="0" smtClean="0">
              <a:solidFill>
                <a:srgbClr val="FF0000"/>
              </a:solidFill>
              <a:latin typeface="標楷體" panose="03000509000000000000" pitchFamily="65" charset="-120"/>
              <a:ea typeface="標楷體" panose="03000509000000000000" pitchFamily="65" charset="-120"/>
            </a:rPr>
            <a:t>業務單位編列</a:t>
          </a:r>
        </a:p>
      </dsp:txBody>
      <dsp:txXfrm>
        <a:off x="1446326" y="3323474"/>
        <a:ext cx="2646209" cy="1616170"/>
      </dsp:txXfrm>
    </dsp:sp>
    <dsp:sp modelId="{FB645A04-E993-46BF-BF0B-5EB69256E73D}">
      <dsp:nvSpPr>
        <dsp:cNvPr id="0" name=""/>
        <dsp:cNvSpPr/>
      </dsp:nvSpPr>
      <dsp:spPr>
        <a:xfrm>
          <a:off x="5001183" y="2165"/>
          <a:ext cx="3433464" cy="1164837"/>
        </a:xfrm>
        <a:prstGeom prst="roundRect">
          <a:avLst>
            <a:gd name="adj" fmla="val 10000"/>
          </a:avLst>
        </a:prstGeom>
        <a:solidFill>
          <a:srgbClr val="FF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zh-TW" altLang="en-US" sz="4400" kern="1200" dirty="0" smtClean="0">
              <a:latin typeface="標楷體" panose="03000509000000000000" pitchFamily="65" charset="-120"/>
              <a:ea typeface="標楷體" panose="03000509000000000000" pitchFamily="65" charset="-120"/>
            </a:rPr>
            <a:t>校外經費</a:t>
          </a:r>
          <a:endParaRPr lang="zh-TW" altLang="en-US" sz="4400" kern="1200" dirty="0">
            <a:latin typeface="標楷體" panose="03000509000000000000" pitchFamily="65" charset="-120"/>
            <a:ea typeface="標楷體" panose="03000509000000000000" pitchFamily="65" charset="-120"/>
          </a:endParaRPr>
        </a:p>
      </dsp:txBody>
      <dsp:txXfrm>
        <a:off x="5035300" y="36282"/>
        <a:ext cx="3365230" cy="1096603"/>
      </dsp:txXfrm>
    </dsp:sp>
    <dsp:sp modelId="{1E8E9CA1-1A6B-43C4-9D7D-C63CC29680DE}">
      <dsp:nvSpPr>
        <dsp:cNvPr id="0" name=""/>
        <dsp:cNvSpPr/>
      </dsp:nvSpPr>
      <dsp:spPr>
        <a:xfrm>
          <a:off x="5344529" y="1167003"/>
          <a:ext cx="352877" cy="1093232"/>
        </a:xfrm>
        <a:custGeom>
          <a:avLst/>
          <a:gdLst/>
          <a:ahLst/>
          <a:cxnLst/>
          <a:rect l="0" t="0" r="0" b="0"/>
          <a:pathLst>
            <a:path>
              <a:moveTo>
                <a:pt x="0" y="0"/>
              </a:moveTo>
              <a:lnTo>
                <a:pt x="0" y="1093232"/>
              </a:lnTo>
              <a:lnTo>
                <a:pt x="352877" y="1093232"/>
              </a:lnTo>
            </a:path>
          </a:pathLst>
        </a:custGeom>
        <a:noFill/>
        <a:ln w="635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sp>
    <dsp:sp modelId="{60974ABB-E36D-4BC3-B333-4781AD7772B9}">
      <dsp:nvSpPr>
        <dsp:cNvPr id="0" name=""/>
        <dsp:cNvSpPr/>
      </dsp:nvSpPr>
      <dsp:spPr>
        <a:xfrm>
          <a:off x="5697407" y="1401869"/>
          <a:ext cx="2746771" cy="1716732"/>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TW" altLang="en-US" sz="2800" kern="1200" smtClean="0">
              <a:solidFill>
                <a:srgbClr val="0033CC"/>
              </a:solidFill>
              <a:latin typeface="標楷體" panose="03000509000000000000" pitchFamily="65" charset="-120"/>
              <a:ea typeface="標楷體" panose="03000509000000000000" pitchFamily="65" charset="-120"/>
            </a:rPr>
            <a:t>須支付場地費</a:t>
          </a:r>
          <a:endParaRPr lang="zh-TW" altLang="en-US" sz="2800" kern="1200" dirty="0">
            <a:solidFill>
              <a:srgbClr val="0033CC"/>
            </a:solidFill>
            <a:latin typeface="標楷體" panose="03000509000000000000" pitchFamily="65" charset="-120"/>
            <a:ea typeface="標楷體" panose="03000509000000000000" pitchFamily="65" charset="-120"/>
          </a:endParaRPr>
        </a:p>
      </dsp:txBody>
      <dsp:txXfrm>
        <a:off x="5747688" y="1452150"/>
        <a:ext cx="2646209" cy="1616170"/>
      </dsp:txXfrm>
    </dsp:sp>
    <dsp:sp modelId="{374E314A-125A-472C-9260-92495E9C6F72}">
      <dsp:nvSpPr>
        <dsp:cNvPr id="0" name=""/>
        <dsp:cNvSpPr/>
      </dsp:nvSpPr>
      <dsp:spPr>
        <a:xfrm>
          <a:off x="5344529" y="1167003"/>
          <a:ext cx="362409" cy="2934874"/>
        </a:xfrm>
        <a:custGeom>
          <a:avLst/>
          <a:gdLst/>
          <a:ahLst/>
          <a:cxnLst/>
          <a:rect l="0" t="0" r="0" b="0"/>
          <a:pathLst>
            <a:path>
              <a:moveTo>
                <a:pt x="0" y="0"/>
              </a:moveTo>
              <a:lnTo>
                <a:pt x="0" y="2934874"/>
              </a:lnTo>
              <a:lnTo>
                <a:pt x="362409" y="2934874"/>
              </a:lnTo>
            </a:path>
          </a:pathLst>
        </a:custGeom>
        <a:noFill/>
        <a:ln w="635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sp>
    <dsp:sp modelId="{655194C7-A0A5-4ACE-BB37-C0553F3B12F2}">
      <dsp:nvSpPr>
        <dsp:cNvPr id="0" name=""/>
        <dsp:cNvSpPr/>
      </dsp:nvSpPr>
      <dsp:spPr>
        <a:xfrm>
          <a:off x="5706938" y="3243511"/>
          <a:ext cx="2746771" cy="1716732"/>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ts val="0"/>
            </a:spcAft>
          </a:pPr>
          <a:r>
            <a:rPr lang="zh-TW" altLang="en-US" sz="2500" b="1" kern="1200" smtClean="0">
              <a:solidFill>
                <a:srgbClr val="0033CC"/>
              </a:solidFill>
              <a:latin typeface="標楷體" panose="03000509000000000000" pitchFamily="65" charset="-120"/>
              <a:ea typeface="標楷體" panose="03000509000000000000" pitchFamily="65" charset="-120"/>
            </a:rPr>
            <a:t>須支付</a:t>
          </a:r>
          <a:r>
            <a:rPr lang="zh-TW" altLang="en-US" sz="2500" kern="1200" smtClean="0">
              <a:latin typeface="標楷體" panose="03000509000000000000" pitchFamily="65" charset="-120"/>
              <a:ea typeface="標楷體" panose="03000509000000000000" pitchFamily="65" charset="-120"/>
            </a:rPr>
            <a:t>設備使用費</a:t>
          </a:r>
          <a:endParaRPr lang="en-US" altLang="zh-TW" sz="2500" kern="1200" smtClean="0">
            <a:latin typeface="標楷體" panose="03000509000000000000" pitchFamily="65" charset="-120"/>
            <a:ea typeface="標楷體" panose="03000509000000000000" pitchFamily="65" charset="-120"/>
          </a:endParaRPr>
        </a:p>
        <a:p>
          <a:pPr lvl="0" algn="l" defTabSz="1111250">
            <a:lnSpc>
              <a:spcPct val="90000"/>
            </a:lnSpc>
            <a:spcBef>
              <a:spcPct val="0"/>
            </a:spcBef>
            <a:spcAft>
              <a:spcPts val="0"/>
            </a:spcAft>
          </a:pPr>
          <a:r>
            <a:rPr lang="zh-TW" altLang="en-US" sz="2500" kern="1200" smtClean="0">
              <a:latin typeface="標楷體" panose="03000509000000000000" pitchFamily="65" charset="-120"/>
              <a:ea typeface="標楷體" panose="03000509000000000000" pitchFamily="65" charset="-120"/>
            </a:rPr>
            <a:t>、技術人員操作費及工友</a:t>
          </a:r>
          <a:r>
            <a:rPr lang="zh-TW" altLang="en-US" sz="2500" b="1" kern="1200" smtClean="0">
              <a:solidFill>
                <a:schemeClr val="tx1"/>
              </a:solidFill>
              <a:latin typeface="標楷體" panose="03000509000000000000" pitchFamily="65" charset="-120"/>
              <a:ea typeface="標楷體" panose="03000509000000000000" pitchFamily="65" charset="-120"/>
            </a:rPr>
            <a:t>加班費</a:t>
          </a:r>
          <a:endParaRPr lang="zh-TW" altLang="en-US" sz="2500" b="1" kern="1200" dirty="0">
            <a:solidFill>
              <a:schemeClr val="tx1"/>
            </a:solidFill>
            <a:latin typeface="標楷體" panose="03000509000000000000" pitchFamily="65" charset="-120"/>
            <a:ea typeface="標楷體" panose="03000509000000000000" pitchFamily="65" charset="-120"/>
          </a:endParaRPr>
        </a:p>
      </dsp:txBody>
      <dsp:txXfrm>
        <a:off x="5757219" y="3293792"/>
        <a:ext cx="2646209" cy="16161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1" y="0"/>
            <a:ext cx="2921669" cy="526377"/>
          </a:xfrm>
          <a:prstGeom prst="rect">
            <a:avLst/>
          </a:prstGeom>
          <a:noFill/>
          <a:ln w="9525">
            <a:noFill/>
            <a:miter lim="800000"/>
            <a:headEnd/>
            <a:tailEnd/>
          </a:ln>
          <a:effectLst/>
        </p:spPr>
        <p:txBody>
          <a:bodyPr vert="horz" wrap="square" lIns="90108" tIns="45054" rIns="90108" bIns="45054" numCol="1" anchor="t" anchorCtr="0" compatLnSpc="1">
            <a:prstTxWarp prst="textNoShape">
              <a:avLst/>
            </a:prstTxWarp>
          </a:bodyPr>
          <a:lstStyle>
            <a:lvl1pPr defTabSz="898433" eaLnBrk="1" hangingPunct="1">
              <a:defRPr sz="1200">
                <a:latin typeface="Arial" charset="0"/>
              </a:defRPr>
            </a:lvl1pPr>
          </a:lstStyle>
          <a:p>
            <a:pPr>
              <a:defRPr/>
            </a:pPr>
            <a:endParaRPr lang="en-GB"/>
          </a:p>
        </p:txBody>
      </p:sp>
      <p:sp>
        <p:nvSpPr>
          <p:cNvPr id="559107" name="Rectangle 3"/>
          <p:cNvSpPr>
            <a:spLocks noGrp="1" noChangeArrowheads="1"/>
          </p:cNvSpPr>
          <p:nvPr>
            <p:ph type="dt" sz="quarter" idx="1"/>
          </p:nvPr>
        </p:nvSpPr>
        <p:spPr bwMode="auto">
          <a:xfrm>
            <a:off x="3817351" y="0"/>
            <a:ext cx="2996177" cy="526377"/>
          </a:xfrm>
          <a:prstGeom prst="rect">
            <a:avLst/>
          </a:prstGeom>
          <a:noFill/>
          <a:ln w="9525">
            <a:noFill/>
            <a:miter lim="800000"/>
            <a:headEnd/>
            <a:tailEnd/>
          </a:ln>
          <a:effectLst/>
        </p:spPr>
        <p:txBody>
          <a:bodyPr vert="horz" wrap="square" lIns="90108" tIns="45054" rIns="90108" bIns="45054" numCol="1" anchor="t" anchorCtr="0" compatLnSpc="1">
            <a:prstTxWarp prst="textNoShape">
              <a:avLst/>
            </a:prstTxWarp>
          </a:bodyPr>
          <a:lstStyle>
            <a:lvl1pPr algn="r" defTabSz="898433" eaLnBrk="1" hangingPunct="1">
              <a:defRPr sz="1200">
                <a:latin typeface="Arial" charset="0"/>
              </a:defRPr>
            </a:lvl1pPr>
          </a:lstStyle>
          <a:p>
            <a:pPr>
              <a:defRPr/>
            </a:pPr>
            <a:endParaRPr lang="en-GB"/>
          </a:p>
        </p:txBody>
      </p:sp>
      <p:sp>
        <p:nvSpPr>
          <p:cNvPr id="559108" name="Rectangle 4"/>
          <p:cNvSpPr>
            <a:spLocks noGrp="1" noChangeArrowheads="1"/>
          </p:cNvSpPr>
          <p:nvPr>
            <p:ph type="ftr" sz="quarter" idx="2"/>
          </p:nvPr>
        </p:nvSpPr>
        <p:spPr bwMode="auto">
          <a:xfrm>
            <a:off x="1" y="9409774"/>
            <a:ext cx="2921669" cy="526377"/>
          </a:xfrm>
          <a:prstGeom prst="rect">
            <a:avLst/>
          </a:prstGeom>
          <a:noFill/>
          <a:ln w="9525">
            <a:noFill/>
            <a:miter lim="800000"/>
            <a:headEnd/>
            <a:tailEnd/>
          </a:ln>
          <a:effectLst/>
        </p:spPr>
        <p:txBody>
          <a:bodyPr vert="horz" wrap="square" lIns="90108" tIns="45054" rIns="90108" bIns="45054" numCol="1" anchor="b" anchorCtr="0" compatLnSpc="1">
            <a:prstTxWarp prst="textNoShape">
              <a:avLst/>
            </a:prstTxWarp>
          </a:bodyPr>
          <a:lstStyle>
            <a:lvl1pPr defTabSz="898433" eaLnBrk="1" hangingPunct="1">
              <a:defRPr sz="1200">
                <a:latin typeface="Arial" charset="0"/>
              </a:defRPr>
            </a:lvl1pPr>
          </a:lstStyle>
          <a:p>
            <a:pPr>
              <a:defRPr/>
            </a:pPr>
            <a:endParaRPr lang="en-GB"/>
          </a:p>
        </p:txBody>
      </p:sp>
      <p:sp>
        <p:nvSpPr>
          <p:cNvPr id="559109" name="Rectangle 5"/>
          <p:cNvSpPr>
            <a:spLocks noGrp="1" noChangeArrowheads="1"/>
          </p:cNvSpPr>
          <p:nvPr>
            <p:ph type="sldNum" sz="quarter" idx="3"/>
          </p:nvPr>
        </p:nvSpPr>
        <p:spPr bwMode="auto">
          <a:xfrm>
            <a:off x="3817351" y="9409774"/>
            <a:ext cx="2996177" cy="526377"/>
          </a:xfrm>
          <a:prstGeom prst="rect">
            <a:avLst/>
          </a:prstGeom>
          <a:noFill/>
          <a:ln w="9525">
            <a:noFill/>
            <a:miter lim="800000"/>
            <a:headEnd/>
            <a:tailEnd/>
          </a:ln>
          <a:effectLst/>
        </p:spPr>
        <p:txBody>
          <a:bodyPr vert="horz" wrap="square" lIns="90108" tIns="45054" rIns="90108" bIns="45054" numCol="1" anchor="b" anchorCtr="0" compatLnSpc="1">
            <a:prstTxWarp prst="textNoShape">
              <a:avLst/>
            </a:prstTxWarp>
          </a:bodyPr>
          <a:lstStyle>
            <a:lvl1pPr algn="r" defTabSz="897267" eaLnBrk="1" hangingPunct="1">
              <a:defRPr sz="1200"/>
            </a:lvl1pPr>
          </a:lstStyle>
          <a:p>
            <a:pPr>
              <a:defRPr/>
            </a:pPr>
            <a:fld id="{E0640CA0-78B5-409B-8C96-10BC8B81328F}" type="slidenum">
              <a:rPr lang="en-GB" altLang="zh-TW"/>
              <a:pPr>
                <a:defRPr/>
              </a:pPr>
              <a:t>‹#›</a:t>
            </a:fld>
            <a:endParaRPr lang="en-GB" altLang="zh-TW"/>
          </a:p>
        </p:txBody>
      </p:sp>
    </p:spTree>
    <p:extLst>
      <p:ext uri="{BB962C8B-B14F-4D97-AF65-F5344CB8AC3E}">
        <p14:creationId xmlns:p14="http://schemas.microsoft.com/office/powerpoint/2010/main" val="1533401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448" cy="496253"/>
          </a:xfrm>
          <a:prstGeom prst="rect">
            <a:avLst/>
          </a:prstGeom>
          <a:noFill/>
          <a:ln w="9525">
            <a:noFill/>
            <a:miter lim="800000"/>
            <a:headEnd/>
            <a:tailEnd/>
          </a:ln>
          <a:effectLst/>
        </p:spPr>
        <p:txBody>
          <a:bodyPr vert="horz" wrap="square" lIns="95542" tIns="47773" rIns="95542" bIns="47773" numCol="1" anchor="t" anchorCtr="0" compatLnSpc="1">
            <a:prstTxWarp prst="textNoShape">
              <a:avLst/>
            </a:prstTxWarp>
          </a:bodyPr>
          <a:lstStyle>
            <a:lvl1pPr defTabSz="953991" eaLnBrk="1" hangingPunct="1">
              <a:defRPr sz="1300">
                <a:latin typeface="Arial" charset="0"/>
              </a:defRPr>
            </a:lvl1pPr>
          </a:lstStyle>
          <a:p>
            <a:pPr>
              <a:defRPr/>
            </a:pPr>
            <a:endParaRPr lang="en-GB"/>
          </a:p>
        </p:txBody>
      </p:sp>
      <p:sp>
        <p:nvSpPr>
          <p:cNvPr id="6147" name="Rectangle 3"/>
          <p:cNvSpPr>
            <a:spLocks noGrp="1" noChangeArrowheads="1"/>
          </p:cNvSpPr>
          <p:nvPr>
            <p:ph type="dt" idx="1"/>
          </p:nvPr>
        </p:nvSpPr>
        <p:spPr bwMode="auto">
          <a:xfrm>
            <a:off x="3852228" y="0"/>
            <a:ext cx="2945448" cy="496253"/>
          </a:xfrm>
          <a:prstGeom prst="rect">
            <a:avLst/>
          </a:prstGeom>
          <a:noFill/>
          <a:ln w="9525">
            <a:noFill/>
            <a:miter lim="800000"/>
            <a:headEnd/>
            <a:tailEnd/>
          </a:ln>
          <a:effectLst/>
        </p:spPr>
        <p:txBody>
          <a:bodyPr vert="horz" wrap="square" lIns="95542" tIns="47773" rIns="95542" bIns="47773" numCol="1" anchor="t" anchorCtr="0" compatLnSpc="1">
            <a:prstTxWarp prst="textNoShape">
              <a:avLst/>
            </a:prstTxWarp>
          </a:bodyPr>
          <a:lstStyle>
            <a:lvl1pPr algn="r" defTabSz="953991" eaLnBrk="1" hangingPunct="1">
              <a:defRPr sz="1300">
                <a:latin typeface="Arial" charset="0"/>
              </a:defRPr>
            </a:lvl1pPr>
          </a:lstStyle>
          <a:p>
            <a:pPr>
              <a:defRPr/>
            </a:pPr>
            <a:endParaRPr lang="en-GB"/>
          </a:p>
        </p:txBody>
      </p:sp>
      <p:sp>
        <p:nvSpPr>
          <p:cNvPr id="3789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780" y="4715192"/>
            <a:ext cx="4984116" cy="4466274"/>
          </a:xfrm>
          <a:prstGeom prst="rect">
            <a:avLst/>
          </a:prstGeom>
          <a:noFill/>
          <a:ln w="9525">
            <a:noFill/>
            <a:miter lim="800000"/>
            <a:headEnd/>
            <a:tailEnd/>
          </a:ln>
          <a:effectLst/>
        </p:spPr>
        <p:txBody>
          <a:bodyPr vert="horz" wrap="square" lIns="95542" tIns="47773" rIns="95542" bIns="47773" numCol="1" anchor="t" anchorCtr="0" compatLnSpc="1">
            <a:prstTxWarp prst="textNoShape">
              <a:avLst/>
            </a:prstTxWarp>
          </a:bodyPr>
          <a:lstStyle/>
          <a:p>
            <a:pPr lvl="0"/>
            <a:r>
              <a:rPr lang="en-GB" noProof="0" smtClean="0"/>
              <a:t>Klicken Sie, um die Formate des Vorlagentextes zu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6150" name="Rectangle 6"/>
          <p:cNvSpPr>
            <a:spLocks noGrp="1" noChangeArrowheads="1"/>
          </p:cNvSpPr>
          <p:nvPr>
            <p:ph type="ftr" sz="quarter" idx="4"/>
          </p:nvPr>
        </p:nvSpPr>
        <p:spPr bwMode="auto">
          <a:xfrm>
            <a:off x="0" y="9431971"/>
            <a:ext cx="2945448" cy="494667"/>
          </a:xfrm>
          <a:prstGeom prst="rect">
            <a:avLst/>
          </a:prstGeom>
          <a:noFill/>
          <a:ln w="9525">
            <a:noFill/>
            <a:miter lim="800000"/>
            <a:headEnd/>
            <a:tailEnd/>
          </a:ln>
          <a:effectLst/>
        </p:spPr>
        <p:txBody>
          <a:bodyPr vert="horz" wrap="square" lIns="95542" tIns="47773" rIns="95542" bIns="47773" numCol="1" anchor="b" anchorCtr="0" compatLnSpc="1">
            <a:prstTxWarp prst="textNoShape">
              <a:avLst/>
            </a:prstTxWarp>
          </a:bodyPr>
          <a:lstStyle>
            <a:lvl1pPr defTabSz="953991" eaLnBrk="1" hangingPunct="1">
              <a:defRPr sz="13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3852228" y="9431971"/>
            <a:ext cx="2945448" cy="494667"/>
          </a:xfrm>
          <a:prstGeom prst="rect">
            <a:avLst/>
          </a:prstGeom>
          <a:noFill/>
          <a:ln w="9525">
            <a:noFill/>
            <a:miter lim="800000"/>
            <a:headEnd/>
            <a:tailEnd/>
          </a:ln>
          <a:effectLst/>
        </p:spPr>
        <p:txBody>
          <a:bodyPr vert="horz" wrap="square" lIns="95542" tIns="47773" rIns="95542" bIns="47773" numCol="1" anchor="b" anchorCtr="0" compatLnSpc="1">
            <a:prstTxWarp prst="textNoShape">
              <a:avLst/>
            </a:prstTxWarp>
          </a:bodyPr>
          <a:lstStyle>
            <a:lvl1pPr algn="r" defTabSz="952752" eaLnBrk="1" hangingPunct="1">
              <a:defRPr sz="1300"/>
            </a:lvl1pPr>
          </a:lstStyle>
          <a:p>
            <a:pPr>
              <a:defRPr/>
            </a:pPr>
            <a:fld id="{0944A990-1F79-49E5-A08E-657149031F4B}" type="slidenum">
              <a:rPr lang="en-GB" altLang="zh-TW"/>
              <a:pPr>
                <a:defRPr/>
              </a:pPr>
              <a:t>‹#›</a:t>
            </a:fld>
            <a:endParaRPr lang="en-GB" altLang="zh-TW"/>
          </a:p>
        </p:txBody>
      </p:sp>
    </p:spTree>
    <p:extLst>
      <p:ext uri="{BB962C8B-B14F-4D97-AF65-F5344CB8AC3E}">
        <p14:creationId xmlns:p14="http://schemas.microsoft.com/office/powerpoint/2010/main" val="291663185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200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6187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pPr/>
              <a:t>24</a:t>
            </a:fld>
            <a:endParaRPr lang="zh-CN" altLang="en-US"/>
          </a:p>
        </p:txBody>
      </p:sp>
    </p:spTree>
    <p:extLst>
      <p:ext uri="{BB962C8B-B14F-4D97-AF65-F5344CB8AC3E}">
        <p14:creationId xmlns:p14="http://schemas.microsoft.com/office/powerpoint/2010/main" val="305409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3120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5428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1295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1C2A6805-BA0F-459A-B236-99EEDED90CAA}"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F00AF9FD-A32F-49E1-A369-6CAA0D78C005}"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1546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31587BA7-3D55-4D35-B654-A6452F564CE5}"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2C4B6829-A8D8-4463-81B0-341A4E27AD9E}"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5020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6"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1"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9032115C-CF90-4D2E-BE2C-99519F7A691A}"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A6F274CE-0BED-4480-B4F0-4495E12B593B}"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485750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2023/2/1</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160982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2023/2/1</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636113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2023/2/1</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563859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2023/2/1</a:t>
            </a:fld>
            <a:endParaRPr lang="zh-CN" altLang="en-US">
              <a:solidFill>
                <a:prstClr val="black">
                  <a:tint val="75000"/>
                </a:prstClr>
              </a:solidFill>
              <a:latin typeface="Calibri"/>
              <a:ea typeface="宋体" panose="02010600030101010101" pitchFamily="2" charset="-122"/>
            </a:endParaRPr>
          </a:p>
        </p:txBody>
      </p:sp>
      <p:sp>
        <p:nvSpPr>
          <p:cNvPr id="6" name="Footer Placeholder 5"/>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7" name="Slide Number Placeholder 6"/>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97831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2023/2/1</a:t>
            </a:fld>
            <a:endParaRPr lang="zh-CN" altLang="en-US">
              <a:solidFill>
                <a:prstClr val="black">
                  <a:tint val="75000"/>
                </a:prstClr>
              </a:solidFill>
              <a:latin typeface="Calibri"/>
              <a:ea typeface="宋体" panose="02010600030101010101" pitchFamily="2" charset="-122"/>
            </a:endParaRPr>
          </a:p>
        </p:txBody>
      </p:sp>
      <p:sp>
        <p:nvSpPr>
          <p:cNvPr id="8" name="Footer Placeholder 7"/>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9" name="Slide Number Placeholder 8"/>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875682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2023/2/1</a:t>
            </a:fld>
            <a:endParaRPr lang="zh-CN" altLang="en-US">
              <a:solidFill>
                <a:prstClr val="black">
                  <a:tint val="75000"/>
                </a:prstClr>
              </a:solidFill>
              <a:latin typeface="Calibri"/>
              <a:ea typeface="宋体" panose="02010600030101010101" pitchFamily="2" charset="-122"/>
            </a:endParaRPr>
          </a:p>
        </p:txBody>
      </p:sp>
      <p:sp>
        <p:nvSpPr>
          <p:cNvPr id="4" name="Footer Placeholder 3"/>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5" name="Slide Number Placeholder 4"/>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693595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2023/2/1</a:t>
            </a:fld>
            <a:endParaRPr lang="zh-CN" altLang="en-US">
              <a:solidFill>
                <a:prstClr val="black">
                  <a:tint val="75000"/>
                </a:prstClr>
              </a:solidFill>
              <a:latin typeface="Calibri"/>
              <a:ea typeface="宋体" panose="02010600030101010101" pitchFamily="2" charset="-122"/>
            </a:endParaRPr>
          </a:p>
        </p:txBody>
      </p:sp>
      <p:sp>
        <p:nvSpPr>
          <p:cNvPr id="3" name="Footer Placeholder 2"/>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4" name="Slide Number Placeholder 3"/>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1814124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2023/2/1</a:t>
            </a:fld>
            <a:endParaRPr lang="zh-CN" altLang="en-US">
              <a:solidFill>
                <a:prstClr val="black">
                  <a:tint val="75000"/>
                </a:prstClr>
              </a:solidFill>
              <a:latin typeface="Calibri"/>
              <a:ea typeface="宋体" panose="02010600030101010101" pitchFamily="2" charset="-122"/>
            </a:endParaRPr>
          </a:p>
        </p:txBody>
      </p:sp>
      <p:sp>
        <p:nvSpPr>
          <p:cNvPr id="6" name="Footer Placeholder 5"/>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7" name="Slide Number Placeholder 6"/>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103996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B60C134A-CA48-491C-BF2B-FCB1757CF7C7}"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2ED959E7-CE89-492B-BD22-A08A6EF252E1}"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704970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2023/2/1</a:t>
            </a:fld>
            <a:endParaRPr lang="zh-CN" altLang="en-US">
              <a:solidFill>
                <a:prstClr val="black">
                  <a:tint val="75000"/>
                </a:prstClr>
              </a:solidFill>
              <a:latin typeface="Calibri"/>
              <a:ea typeface="宋体" panose="02010600030101010101" pitchFamily="2" charset="-122"/>
            </a:endParaRPr>
          </a:p>
        </p:txBody>
      </p:sp>
      <p:sp>
        <p:nvSpPr>
          <p:cNvPr id="6" name="Footer Placeholder 5"/>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7" name="Slide Number Placeholder 6"/>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795490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217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0518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78560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879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2984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8393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2023/2/1</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3125047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2023/2/1</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45501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41"/>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AFAD94BA-36D4-470C-82A0-B009E57346F6}"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AA6C03CC-F4D3-4381-BD3D-31DF7B6820A4}"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5588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defTabSz="685800" eaLnBrk="1" hangingPunct="1">
              <a:defRPr/>
            </a:pPr>
            <a:fld id="{BD0395A5-CF8C-438C-81AF-BF3B0920A906}"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defTabSz="685800" eaLnBrk="1" hangingPunct="1">
              <a:defRPr/>
            </a:pPr>
            <a:fld id="{2C7E162B-E852-4047-9417-F28A2148DB79}"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1261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8"/>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1"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defTabSz="685800" eaLnBrk="1" hangingPunct="1">
              <a:defRPr/>
            </a:pPr>
            <a:fld id="{9E1DFCFE-4824-4606-88DD-75D7E41F8EE9}"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defTabSz="685800" eaLnBrk="1" hangingPunct="1">
              <a:defRPr/>
            </a:pPr>
            <a:fld id="{47DFE8D0-D908-4568-B72B-631BEA4359D3}"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4924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defTabSz="685800" eaLnBrk="1" hangingPunct="1">
              <a:defRPr/>
            </a:pPr>
            <a:fld id="{64412FE2-12CE-49E4-A8D1-84352DAED733}"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defTabSz="685800" eaLnBrk="1" hangingPunct="1">
              <a:defRPr/>
            </a:pPr>
            <a:fld id="{B6EB38A6-DE0E-4D85-A406-97B8D5490BDD}"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147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defTabSz="685800" eaLnBrk="1" hangingPunct="1">
              <a:defRPr/>
            </a:pPr>
            <a:fld id="{F0448AB7-873D-4516-B390-BB0561D77CB7}"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defTabSz="685800" eaLnBrk="1" hangingPunct="1">
              <a:defRPr/>
            </a:pPr>
            <a:fld id="{3AE51418-92E6-4EE9-A380-53ED344AA46E}"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5227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defTabSz="685800" eaLnBrk="1" hangingPunct="1">
              <a:defRPr/>
            </a:pPr>
            <a:fld id="{27561A73-7AAB-4CB6-A7A9-D09D040CB25B}"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defTabSz="685800" eaLnBrk="1" hangingPunct="1">
              <a:defRPr/>
            </a:pPr>
            <a:fld id="{B28865AD-492D-4BDF-B6E9-2973480EF969}"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5590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defTabSz="685800" eaLnBrk="1" hangingPunct="1">
              <a:defRPr/>
            </a:pPr>
            <a:fld id="{D837E4F7-BC87-41A3-AD71-ED9B2EB186D1}"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defTabSz="685800" eaLnBrk="1" hangingPunct="1">
              <a:defRPr/>
            </a:pPr>
            <a:fld id="{0AB3B938-6208-4358-B3A6-477A73D4A532}"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8272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628650" y="365128"/>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fontAlgn="auto">
              <a:spcBef>
                <a:spcPts val="0"/>
              </a:spcBef>
              <a:spcAft>
                <a:spcPts val="0"/>
              </a:spcAft>
              <a:defRPr kumimoji="0" sz="900">
                <a:solidFill>
                  <a:schemeClr val="tx1">
                    <a:tint val="75000"/>
                  </a:schemeClr>
                </a:solidFill>
                <a:latin typeface="+mn-lt"/>
                <a:ea typeface="+mn-ea"/>
              </a:defRPr>
            </a:lvl1pPr>
          </a:lstStyle>
          <a:p>
            <a:pPr defTabSz="685800" eaLnBrk="1" hangingPunct="1">
              <a:defRPr/>
            </a:pPr>
            <a:fld id="{F97EFC6E-C2A8-45D0-ACEE-2DD6A6FF82B5}" type="datetimeFigureOut">
              <a:rPr lang="zh-TW" altLang="en-US" smtClean="0">
                <a:solidFill>
                  <a:prstClr val="black">
                    <a:tint val="75000"/>
                  </a:prstClr>
                </a:solidFill>
              </a:rPr>
              <a:pPr defTabSz="685800" eaLnBrk="1" hangingPunct="1">
                <a:defRPr/>
              </a:pPr>
              <a:t>2023/2/1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fontAlgn="auto">
              <a:spcBef>
                <a:spcPts val="0"/>
              </a:spcBef>
              <a:spcAft>
                <a:spcPts val="0"/>
              </a:spcAft>
              <a:defRPr kumimoji="0" sz="900">
                <a:solidFill>
                  <a:schemeClr val="tx1">
                    <a:tint val="75000"/>
                  </a:schemeClr>
                </a:solidFill>
                <a:latin typeface="+mn-lt"/>
                <a:ea typeface="+mn-ea"/>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fontAlgn="auto">
              <a:spcBef>
                <a:spcPts val="0"/>
              </a:spcBef>
              <a:spcAft>
                <a:spcPts val="0"/>
              </a:spcAft>
              <a:defRPr kumimoji="0" sz="900">
                <a:solidFill>
                  <a:schemeClr val="tx1">
                    <a:tint val="75000"/>
                  </a:schemeClr>
                </a:solidFill>
                <a:latin typeface="+mn-lt"/>
                <a:ea typeface="+mn-ea"/>
              </a:defRPr>
            </a:lvl1pPr>
          </a:lstStyle>
          <a:p>
            <a:pPr defTabSz="685800" eaLnBrk="1" hangingPunct="1">
              <a:defRPr/>
            </a:pPr>
            <a:fld id="{D8FA8649-ABE5-4426-B876-9A2FB9421A58}"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010925054"/>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txStyles>
    <p:titleStyle>
      <a:lvl1pPr algn="l" rtl="0" eaLnBrk="0" fontAlgn="base" hangingPunct="0">
        <a:lnSpc>
          <a:spcPct val="90000"/>
        </a:lnSpc>
        <a:spcBef>
          <a:spcPct val="0"/>
        </a:spcBef>
        <a:spcAft>
          <a:spcPct val="0"/>
        </a:spcAft>
        <a:defRPr sz="3300" kern="1200">
          <a:solidFill>
            <a:schemeClr val="tx1"/>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2pPr>
      <a:lvl3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3pPr>
      <a:lvl4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4pPr>
      <a:lvl5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5pPr>
      <a:lvl6pPr marL="342900" algn="l" rtl="0" fontAlgn="base">
        <a:lnSpc>
          <a:spcPct val="90000"/>
        </a:lnSpc>
        <a:spcBef>
          <a:spcPct val="0"/>
        </a:spcBef>
        <a:spcAft>
          <a:spcPct val="0"/>
        </a:spcAft>
        <a:defRPr sz="3300">
          <a:solidFill>
            <a:schemeClr val="tx1"/>
          </a:solidFill>
          <a:latin typeface="Calibri Light" pitchFamily="34" charset="0"/>
          <a:ea typeface="新細明體" charset="-120"/>
        </a:defRPr>
      </a:lvl6pPr>
      <a:lvl7pPr marL="685800" algn="l" rtl="0" fontAlgn="base">
        <a:lnSpc>
          <a:spcPct val="90000"/>
        </a:lnSpc>
        <a:spcBef>
          <a:spcPct val="0"/>
        </a:spcBef>
        <a:spcAft>
          <a:spcPct val="0"/>
        </a:spcAft>
        <a:defRPr sz="3300">
          <a:solidFill>
            <a:schemeClr val="tx1"/>
          </a:solidFill>
          <a:latin typeface="Calibri Light" pitchFamily="34" charset="0"/>
          <a:ea typeface="新細明體" charset="-120"/>
        </a:defRPr>
      </a:lvl7pPr>
      <a:lvl8pPr marL="1028700" algn="l" rtl="0" fontAlgn="base">
        <a:lnSpc>
          <a:spcPct val="90000"/>
        </a:lnSpc>
        <a:spcBef>
          <a:spcPct val="0"/>
        </a:spcBef>
        <a:spcAft>
          <a:spcPct val="0"/>
        </a:spcAft>
        <a:defRPr sz="3300">
          <a:solidFill>
            <a:schemeClr val="tx1"/>
          </a:solidFill>
          <a:latin typeface="Calibri Light" pitchFamily="34" charset="0"/>
          <a:ea typeface="新細明體" charset="-120"/>
        </a:defRPr>
      </a:lvl8pPr>
      <a:lvl9pPr marL="1371600" algn="l" rtl="0" fontAlgn="base">
        <a:lnSpc>
          <a:spcPct val="90000"/>
        </a:lnSpc>
        <a:spcBef>
          <a:spcPct val="0"/>
        </a:spcBef>
        <a:spcAft>
          <a:spcPct val="0"/>
        </a:spcAft>
        <a:defRPr sz="3300">
          <a:solidFill>
            <a:schemeClr val="tx1"/>
          </a:solidFill>
          <a:latin typeface="Calibri Light" pitchFamily="34" charset="0"/>
          <a:ea typeface="新細明體" charset="-120"/>
        </a:defRPr>
      </a:lvl9pPr>
    </p:titleStyle>
    <p:body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微軟正黑體" panose="020B0604030504040204" pitchFamily="34" charset="-120"/>
          <a:ea typeface="微軟正黑體" panose="020B0604030504040204" pitchFamily="34" charset="-120"/>
          <a:cs typeface="+mn-cs"/>
        </a:defRPr>
      </a:lvl1pPr>
      <a:lvl2pPr marL="514350" indent="-171450" algn="l" rtl="0" eaLnBrk="0" fontAlgn="base" hangingPunct="0">
        <a:lnSpc>
          <a:spcPct val="90000"/>
        </a:lnSpc>
        <a:spcBef>
          <a:spcPts val="375"/>
        </a:spcBef>
        <a:spcAft>
          <a:spcPct val="0"/>
        </a:spcAft>
        <a:buFont typeface="Arial" charset="0"/>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微軟正黑體" panose="020B0604030504040204" pitchFamily="34" charset="-120"/>
          <a:ea typeface="微軟正黑體" panose="020B0604030504040204" pitchFamily="34" charset="-120"/>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微軟正黑體" panose="020B0604030504040204" pitchFamily="34" charset="-120"/>
          <a:ea typeface="微軟正黑體" panose="020B0604030504040204" pitchFamily="34" charset="-120"/>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微軟正黑體" panose="020B0604030504040204" pitchFamily="34" charset="-120"/>
          <a:ea typeface="微軟正黑體" panose="020B06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2/1/2023</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43577443"/>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 id="2147484464" r:id="rId13"/>
    <p:sldLayoutId id="2147484465" r:id="rId14"/>
    <p:sldLayoutId id="2147484466" r:id="rId15"/>
    <p:sldLayoutId id="2147484467" r:id="rId16"/>
    <p:sldLayoutId id="214748446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budget.fju.edu.tw/fjcuv/"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8433" name="圖片 9"/>
          <p:cNvPicPr>
            <a:picLocks noChangeAspect="1"/>
          </p:cNvPicPr>
          <p:nvPr/>
        </p:nvPicPr>
        <p:blipFill>
          <a:blip r:embed="rId2"/>
          <a:srcRect r="1094"/>
          <a:stretch>
            <a:fillRect/>
          </a:stretch>
        </p:blipFill>
        <p:spPr bwMode="auto">
          <a:xfrm>
            <a:off x="142103" y="4508132"/>
            <a:ext cx="8872152" cy="2312679"/>
          </a:xfrm>
          <a:prstGeom prst="rect">
            <a:avLst/>
          </a:prstGeom>
          <a:noFill/>
          <a:ln w="9525">
            <a:noFill/>
            <a:miter lim="800000"/>
            <a:headEnd/>
            <a:tailEnd/>
          </a:ln>
        </p:spPr>
      </p:pic>
      <p:sp>
        <p:nvSpPr>
          <p:cNvPr id="2" name="文字方塊 1"/>
          <p:cNvSpPr txBox="1"/>
          <p:nvPr/>
        </p:nvSpPr>
        <p:spPr>
          <a:xfrm>
            <a:off x="-129745" y="1190072"/>
            <a:ext cx="9144000" cy="1938992"/>
          </a:xfrm>
          <a:prstGeom prst="rect">
            <a:avLst/>
          </a:prstGeom>
          <a:noFill/>
        </p:spPr>
        <p:txBody>
          <a:bodyPr wrap="square" rtlCol="0">
            <a:spAutoFit/>
          </a:bodyPr>
          <a:lstStyle/>
          <a:p>
            <a:pPr algn="ctr" defTabSz="685800" eaLnBrk="1" fontAlgn="auto" hangingPunct="1">
              <a:spcBef>
                <a:spcPts val="0"/>
              </a:spcBef>
              <a:spcAft>
                <a:spcPts val="0"/>
              </a:spcAft>
            </a:pPr>
            <a:r>
              <a:rPr lang="zh-TW" altLang="en-US" sz="6000" b="1" dirty="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輔仁大學</a:t>
            </a:r>
            <a:r>
              <a:rPr lang="en-US" altLang="zh-TW"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a:t>
            </a:r>
            <a:endParaRPr lang="en-US" altLang="zh-TW"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685800" eaLnBrk="1" fontAlgn="auto" hangingPunct="1">
              <a:spcBef>
                <a:spcPts val="0"/>
              </a:spcBef>
              <a:spcAft>
                <a:spcPts val="0"/>
              </a:spcAft>
            </a:pPr>
            <a:r>
              <a:rPr lang="zh-TW" altLang="en-US"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預算編列說明會</a:t>
            </a:r>
            <a:endParaRPr lang="zh-TW" altLang="en-US" sz="6000" b="1" dirty="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2758140" y="4017448"/>
            <a:ext cx="3173882" cy="461665"/>
          </a:xfrm>
          <a:prstGeom prst="rect">
            <a:avLst/>
          </a:prstGeom>
        </p:spPr>
        <p:txBody>
          <a:bodyPr wrap="none">
            <a:spAutoFit/>
          </a:bodyPr>
          <a:lstStyle/>
          <a:p>
            <a:r>
              <a:rPr lang="zh-TW" altLang="en-US" sz="2400" dirty="0">
                <a:solidFill>
                  <a:schemeClr val="accent1">
                    <a:lumMod val="50000"/>
                  </a:schemeClr>
                </a:solidFill>
              </a:rPr>
              <a:t>中華民國</a:t>
            </a:r>
            <a:r>
              <a:rPr lang="en-US" altLang="zh-TW" sz="2400" i="1" dirty="0" smtClean="0">
                <a:solidFill>
                  <a:schemeClr val="accent1">
                    <a:lumMod val="50000"/>
                  </a:schemeClr>
                </a:solidFill>
              </a:rPr>
              <a:t>112</a:t>
            </a:r>
            <a:r>
              <a:rPr lang="zh-TW" altLang="en-US" sz="2400" dirty="0" smtClean="0">
                <a:solidFill>
                  <a:schemeClr val="accent1">
                    <a:lumMod val="50000"/>
                  </a:schemeClr>
                </a:solidFill>
              </a:rPr>
              <a:t>年</a:t>
            </a:r>
            <a:r>
              <a:rPr lang="en-US" altLang="zh-TW" sz="2400" i="1" dirty="0" smtClean="0">
                <a:solidFill>
                  <a:schemeClr val="accent1">
                    <a:lumMod val="50000"/>
                  </a:schemeClr>
                </a:solidFill>
              </a:rPr>
              <a:t>2</a:t>
            </a:r>
            <a:r>
              <a:rPr lang="zh-TW" altLang="en-US" sz="2400" dirty="0" smtClean="0">
                <a:solidFill>
                  <a:schemeClr val="accent1">
                    <a:lumMod val="50000"/>
                  </a:schemeClr>
                </a:solidFill>
              </a:rPr>
              <a:t>月</a:t>
            </a:r>
            <a:r>
              <a:rPr lang="en-US" altLang="zh-TW" sz="2400" i="1" dirty="0" smtClean="0">
                <a:solidFill>
                  <a:schemeClr val="accent1">
                    <a:lumMod val="50000"/>
                  </a:schemeClr>
                </a:solidFill>
              </a:rPr>
              <a:t>1</a:t>
            </a:r>
            <a:r>
              <a:rPr lang="zh-TW" altLang="en-US" sz="2400" dirty="0" smtClean="0">
                <a:solidFill>
                  <a:schemeClr val="accent1">
                    <a:lumMod val="50000"/>
                  </a:schemeClr>
                </a:solidFill>
              </a:rPr>
              <a:t>日</a:t>
            </a:r>
            <a:endParaRPr lang="zh-TW" altLang="en-US" sz="2400" dirty="0">
              <a:solidFill>
                <a:schemeClr val="accent1">
                  <a:lumMod val="50000"/>
                </a:schemeClr>
              </a:solidFill>
            </a:endParaRPr>
          </a:p>
        </p:txBody>
      </p:sp>
    </p:spTree>
    <p:extLst>
      <p:ext uri="{BB962C8B-B14F-4D97-AF65-F5344CB8AC3E}">
        <p14:creationId xmlns:p14="http://schemas.microsoft.com/office/powerpoint/2010/main" val="3037556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815117468"/>
              </p:ext>
            </p:extLst>
          </p:nvPr>
        </p:nvGraphicFramePr>
        <p:xfrm>
          <a:off x="219344" y="762094"/>
          <a:ext cx="8780450" cy="5974088"/>
        </p:xfrm>
        <a:graphic>
          <a:graphicData uri="http://schemas.openxmlformats.org/drawingml/2006/table">
            <a:tbl>
              <a:tblPr firstRow="1" bandRow="1">
                <a:tableStyleId>{21E4AEA4-8DFA-4A89-87EB-49C32662AFE0}</a:tableStyleId>
              </a:tblPr>
              <a:tblGrid>
                <a:gridCol w="8780450">
                  <a:extLst>
                    <a:ext uri="{9D8B030D-6E8A-4147-A177-3AD203B41FA5}">
                      <a16:colId xmlns:a16="http://schemas.microsoft.com/office/drawing/2014/main" val="20001"/>
                    </a:ext>
                  </a:extLst>
                </a:gridCol>
              </a:tblGrid>
              <a:tr h="467144">
                <a:tc>
                  <a:txBody>
                    <a:bodyPr/>
                    <a:lstStyle/>
                    <a:p>
                      <a:pPr marL="0" indent="0" algn="ctr"/>
                      <a:r>
                        <a:rPr lang="zh-TW" altLang="en-US"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全  校  各  單  位</a:t>
                      </a:r>
                      <a:endPar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extLst>
                  <a:ext uri="{0D108BD9-81ED-4DB2-BD59-A6C34878D82A}">
                    <a16:rowId xmlns:a16="http://schemas.microsoft.com/office/drawing/2014/main" val="10000"/>
                  </a:ext>
                </a:extLst>
              </a:tr>
              <a:tr h="5114972">
                <a:tc>
                  <a:txBody>
                    <a:bodyPr/>
                    <a:lstStyle/>
                    <a:p>
                      <a:pPr marL="273050" indent="-273050">
                        <a:buFont typeface="+mj-lt"/>
                        <a:buAutoNum type="arabicPeriod"/>
                      </a:pPr>
                      <a:r>
                        <a:rPr lang="zh-TW" altLang="zh-TW" sz="2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專任教職員</a:t>
                      </a:r>
                      <a:r>
                        <a:rPr lang="zh-TW" altLang="en-US" sz="2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、專案教師及專職約聘人員等</a:t>
                      </a:r>
                      <a:r>
                        <a:rPr lang="zh-TW" altLang="zh-TW" sz="2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預算依現有人員及經簽呈核准得聘用員額編列</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73050" indent="-273050">
                        <a:buFont typeface="+mj-lt"/>
                        <a:buAutoNum type="arabicPeriod"/>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留職停薪之專任教職員，仍需計算薪資，惟代理留職停薪教師課程之教師鐘點及代理之職員，不計算薪資。</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73050" indent="-273050">
                        <a:buFont typeface="+mj-lt"/>
                        <a:buAutoNum type="arabicPeriod"/>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兼任行政主管之教師，薪俸編於系所，主管加給編於兼職行政單位之兼任職員薪。</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73050" indent="-273050">
                        <a:buFont typeface="+mj-lt"/>
                        <a:buAutoNum type="arabicPeriod"/>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除兼任教師之健保費校付額由人事室編列及專、兼任工友勞保費、健保費及勞工退休金之校付額由總務處編列外，其餘下列各項校付額由各單位編列：</a:t>
                      </a:r>
                    </a:p>
                    <a:p>
                      <a:pPr marL="449263" indent="-165100">
                        <a:buFont typeface="+mj-lt"/>
                        <a:buAutoNum type="arabicParen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編制內專任教職員之公保費、健保費及私校退撫儲金。</a:t>
                      </a:r>
                    </a:p>
                    <a:p>
                      <a:pPr marL="449263" indent="-165100">
                        <a:buFont typeface="+mj-lt"/>
                        <a:buAutoNum type="arabicParen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專、兼職約聘人員之勞保費、健保費及勞工退休金。</a:t>
                      </a:r>
                    </a:p>
                    <a:p>
                      <a:pPr marL="449263" indent="-165100">
                        <a:buFont typeface="+mj-lt"/>
                        <a:buAutoNum type="arabicParen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兼任教師之勞保費及勞工退休金。</a:t>
                      </a:r>
                      <a:endParaRPr lang="en-US" altLang="zh-TW" sz="2200" kern="12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p>
                      <a:pPr marL="273050" indent="-273050">
                        <a:buFont typeface="+mj-lt"/>
                        <a:buAutoNum type="arabicPeriod" startAt="5"/>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專任職員</a:t>
                      </a:r>
                      <a:r>
                        <a:rPr lang="zh-TW" altLang="en-US" sz="2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及專職約聘人員</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之考績獎金由人事室統一編列，專任工友之考績獎金由總務處統一編列。</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73050" indent="-273050">
                        <a:buFont typeface="+mj-lt"/>
                        <a:buAutoNum type="arabicPeriod" startAt="5"/>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創收單位人事費依本校「創收單位經營管理辦法」採彈性預算為原則且以收支並列方式編列。</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tc>
                <a:extLst>
                  <a:ext uri="{0D108BD9-81ED-4DB2-BD59-A6C34878D82A}">
                    <a16:rowId xmlns:a16="http://schemas.microsoft.com/office/drawing/2014/main" val="10001"/>
                  </a:ext>
                </a:extLst>
              </a:tr>
            </a:tbl>
          </a:graphicData>
        </a:graphic>
      </p:graphicFrame>
      <p:grpSp>
        <p:nvGrpSpPr>
          <p:cNvPr id="8" name="群組 7"/>
          <p:cNvGrpSpPr/>
          <p:nvPr/>
        </p:nvGrpSpPr>
        <p:grpSpPr>
          <a:xfrm>
            <a:off x="17782" y="115763"/>
            <a:ext cx="9126218" cy="646331"/>
            <a:chOff x="0" y="178115"/>
            <a:chExt cx="9126218" cy="646331"/>
          </a:xfrm>
        </p:grpSpPr>
        <p:sp>
          <p:nvSpPr>
            <p:cNvPr id="9" name="文字方塊 8"/>
            <p:cNvSpPr txBox="1"/>
            <p:nvPr/>
          </p:nvSpPr>
          <p:spPr>
            <a:xfrm>
              <a:off x="1620518" y="178115"/>
              <a:ext cx="546100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人事費</a:t>
              </a:r>
              <a:endParaRPr lang="zh-TW" altLang="en-US" dirty="0">
                <a:solidFill>
                  <a:srgbClr val="002060"/>
                </a:solidFill>
              </a:endParaRPr>
            </a:p>
          </p:txBody>
        </p:sp>
        <p:cxnSp>
          <p:nvCxnSpPr>
            <p:cNvPr id="10" name="直線接點 9"/>
            <p:cNvCxnSpPr/>
            <p:nvPr/>
          </p:nvCxnSpPr>
          <p:spPr>
            <a:xfrm flipV="1">
              <a:off x="0" y="501281"/>
              <a:ext cx="2376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直線接點 10"/>
            <p:cNvCxnSpPr/>
            <p:nvPr/>
          </p:nvCxnSpPr>
          <p:spPr>
            <a:xfrm>
              <a:off x="6750218" y="502060"/>
              <a:ext cx="2376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9282165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608796592"/>
              </p:ext>
            </p:extLst>
          </p:nvPr>
        </p:nvGraphicFramePr>
        <p:xfrm>
          <a:off x="240561" y="762094"/>
          <a:ext cx="8710934" cy="6096008"/>
        </p:xfrm>
        <a:graphic>
          <a:graphicData uri="http://schemas.openxmlformats.org/drawingml/2006/table">
            <a:tbl>
              <a:tblPr firstRow="1" bandRow="1">
                <a:tableStyleId>{21E4AEA4-8DFA-4A89-87EB-49C32662AFE0}</a:tableStyleId>
              </a:tblPr>
              <a:tblGrid>
                <a:gridCol w="8710934">
                  <a:extLst>
                    <a:ext uri="{9D8B030D-6E8A-4147-A177-3AD203B41FA5}">
                      <a16:colId xmlns:a16="http://schemas.microsoft.com/office/drawing/2014/main" val="20001"/>
                    </a:ext>
                  </a:extLst>
                </a:gridCol>
              </a:tblGrid>
              <a:tr h="473290">
                <a:tc>
                  <a:txBody>
                    <a:bodyPr/>
                    <a:lstStyle/>
                    <a:p>
                      <a:pPr marL="0" indent="0" algn="ctr"/>
                      <a:r>
                        <a:rPr lang="zh-HK" altLang="zh-TW"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學院</a:t>
                      </a:r>
                      <a:r>
                        <a:rPr lang="zh-HK" altLang="en-US"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全人中心、</a:t>
                      </a:r>
                      <a:r>
                        <a:rPr lang="zh-HK" altLang="zh-TW"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進修部</a:t>
                      </a:r>
                      <a:endParaRPr lang="zh-TW" altLang="en-US" sz="2800" spc="-400" baseline="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extLst>
                  <a:ext uri="{0D108BD9-81ED-4DB2-BD59-A6C34878D82A}">
                    <a16:rowId xmlns:a16="http://schemas.microsoft.com/office/drawing/2014/main" val="10000"/>
                  </a:ext>
                </a:extLst>
              </a:tr>
              <a:tr h="4495110">
                <a:tc>
                  <a:txBody>
                    <a:bodyPr/>
                    <a:lstStyle/>
                    <a:p>
                      <a:pPr marL="273050" indent="-273050" algn="just">
                        <a:buFont typeface="+mj-lt"/>
                        <a:buAutoNum type="arabicPeriod"/>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專兼任教師鐘點費依各系所通過之學時數編列，並由人事室與教務處會同審定；主從聘教師人事費預算，除特殊個案專簽通過者，應由主聘單位編列。</a:t>
                      </a:r>
                    </a:p>
                    <a:p>
                      <a:pPr marL="273050" indent="-273050" algn="just">
                        <a:buFont typeface="+mj-lt"/>
                        <a:buAutoNum type="arabicPeriod"/>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專任教師</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含專案教師</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之超鐘點費及兼任教師鐘點費，應按開課資料詳實填列，並符合學時數規定。</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46100" indent="-279400" algn="just">
                        <a:buFont typeface="+mj-lt"/>
                        <a:buAutoNum type="alphaLcParen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專任教師支援他系及全人課程之鐘點一律由開課單位編列於專任教師鐘點表格。</a:t>
                      </a:r>
                    </a:p>
                    <a:p>
                      <a:pPr marL="546100" indent="-279400" algn="just">
                        <a:buFont typeface="+mj-lt"/>
                        <a:buAutoNum type="alphaLcParen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專、兼任教師教授全人教育建置班課程（即：大學入門、人生哲學、專業倫理）鐘點，由開課系所編列，非建置班課程之鐘點費仍計入全人中心。</a:t>
                      </a:r>
                    </a:p>
                    <a:p>
                      <a:pPr marL="546100" indent="-279400" algn="just">
                        <a:buFont typeface="+mj-lt"/>
                        <a:buAutoNum type="alphaLcParen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專任教師支援碩專班及進修部開課之鐘點，分別編列於碩專班及進修部之專、兼任教師鐘點表格。</a:t>
                      </a:r>
                    </a:p>
                    <a:p>
                      <a:pPr marL="177800" marR="0" lvl="0" indent="-177800" algn="just" defTabSz="685800" rtl="0" eaLnBrk="1" fontAlgn="auto" latinLnBrk="0" hangingPunct="1">
                        <a:lnSpc>
                          <a:spcPct val="100000"/>
                        </a:lnSpc>
                        <a:spcBef>
                          <a:spcPts val="0"/>
                        </a:spcBef>
                        <a:spcAft>
                          <a:spcPts val="0"/>
                        </a:spcAft>
                        <a:buClrTx/>
                        <a:buSzTx/>
                        <a:buFont typeface="+mj-lt"/>
                        <a:buAutoNum type="arabicPeriod" startAt="3"/>
                        <a:tabLst/>
                        <a:defRPr/>
                      </a:pPr>
                      <a:r>
                        <a:rPr lang="zh-TW" altLang="zh-TW" sz="2000" kern="100" dirty="0" smtClean="0">
                          <a:solidFill>
                            <a:srgbClr val="FF0000"/>
                          </a:solidFill>
                          <a:effectLst/>
                          <a:latin typeface="Calibri" panose="020F0502020204030204" pitchFamily="34" charset="0"/>
                          <a:ea typeface="微軟正黑體" panose="020B0604030504040204" pitchFamily="34" charset="-120"/>
                          <a:cs typeface="Times New Roman" panose="02020603050405020304" pitchFamily="18" charset="0"/>
                        </a:rPr>
                        <a:t>學院人事費預算超過學費收入</a:t>
                      </a:r>
                      <a:r>
                        <a:rPr lang="en-US" altLang="zh-TW" sz="2000" kern="100" dirty="0" smtClean="0">
                          <a:solidFill>
                            <a:srgbClr val="FF0000"/>
                          </a:solidFill>
                          <a:effectLst/>
                          <a:latin typeface="Calibri" panose="020F0502020204030204" pitchFamily="34" charset="0"/>
                          <a:ea typeface="微軟正黑體" panose="020B0604030504040204" pitchFamily="34" charset="-120"/>
                          <a:cs typeface="Times New Roman" panose="02020603050405020304" pitchFamily="18" charset="0"/>
                        </a:rPr>
                        <a:t>85</a:t>
                      </a:r>
                      <a:r>
                        <a:rPr lang="zh-TW" altLang="zh-TW" sz="2000" kern="100" dirty="0" smtClean="0">
                          <a:solidFill>
                            <a:srgbClr val="FF0000"/>
                          </a:solidFill>
                          <a:effectLst/>
                          <a:latin typeface="Calibri" panose="020F0502020204030204" pitchFamily="34" charset="0"/>
                          <a:ea typeface="微軟正黑體" panose="020B0604030504040204" pitchFamily="34" charset="-120"/>
                          <a:cs typeface="Times New Roman" panose="02020603050405020304" pitchFamily="18" charset="0"/>
                        </a:rPr>
                        <a:t>％者，其人事費預算不得再新增，專任教師依學校員額規定聘任，而兼任教師數不可增加，若欲新聘時，需調減原有兼任教師。</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buFont typeface="+mj-lt"/>
                        <a:buAutoNum type="arabicPeriod" startAt="3"/>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碩專班之主管工作津貼按各系所目前之現況編列，惟每月以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12,000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元為上限（一年以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個月計）。</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buFont typeface="+mj-lt"/>
                        <a:buAutoNum type="arabicPeriod" startAt="3"/>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進修部人事費以不逾其總收入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％為原則。</a:t>
                      </a:r>
                    </a:p>
                  </a:txBody>
                  <a:tcPr marT="45722" marB="45722" anchor="ctr"/>
                </a:tc>
                <a:extLst>
                  <a:ext uri="{0D108BD9-81ED-4DB2-BD59-A6C34878D82A}">
                    <a16:rowId xmlns:a16="http://schemas.microsoft.com/office/drawing/2014/main" val="10001"/>
                  </a:ext>
                </a:extLst>
              </a:tr>
            </a:tbl>
          </a:graphicData>
        </a:graphic>
      </p:graphicFrame>
      <p:grpSp>
        <p:nvGrpSpPr>
          <p:cNvPr id="8" name="群組 7"/>
          <p:cNvGrpSpPr/>
          <p:nvPr/>
        </p:nvGrpSpPr>
        <p:grpSpPr>
          <a:xfrm>
            <a:off x="17782" y="115763"/>
            <a:ext cx="9126218" cy="646331"/>
            <a:chOff x="0" y="178115"/>
            <a:chExt cx="9126218" cy="646331"/>
          </a:xfrm>
        </p:grpSpPr>
        <p:sp>
          <p:nvSpPr>
            <p:cNvPr id="9" name="文字方塊 8"/>
            <p:cNvSpPr txBox="1"/>
            <p:nvPr/>
          </p:nvSpPr>
          <p:spPr>
            <a:xfrm>
              <a:off x="1620518" y="178115"/>
              <a:ext cx="546100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人事費</a:t>
              </a:r>
              <a:endParaRPr lang="zh-TW" altLang="en-US" dirty="0">
                <a:solidFill>
                  <a:srgbClr val="002060"/>
                </a:solidFill>
              </a:endParaRPr>
            </a:p>
          </p:txBody>
        </p:sp>
        <p:cxnSp>
          <p:nvCxnSpPr>
            <p:cNvPr id="10" name="直線接點 9"/>
            <p:cNvCxnSpPr/>
            <p:nvPr/>
          </p:nvCxnSpPr>
          <p:spPr>
            <a:xfrm flipV="1">
              <a:off x="0" y="501281"/>
              <a:ext cx="2376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直線接點 10"/>
            <p:cNvCxnSpPr/>
            <p:nvPr/>
          </p:nvCxnSpPr>
          <p:spPr>
            <a:xfrm>
              <a:off x="6750218" y="502060"/>
              <a:ext cx="2376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5168674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886457222"/>
              </p:ext>
            </p:extLst>
          </p:nvPr>
        </p:nvGraphicFramePr>
        <p:xfrm>
          <a:off x="285750" y="685800"/>
          <a:ext cx="8629650" cy="5394107"/>
        </p:xfrm>
        <a:graphic>
          <a:graphicData uri="http://schemas.openxmlformats.org/drawingml/2006/table">
            <a:tbl>
              <a:tblPr firstRow="1" bandRow="1">
                <a:tableStyleId>{21E4AEA4-8DFA-4A89-87EB-49C32662AFE0}</a:tableStyleId>
              </a:tblPr>
              <a:tblGrid>
                <a:gridCol w="1618626">
                  <a:extLst>
                    <a:ext uri="{9D8B030D-6E8A-4147-A177-3AD203B41FA5}">
                      <a16:colId xmlns:a16="http://schemas.microsoft.com/office/drawing/2014/main" val="20000"/>
                    </a:ext>
                  </a:extLst>
                </a:gridCol>
                <a:gridCol w="2653794">
                  <a:extLst>
                    <a:ext uri="{9D8B030D-6E8A-4147-A177-3AD203B41FA5}">
                      <a16:colId xmlns:a16="http://schemas.microsoft.com/office/drawing/2014/main" val="20001"/>
                    </a:ext>
                  </a:extLst>
                </a:gridCol>
                <a:gridCol w="4357230">
                  <a:extLst>
                    <a:ext uri="{9D8B030D-6E8A-4147-A177-3AD203B41FA5}">
                      <a16:colId xmlns:a16="http://schemas.microsoft.com/office/drawing/2014/main" val="20002"/>
                    </a:ext>
                  </a:extLst>
                </a:gridCol>
              </a:tblGrid>
              <a:tr h="501036">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會計項目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tc>
                <a:tc gridSpan="2">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編列原則</a:t>
                      </a:r>
                    </a:p>
                  </a:txBody>
                  <a:tcPr marT="45716" marB="45716"/>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442089">
                <a:tc rowSpan="7">
                  <a:txBody>
                    <a:bodyPr/>
                    <a:lstStyle/>
                    <a:p>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公關費</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學院</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tc>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tc>
                <a:extLst>
                  <a:ext uri="{0D108BD9-81ED-4DB2-BD59-A6C34878D82A}">
                    <a16:rowId xmlns:a16="http://schemas.microsoft.com/office/drawing/2014/main" val="10001"/>
                  </a:ext>
                </a:extLst>
              </a:tr>
              <a:tr h="442089">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研究所或單班</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tc>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14,000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tc>
                <a:extLst>
                  <a:ext uri="{0D108BD9-81ED-4DB2-BD59-A6C34878D82A}">
                    <a16:rowId xmlns:a16="http://schemas.microsoft.com/office/drawing/2014/main" val="10002"/>
                  </a:ext>
                </a:extLst>
              </a:tr>
              <a:tr h="442089">
                <a:tc vMerge="1">
                  <a:txBody>
                    <a:bodyPr/>
                    <a:lstStyle/>
                    <a:p>
                      <a:endParaRPr lang="zh-TW" altLang="en-US"/>
                    </a:p>
                  </a:txBody>
                  <a:tcP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雙班</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tc>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22,000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tc>
                <a:extLst>
                  <a:ext uri="{0D108BD9-81ED-4DB2-BD59-A6C34878D82A}">
                    <a16:rowId xmlns:a16="http://schemas.microsoft.com/office/drawing/2014/main" val="10003"/>
                  </a:ext>
                </a:extLst>
              </a:tr>
              <a:tr h="442089">
                <a:tc vMerge="1">
                  <a:txBody>
                    <a:bodyPr/>
                    <a:lstStyle/>
                    <a:p>
                      <a:endParaRPr lang="zh-TW" altLang="en-US"/>
                    </a:p>
                  </a:txBody>
                  <a:tcP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三班</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tc>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30,000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tc>
                <a:extLst>
                  <a:ext uri="{0D108BD9-81ED-4DB2-BD59-A6C34878D82A}">
                    <a16:rowId xmlns:a16="http://schemas.microsoft.com/office/drawing/2014/main" val="10004"/>
                  </a:ext>
                </a:extLst>
              </a:tr>
              <a:tr h="442089">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系所合一單位</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班級數加研究所計算</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tc>
                <a:extLst>
                  <a:ext uri="{0D108BD9-81ED-4DB2-BD59-A6C34878D82A}">
                    <a16:rowId xmlns:a16="http://schemas.microsoft.com/office/drawing/2014/main" val="10005"/>
                  </a:ext>
                </a:extLst>
              </a:tr>
              <a:tr h="442089">
                <a:tc vMerge="1">
                  <a:txBody>
                    <a:bodyPr/>
                    <a:lstStyle/>
                    <a:p>
                      <a:endParaRPr lang="zh-TW" altLang="en-US" sz="2400" dirty="0">
                        <a:latin typeface="標楷體" panose="03000509000000000000" pitchFamily="65" charset="-120"/>
                        <a:ea typeface="標楷體" panose="03000509000000000000" pitchFamily="65" charset="-120"/>
                      </a:endParaRPr>
                    </a:p>
                  </a:txBody>
                  <a:tcP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特別計畫</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不得另行編列公關費</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tc>
                <a:extLst>
                  <a:ext uri="{0D108BD9-81ED-4DB2-BD59-A6C34878D82A}">
                    <a16:rowId xmlns:a16="http://schemas.microsoft.com/office/drawing/2014/main" val="10006"/>
                  </a:ext>
                </a:extLst>
              </a:tr>
              <a:tr h="2132803">
                <a:tc vMerge="1">
                  <a:txBody>
                    <a:bodyPr/>
                    <a:lstStyle/>
                    <a:p>
                      <a:endParaRPr lang="zh-TW" altLang="en-US" sz="2400" dirty="0">
                        <a:latin typeface="標楷體" panose="03000509000000000000" pitchFamily="65" charset="-120"/>
                        <a:ea typeface="標楷體" panose="03000509000000000000" pitchFamily="65" charset="-120"/>
                      </a:endParaRPr>
                    </a:p>
                  </a:txBody>
                  <a:tcPr anchor="ctr"/>
                </a:tc>
                <a:tc gridSpan="2">
                  <a:txBody>
                    <a:bodyPr/>
                    <a:lstStyle/>
                    <a:p>
                      <a:r>
                        <a:rPr lang="zh-TW" altLang="en-US" sz="2400" dirty="0" smtClean="0"/>
                        <a:t>支付公務聚餐及公務關係之婚喪喜慶活動費，為提倡校園簡樸風氣，各單位間不得互贈花籃，亦不得贈送校內教職員工年節禮品或各項禮物，單位人員聚餐請由福利費支應；各單位禮金、奠儀（含花籃）報支以</a:t>
                      </a:r>
                      <a:r>
                        <a:rPr lang="en-US" altLang="zh-TW" sz="2400" dirty="0" smtClean="0"/>
                        <a:t>3,600</a:t>
                      </a:r>
                      <a:r>
                        <a:rPr lang="zh-TW" altLang="en-US" sz="2400" dirty="0" smtClean="0"/>
                        <a:t>元為上限。</a:t>
                      </a:r>
                      <a:endParaRPr lang="zh-TW" altLang="en-US" sz="2400" b="0" dirty="0">
                        <a:solidFill>
                          <a:srgbClr val="0033CC"/>
                        </a:solidFill>
                        <a:latin typeface="標楷體" panose="03000509000000000000" pitchFamily="65" charset="-120"/>
                        <a:ea typeface="標楷體" panose="03000509000000000000" pitchFamily="65" charset="-120"/>
                      </a:endParaRPr>
                    </a:p>
                  </a:txBody>
                  <a:tcPr marT="45716" marB="45716" anchor="ctr"/>
                </a:tc>
                <a:tc hMerge="1">
                  <a:txBody>
                    <a:bodyPr/>
                    <a:lstStyle/>
                    <a:p>
                      <a:endParaRPr lang="zh-TW" altLang="en-US" sz="2800" b="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7"/>
                  </a:ext>
                </a:extLst>
              </a:tr>
            </a:tbl>
          </a:graphicData>
        </a:graphic>
      </p:graphicFrame>
      <p:sp>
        <p:nvSpPr>
          <p:cNvPr id="2" name="圓角矩形 1"/>
          <p:cNvSpPr/>
          <p:nvPr/>
        </p:nvSpPr>
        <p:spPr>
          <a:xfrm>
            <a:off x="1962150" y="4051300"/>
            <a:ext cx="6953250" cy="1924050"/>
          </a:xfrm>
          <a:prstGeom prst="roundRect">
            <a:avLst/>
          </a:prstGeom>
          <a:solidFill>
            <a:schemeClr val="accent5">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1" fontAlgn="auto" hangingPunct="1">
              <a:spcBef>
                <a:spcPts val="0"/>
              </a:spcBef>
              <a:spcAft>
                <a:spcPts val="0"/>
              </a:spcAft>
              <a:buFont typeface="Wingdings" panose="05000000000000000000" pitchFamily="2" charset="2"/>
              <a:buChar char="n"/>
            </a:pPr>
            <a:r>
              <a:rPr lang="zh-TW" altLang="en-US" sz="2400" dirty="0">
                <a:solidFill>
                  <a:srgbClr val="000000"/>
                </a:solidFill>
                <a:latin typeface="標楷體" panose="03000509000000000000" pitchFamily="65" charset="-120"/>
                <a:ea typeface="標楷體" panose="03000509000000000000" pitchFamily="65" charset="-120"/>
              </a:rPr>
              <a:t>支付公務聚餐及公務關係之婚喪喜慶活動費</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en-US" altLang="zh-TW" sz="2400" dirty="0" smtClean="0">
              <a:solidFill>
                <a:srgbClr val="000000"/>
              </a:solidFill>
              <a:latin typeface="標楷體" panose="03000509000000000000" pitchFamily="65" charset="-120"/>
              <a:ea typeface="標楷體" panose="03000509000000000000" pitchFamily="65" charset="-120"/>
            </a:endParaRPr>
          </a:p>
          <a:p>
            <a:pPr marL="342900" lvl="0" indent="-342900" eaLnBrk="1" fontAlgn="auto" hangingPunct="1">
              <a:spcBef>
                <a:spcPts val="0"/>
              </a:spcBef>
              <a:spcAft>
                <a:spcPts val="0"/>
              </a:spcAft>
              <a:buFont typeface="Wingdings" panose="05000000000000000000" pitchFamily="2" charset="2"/>
              <a:buChar char="n"/>
            </a:pPr>
            <a:r>
              <a:rPr lang="zh-TW" altLang="en-US" sz="2400" dirty="0" smtClean="0">
                <a:solidFill>
                  <a:srgbClr val="000000"/>
                </a:solidFill>
                <a:latin typeface="標楷體" panose="03000509000000000000" pitchFamily="65" charset="-120"/>
                <a:ea typeface="標楷體" panose="03000509000000000000" pitchFamily="65" charset="-120"/>
              </a:rPr>
              <a:t>為</a:t>
            </a:r>
            <a:r>
              <a:rPr lang="zh-TW" altLang="en-US" sz="2400" dirty="0">
                <a:solidFill>
                  <a:srgbClr val="000000"/>
                </a:solidFill>
                <a:latin typeface="標楷體" panose="03000509000000000000" pitchFamily="65" charset="-120"/>
                <a:ea typeface="標楷體" panose="03000509000000000000" pitchFamily="65" charset="-120"/>
              </a:rPr>
              <a:t>提倡校園簡樸風氣，</a:t>
            </a:r>
            <a:r>
              <a:rPr lang="zh-TW" altLang="en-US" sz="2400" dirty="0">
                <a:solidFill>
                  <a:srgbClr val="FF0000"/>
                </a:solidFill>
                <a:latin typeface="標楷體" panose="03000509000000000000" pitchFamily="65" charset="-120"/>
                <a:ea typeface="標楷體" panose="03000509000000000000" pitchFamily="65" charset="-120"/>
              </a:rPr>
              <a:t>各單位間不得互贈花籃</a:t>
            </a:r>
            <a:r>
              <a:rPr lang="zh-TW" altLang="en-US" sz="2400" dirty="0">
                <a:solidFill>
                  <a:srgbClr val="000000"/>
                </a:solidFill>
                <a:latin typeface="標楷體" panose="03000509000000000000" pitchFamily="65" charset="-120"/>
                <a:ea typeface="標楷體" panose="03000509000000000000" pitchFamily="65" charset="-120"/>
              </a:rPr>
              <a:t>，亦</a:t>
            </a:r>
            <a:r>
              <a:rPr lang="zh-TW" altLang="en-US" sz="2400" dirty="0">
                <a:solidFill>
                  <a:srgbClr val="FF0000"/>
                </a:solidFill>
                <a:latin typeface="標楷體" panose="03000509000000000000" pitchFamily="65" charset="-120"/>
                <a:ea typeface="標楷體" panose="03000509000000000000" pitchFamily="65" charset="-120"/>
              </a:rPr>
              <a:t>不得贈送校內教職員工年節禮品或各項禮物</a:t>
            </a:r>
            <a:r>
              <a:rPr lang="zh-TW" altLang="en-US" sz="2400" dirty="0">
                <a:solidFill>
                  <a:srgbClr val="000000"/>
                </a:solidFill>
                <a:latin typeface="標楷體" panose="03000509000000000000" pitchFamily="65" charset="-120"/>
                <a:ea typeface="標楷體" panose="03000509000000000000" pitchFamily="65" charset="-120"/>
              </a:rPr>
              <a:t>，單位人員聚餐請由福利費支應；</a:t>
            </a:r>
            <a:r>
              <a:rPr lang="zh-TW" altLang="en-US" sz="2400" dirty="0">
                <a:solidFill>
                  <a:srgbClr val="0033CC"/>
                </a:solidFill>
                <a:latin typeface="標楷體" panose="03000509000000000000" pitchFamily="65" charset="-120"/>
                <a:ea typeface="標楷體" panose="03000509000000000000" pitchFamily="65" charset="-120"/>
              </a:rPr>
              <a:t>各單位禮金、奠儀（含花籃）報支以</a:t>
            </a:r>
            <a:r>
              <a:rPr lang="en-US" altLang="zh-TW" sz="2400" dirty="0">
                <a:solidFill>
                  <a:srgbClr val="0033CC"/>
                </a:solidFill>
                <a:latin typeface="Times New Roman" pitchFamily="18" charset="0"/>
                <a:ea typeface="標楷體" panose="03000509000000000000" pitchFamily="65" charset="-120"/>
                <a:cs typeface="Times New Roman" pitchFamily="18" charset="0"/>
              </a:rPr>
              <a:t>3,600</a:t>
            </a:r>
            <a:r>
              <a:rPr lang="zh-TW" altLang="en-US" sz="2400" dirty="0">
                <a:solidFill>
                  <a:srgbClr val="0033CC"/>
                </a:solidFill>
                <a:latin typeface="標楷體" panose="03000509000000000000" pitchFamily="65" charset="-120"/>
                <a:ea typeface="標楷體" panose="03000509000000000000" pitchFamily="65" charset="-120"/>
              </a:rPr>
              <a:t>元為上限。</a:t>
            </a:r>
          </a:p>
        </p:txBody>
      </p:sp>
      <p:sp>
        <p:nvSpPr>
          <p:cNvPr id="10" name="圓角矩形 9"/>
          <p:cNvSpPr/>
          <p:nvPr/>
        </p:nvSpPr>
        <p:spPr>
          <a:xfrm>
            <a:off x="1061544" y="6140219"/>
            <a:ext cx="6779173" cy="717781"/>
          </a:xfrm>
          <a:prstGeom prst="roundRect">
            <a:avLst/>
          </a:prstGeom>
          <a:solidFill>
            <a:srgbClr val="3366FF"/>
          </a:solidFill>
          <a:ln w="28575">
            <a:solidFill>
              <a:srgbClr val="0A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n>
                  <a:solidFill>
                    <a:schemeClr val="bg1"/>
                  </a:solidFill>
                </a:ln>
                <a:latin typeface="微軟正黑體" panose="020B0604030504040204" pitchFamily="34" charset="-120"/>
                <a:ea typeface="微軟正黑體" panose="020B0604030504040204" pitchFamily="34" charset="-120"/>
              </a:rPr>
              <a:t>公關</a:t>
            </a:r>
            <a:r>
              <a:rPr lang="zh-TW" altLang="en-US" sz="2800" dirty="0">
                <a:ln>
                  <a:solidFill>
                    <a:schemeClr val="bg1"/>
                  </a:solidFill>
                </a:ln>
                <a:latin typeface="微軟正黑體" panose="020B0604030504040204" pitchFamily="34" charset="-120"/>
                <a:ea typeface="微軟正黑體" panose="020B0604030504040204" pitchFamily="34" charset="-120"/>
              </a:rPr>
              <a:t>費</a:t>
            </a:r>
            <a:r>
              <a:rPr lang="zh-TW" altLang="en-US" sz="2800" dirty="0" smtClean="0">
                <a:ln>
                  <a:solidFill>
                    <a:schemeClr val="bg1"/>
                  </a:solidFill>
                </a:ln>
                <a:latin typeface="微軟正黑體" panose="020B0604030504040204" pitchFamily="34" charset="-120"/>
                <a:ea typeface="微軟正黑體" panose="020B0604030504040204" pitchFamily="34" charset="-120"/>
              </a:rPr>
              <a:t>及福利費不得與其他經費流用</a:t>
            </a:r>
            <a:endParaRPr lang="zh-TW" altLang="en-US" sz="2800" dirty="0">
              <a:ln>
                <a:solidFill>
                  <a:schemeClr val="bg1"/>
                </a:solidFill>
              </a:ln>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17782" y="-36731"/>
            <a:ext cx="9126218" cy="646331"/>
            <a:chOff x="0" y="147211"/>
            <a:chExt cx="9126218" cy="646331"/>
          </a:xfrm>
        </p:grpSpPr>
        <p:sp>
          <p:nvSpPr>
            <p:cNvPr id="12" name="文字方塊 11"/>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3" name="直線接點 12"/>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線接點 13"/>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939782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5341755"/>
              </p:ext>
            </p:extLst>
          </p:nvPr>
        </p:nvGraphicFramePr>
        <p:xfrm>
          <a:off x="275847" y="1019233"/>
          <a:ext cx="8724900" cy="4659959"/>
        </p:xfrm>
        <a:graphic>
          <a:graphicData uri="http://schemas.openxmlformats.org/drawingml/2006/table">
            <a:tbl>
              <a:tblPr firstRow="1" bandRow="1">
                <a:tableStyleId>{21E4AEA4-8DFA-4A89-87EB-49C32662AFE0}</a:tableStyleId>
              </a:tblPr>
              <a:tblGrid>
                <a:gridCol w="1619250">
                  <a:extLst>
                    <a:ext uri="{9D8B030D-6E8A-4147-A177-3AD203B41FA5}">
                      <a16:colId xmlns:a16="http://schemas.microsoft.com/office/drawing/2014/main" val="20000"/>
                    </a:ext>
                  </a:extLst>
                </a:gridCol>
                <a:gridCol w="2835468">
                  <a:extLst>
                    <a:ext uri="{9D8B030D-6E8A-4147-A177-3AD203B41FA5}">
                      <a16:colId xmlns:a16="http://schemas.microsoft.com/office/drawing/2014/main" val="20001"/>
                    </a:ext>
                  </a:extLst>
                </a:gridCol>
                <a:gridCol w="4270182">
                  <a:extLst>
                    <a:ext uri="{9D8B030D-6E8A-4147-A177-3AD203B41FA5}">
                      <a16:colId xmlns:a16="http://schemas.microsoft.com/office/drawing/2014/main" val="20002"/>
                    </a:ext>
                  </a:extLst>
                </a:gridCol>
              </a:tblGrid>
              <a:tr h="529554">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會計項目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9" marB="45699"/>
                </a:tc>
                <a:tc gridSpan="2">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編列原則</a:t>
                      </a:r>
                    </a:p>
                  </a:txBody>
                  <a:tcPr marT="45699" marB="45699"/>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672221">
                <a:tc rowSpan="5">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福利費</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a:txBody>
                  <a:tcPr marT="45699" marB="45699" anchor="ctr"/>
                </a:tc>
                <a:tc>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期初、期末共融餐會</a:t>
                      </a: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9" marB="45699" anchor="ctr"/>
                </a:tc>
                <a:tc>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各預算單位編列每人</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2000" b="0"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9" marB="45699" anchor="ctr"/>
                </a:tc>
                <a:extLst>
                  <a:ext uri="{0D108BD9-81ED-4DB2-BD59-A6C34878D82A}">
                    <a16:rowId xmlns:a16="http://schemas.microsoft.com/office/drawing/2014/main" val="10001"/>
                  </a:ext>
                </a:extLst>
              </a:tr>
              <a:tr h="598495">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marT="45699" marB="45699" anchor="ctr"/>
                </a:tc>
                <a:tc>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聖誕復活共融餐費</a:t>
                      </a:r>
                      <a:endParaRPr lang="zh-TW" altLang="en-US" sz="20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9" marB="45699" anchor="ctr"/>
                </a:tc>
                <a:tc>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每人</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500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元由使命副校長室統一編列</a:t>
                      </a:r>
                      <a:endParaRPr lang="zh-TW" altLang="en-US" sz="20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9" marB="45699" anchor="ctr"/>
                </a:tc>
                <a:extLst>
                  <a:ext uri="{0D108BD9-81ED-4DB2-BD59-A6C34878D82A}">
                    <a16:rowId xmlns:a16="http://schemas.microsoft.com/office/drawing/2014/main" val="10002"/>
                  </a:ext>
                </a:extLst>
              </a:tr>
              <a:tr h="716471">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成長精進活動費</a:t>
                      </a: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9" marB="4569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每人</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1,500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元由使命副校長室統一編列</a:t>
                      </a:r>
                      <a:endParaRPr lang="en-US" altLang="zh-TW" sz="20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9" marB="45699" anchor="ctr"/>
                </a:tc>
                <a:extLst>
                  <a:ext uri="{0D108BD9-81ED-4DB2-BD59-A6C34878D82A}">
                    <a16:rowId xmlns:a16="http://schemas.microsoft.com/office/drawing/2014/main" val="10005"/>
                  </a:ext>
                </a:extLst>
              </a:tr>
              <a:tr h="1047892">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運動服裝或其他</a:t>
                      </a: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9" marB="45699" anchor="ctr"/>
                </a:tc>
                <a:tc>
                  <a:txBody>
                    <a:bodyPr/>
                    <a:lstStyle/>
                    <a:p>
                      <a:pPr marL="0" indent="0">
                        <a:buFont typeface="Arial" panose="020B0604020202020204" pitchFamily="34" charset="0"/>
                        <a:buNone/>
                      </a:pPr>
                      <a:r>
                        <a:rPr lang="zh-TW" altLang="zh-TW" sz="2000" u="sng" kern="100" dirty="0" smtClean="0">
                          <a:effectLst/>
                          <a:latin typeface="Times New Roman" panose="02020603050405020304" pitchFamily="18" charset="0"/>
                          <a:ea typeface="標楷體" panose="03000509000000000000" pitchFamily="65" charset="-120"/>
                          <a:cs typeface="Times New Roman" panose="02020603050405020304" pitchFamily="18" charset="0"/>
                        </a:rPr>
                        <a:t>各預算單位編列每人</a:t>
                      </a:r>
                      <a:r>
                        <a:rPr lang="en-US" altLang="zh-TW" sz="2000" u="sng" kern="100" dirty="0" smtClean="0">
                          <a:effectLst/>
                          <a:latin typeface="Times New Roman" panose="02020603050405020304" pitchFamily="18" charset="0"/>
                          <a:ea typeface="標楷體" panose="03000509000000000000" pitchFamily="65" charset="-120"/>
                          <a:cs typeface="Times New Roman" panose="02020603050405020304" pitchFamily="18" charset="0"/>
                        </a:rPr>
                        <a:t>1,200</a:t>
                      </a:r>
                      <a:r>
                        <a:rPr lang="zh-TW" altLang="zh-TW" sz="2000" u="sng" kern="100" dirty="0" smtClean="0">
                          <a:effectLst/>
                          <a:latin typeface="Times New Roman" panose="02020603050405020304" pitchFamily="18" charset="0"/>
                          <a:ea typeface="標楷體" panose="03000509000000000000" pitchFamily="65" charset="-120"/>
                          <a:cs typeface="Times New Roman" panose="02020603050405020304" pitchFamily="18" charset="0"/>
                        </a:rPr>
                        <a:t>元</a:t>
                      </a:r>
                      <a:r>
                        <a:rPr lang="zh-TW" altLang="en-US" sz="2000" u="none"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其</a:t>
                      </a: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支給規定依「輔仁大學教職員工福利互助委員會議」決議辦理。</a:t>
                      </a:r>
                      <a:endParaRPr lang="en-US" altLang="zh-TW" sz="20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9" marB="45699" anchor="ctr"/>
                </a:tc>
                <a:extLst>
                  <a:ext uri="{0D108BD9-81ED-4DB2-BD59-A6C34878D82A}">
                    <a16:rowId xmlns:a16="http://schemas.microsoft.com/office/drawing/2014/main" val="10003"/>
                  </a:ext>
                </a:extLst>
              </a:tr>
              <a:tr h="1095326">
                <a:tc vMerge="1">
                  <a:txBody>
                    <a:bodyPr/>
                    <a:lstStyle/>
                    <a:p>
                      <a:endParaRPr lang="zh-TW" altLang="en-US"/>
                    </a:p>
                  </a:txBody>
                  <a:tcPr/>
                </a:tc>
                <a:tc gridSpan="2">
                  <a:txBody>
                    <a:bodyPr/>
                    <a:lstStyle/>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上述福利項目不得互相勻支或流用。</a:t>
                      </a:r>
                      <a:endPar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其餘依「輔仁大學教職員工福利實施辦法」辦理。</a:t>
                      </a:r>
                      <a:endPar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699" marB="45699" anchor="ctr"/>
                </a:tc>
                <a:tc hMerge="1">
                  <a:txBody>
                    <a:bodyPr/>
                    <a:lstStyle/>
                    <a:p>
                      <a:endParaRPr lang="zh-TW" altLang="en-US" dirty="0"/>
                    </a:p>
                  </a:txBody>
                  <a:tcPr marT="45699" marB="45699" anchor="ctr"/>
                </a:tc>
                <a:extLst>
                  <a:ext uri="{0D108BD9-81ED-4DB2-BD59-A6C34878D82A}">
                    <a16:rowId xmlns:a16="http://schemas.microsoft.com/office/drawing/2014/main" val="2725737825"/>
                  </a:ext>
                </a:extLst>
              </a:tr>
            </a:tbl>
          </a:graphicData>
        </a:graphic>
      </p:graphicFrame>
      <p:sp>
        <p:nvSpPr>
          <p:cNvPr id="3" name="圓角矩形 2"/>
          <p:cNvSpPr/>
          <p:nvPr/>
        </p:nvSpPr>
        <p:spPr>
          <a:xfrm>
            <a:off x="1123614" y="5799780"/>
            <a:ext cx="6779173" cy="647935"/>
          </a:xfrm>
          <a:prstGeom prst="roundRect">
            <a:avLst/>
          </a:prstGeom>
          <a:solidFill>
            <a:srgbClr val="3366FF"/>
          </a:solidFill>
          <a:ln w="28575">
            <a:solidFill>
              <a:srgbClr val="0A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n>
                  <a:solidFill>
                    <a:schemeClr val="bg1"/>
                  </a:solidFill>
                </a:ln>
                <a:latin typeface="微軟正黑體" panose="020B0604030504040204" pitchFamily="34" charset="-120"/>
                <a:ea typeface="微軟正黑體" panose="020B0604030504040204" pitchFamily="34" charset="-120"/>
              </a:rPr>
              <a:t>公關</a:t>
            </a:r>
            <a:r>
              <a:rPr lang="zh-TW" altLang="en-US" sz="2800" dirty="0" smtClean="0">
                <a:ln>
                  <a:solidFill>
                    <a:schemeClr val="bg1"/>
                  </a:solidFill>
                </a:ln>
                <a:latin typeface="微軟正黑體" panose="020B0604030504040204" pitchFamily="34" charset="-120"/>
                <a:ea typeface="微軟正黑體" panose="020B0604030504040204" pitchFamily="34" charset="-120"/>
              </a:rPr>
              <a:t>費</a:t>
            </a:r>
            <a:r>
              <a:rPr lang="zh-TW" altLang="en-US" sz="2800" dirty="0">
                <a:ln>
                  <a:solidFill>
                    <a:schemeClr val="bg1"/>
                  </a:solidFill>
                </a:ln>
                <a:latin typeface="微軟正黑體" panose="020B0604030504040204" pitchFamily="34" charset="-120"/>
                <a:ea typeface="微軟正黑體" panose="020B0604030504040204" pitchFamily="34" charset="-120"/>
              </a:rPr>
              <a:t>及</a:t>
            </a:r>
            <a:r>
              <a:rPr lang="zh-TW" altLang="en-US" sz="2800" dirty="0" smtClean="0">
                <a:ln>
                  <a:solidFill>
                    <a:schemeClr val="bg1"/>
                  </a:solidFill>
                </a:ln>
                <a:latin typeface="微軟正黑體" panose="020B0604030504040204" pitchFamily="34" charset="-120"/>
                <a:ea typeface="微軟正黑體" panose="020B0604030504040204" pitchFamily="34" charset="-120"/>
              </a:rPr>
              <a:t>福利費不得與其他經費流用</a:t>
            </a:r>
            <a:endParaRPr lang="zh-TW" altLang="en-US" sz="2800" dirty="0">
              <a:ln>
                <a:solidFill>
                  <a:schemeClr val="bg1"/>
                </a:solidFill>
              </a:ln>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75188" y="252314"/>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9958735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2863453687"/>
              </p:ext>
            </p:extLst>
          </p:nvPr>
        </p:nvGraphicFramePr>
        <p:xfrm>
          <a:off x="0" y="11811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矩形 5"/>
          <p:cNvSpPr>
            <a:spLocks noChangeArrowheads="1"/>
          </p:cNvSpPr>
          <p:nvPr/>
        </p:nvSpPr>
        <p:spPr bwMode="auto">
          <a:xfrm>
            <a:off x="2324100" y="628650"/>
            <a:ext cx="464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defRPr>
                <a:solidFill>
                  <a:schemeClr val="tx1"/>
                </a:solidFill>
                <a:latin typeface="Arial" charset="0"/>
                <a:ea typeface="標楷體" pitchFamily="65" charset="-120"/>
              </a:defRPr>
            </a:lvl1pPr>
            <a:lvl2pPr marL="742950" indent="-285750">
              <a:defRPr>
                <a:solidFill>
                  <a:schemeClr val="tx1"/>
                </a:solidFill>
                <a:latin typeface="Arial" charset="0"/>
                <a:ea typeface="標楷體" pitchFamily="65" charset="-120"/>
              </a:defRPr>
            </a:lvl2pPr>
            <a:lvl3pPr marL="1143000" indent="-228600">
              <a:defRPr>
                <a:solidFill>
                  <a:schemeClr val="tx1"/>
                </a:solidFill>
                <a:latin typeface="Arial" charset="0"/>
                <a:ea typeface="標楷體" pitchFamily="65" charset="-120"/>
              </a:defRPr>
            </a:lvl3pPr>
            <a:lvl4pPr marL="1600200" indent="-228600">
              <a:defRPr>
                <a:solidFill>
                  <a:schemeClr val="tx1"/>
                </a:solidFill>
                <a:latin typeface="Arial" charset="0"/>
                <a:ea typeface="標楷體" pitchFamily="65" charset="-120"/>
              </a:defRPr>
            </a:lvl4pPr>
            <a:lvl5pPr marL="2057400" indent="-228600">
              <a:defRPr>
                <a:solidFill>
                  <a:schemeClr val="tx1"/>
                </a:solidFill>
                <a:latin typeface="Arial" charset="0"/>
                <a:ea typeface="標楷體" pitchFamily="65" charset="-120"/>
              </a:defRPr>
            </a:lvl5pPr>
            <a:lvl6pPr marL="2514600" indent="-228600" eaLnBrk="0" fontAlgn="base" hangingPunct="0">
              <a:spcBef>
                <a:spcPct val="0"/>
              </a:spcBef>
              <a:spcAft>
                <a:spcPct val="0"/>
              </a:spcAft>
              <a:defRPr>
                <a:solidFill>
                  <a:schemeClr val="tx1"/>
                </a:solidFill>
                <a:latin typeface="Arial" charset="0"/>
                <a:ea typeface="標楷體" pitchFamily="65" charset="-120"/>
              </a:defRPr>
            </a:lvl6pPr>
            <a:lvl7pPr marL="2971800" indent="-228600" eaLnBrk="0" fontAlgn="base" hangingPunct="0">
              <a:spcBef>
                <a:spcPct val="0"/>
              </a:spcBef>
              <a:spcAft>
                <a:spcPct val="0"/>
              </a:spcAft>
              <a:defRPr>
                <a:solidFill>
                  <a:schemeClr val="tx1"/>
                </a:solidFill>
                <a:latin typeface="Arial" charset="0"/>
                <a:ea typeface="標楷體" pitchFamily="65" charset="-120"/>
              </a:defRPr>
            </a:lvl7pPr>
            <a:lvl8pPr marL="3429000" indent="-228600" eaLnBrk="0" fontAlgn="base" hangingPunct="0">
              <a:spcBef>
                <a:spcPct val="0"/>
              </a:spcBef>
              <a:spcAft>
                <a:spcPct val="0"/>
              </a:spcAft>
              <a:defRPr>
                <a:solidFill>
                  <a:schemeClr val="tx1"/>
                </a:solidFill>
                <a:latin typeface="Arial" charset="0"/>
                <a:ea typeface="標楷體" pitchFamily="65" charset="-120"/>
              </a:defRPr>
            </a:lvl8pPr>
            <a:lvl9pPr marL="3886200" indent="-228600" eaLnBrk="0" fontAlgn="base" hangingPunct="0">
              <a:spcBef>
                <a:spcPct val="0"/>
              </a:spcBef>
              <a:spcAft>
                <a:spcPct val="0"/>
              </a:spcAft>
              <a:defRPr>
                <a:solidFill>
                  <a:schemeClr val="tx1"/>
                </a:solidFill>
                <a:latin typeface="Arial" charset="0"/>
                <a:ea typeface="標楷體" pitchFamily="65" charset="-120"/>
              </a:defRPr>
            </a:lvl9pPr>
          </a:lstStyle>
          <a:p>
            <a:pPr algn="ctr"/>
            <a:r>
              <a:rPr lang="zh-TW" altLang="en-US" sz="2800" dirty="0"/>
              <a:t>校內業務單位租借場地</a:t>
            </a:r>
          </a:p>
        </p:txBody>
      </p:sp>
      <p:grpSp>
        <p:nvGrpSpPr>
          <p:cNvPr id="6" name="群組 5"/>
          <p:cNvGrpSpPr/>
          <p:nvPr/>
        </p:nvGrpSpPr>
        <p:grpSpPr>
          <a:xfrm>
            <a:off x="17782" y="-36731"/>
            <a:ext cx="9126218" cy="646331"/>
            <a:chOff x="0" y="147211"/>
            <a:chExt cx="9126218" cy="646331"/>
          </a:xfrm>
        </p:grpSpPr>
        <p:sp>
          <p:nvSpPr>
            <p:cNvPr id="8" name="文字方塊 7"/>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9" name="直線接點 8"/>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直線接點 9"/>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3954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1954924" y="1702675"/>
            <a:ext cx="5255173" cy="33633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328208085"/>
              </p:ext>
            </p:extLst>
          </p:nvPr>
        </p:nvGraphicFramePr>
        <p:xfrm>
          <a:off x="228600" y="514350"/>
          <a:ext cx="8724900" cy="6047689"/>
        </p:xfrm>
        <a:graphic>
          <a:graphicData uri="http://schemas.openxmlformats.org/drawingml/2006/table">
            <a:tbl>
              <a:tblPr firstRow="1" bandRow="1">
                <a:tableStyleId>{21E4AEA4-8DFA-4A89-87EB-49C32662AFE0}</a:tableStyleId>
              </a:tblPr>
              <a:tblGrid>
                <a:gridCol w="1676400">
                  <a:extLst>
                    <a:ext uri="{9D8B030D-6E8A-4147-A177-3AD203B41FA5}">
                      <a16:colId xmlns:a16="http://schemas.microsoft.com/office/drawing/2014/main" val="20000"/>
                    </a:ext>
                  </a:extLst>
                </a:gridCol>
                <a:gridCol w="7048500">
                  <a:extLst>
                    <a:ext uri="{9D8B030D-6E8A-4147-A177-3AD203B41FA5}">
                      <a16:colId xmlns:a16="http://schemas.microsoft.com/office/drawing/2014/main" val="20001"/>
                    </a:ext>
                  </a:extLst>
                </a:gridCol>
              </a:tblGrid>
              <a:tr h="485110">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會計項目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編列原則</a:t>
                      </a:r>
                    </a:p>
                  </a:txBody>
                  <a:tcPr marT="45711" marB="45711"/>
                </a:tc>
                <a:extLst>
                  <a:ext uri="{0D108BD9-81ED-4DB2-BD59-A6C34878D82A}">
                    <a16:rowId xmlns:a16="http://schemas.microsoft.com/office/drawing/2014/main" val="10000"/>
                  </a:ext>
                </a:extLst>
              </a:tr>
              <a:tr h="635951">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事務費</a:t>
                      </a:r>
                      <a:endParaRPr lang="zh-TW" altLang="en-US" sz="2000" b="0" spc="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nchor="ctr"/>
                </a:tc>
                <a:tc>
                  <a:txBody>
                    <a:bodyPr/>
                    <a:lstStyle/>
                    <a:p>
                      <a:pPr marL="265113" marR="0" indent="-265113" algn="l" defTabSz="914400" rtl="0" eaLnBrk="1" fontAlgn="auto" latinLnBrk="0" hangingPunct="1">
                        <a:lnSpc>
                          <a:spcPts val="2400"/>
                        </a:lnSpc>
                        <a:spcBef>
                          <a:spcPts val="0"/>
                        </a:spcBef>
                        <a:spcAft>
                          <a:spcPts val="0"/>
                        </a:spcAft>
                        <a:buClrTx/>
                        <a:buSzTx/>
                        <a:buFont typeface="+mj-lt"/>
                        <a:buAutoNum type="arabicPeriod"/>
                        <a:tabLst/>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舉凡公務所需之文具費、印刷費、郵費、電話費、消耗費、租金、會議費、簡介製作費、雜支。</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65113" marR="0" indent="-265113" algn="l" defTabSz="914400" rtl="0" eaLnBrk="1" fontAlgn="auto" latinLnBrk="0" hangingPunct="1">
                        <a:lnSpc>
                          <a:spcPts val="2400"/>
                        </a:lnSpc>
                        <a:spcBef>
                          <a:spcPts val="0"/>
                        </a:spcBef>
                        <a:spcAft>
                          <a:spcPts val="0"/>
                        </a:spcAft>
                        <a:buClrTx/>
                        <a:buSzTx/>
                        <a:buFont typeface="+mj-lt"/>
                        <a:buAutoNum type="arabicPeriod"/>
                        <a:tabLst/>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會議餐點每人以</a:t>
                      </a:r>
                      <a:r>
                        <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元</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為上限</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會議時間須跨用餐時段，包含餐盒、飲料及水果等</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nchor="ctr"/>
                </a:tc>
                <a:extLst>
                  <a:ext uri="{0D108BD9-81ED-4DB2-BD59-A6C34878D82A}">
                    <a16:rowId xmlns:a16="http://schemas.microsoft.com/office/drawing/2014/main" val="685193377"/>
                  </a:ext>
                </a:extLst>
              </a:tr>
              <a:tr h="414834">
                <a:tc>
                  <a:txBody>
                    <a:bodyPr/>
                    <a:lstStyle/>
                    <a:p>
                      <a:pPr algn="ctr">
                        <a:lnSpc>
                          <a:spcPts val="2400"/>
                        </a:lnSpc>
                      </a:pPr>
                      <a:r>
                        <a:rPr lang="zh-TW" altLang="en-US" sz="2000" spc="0" baseline="0" dirty="0" smtClean="0">
                          <a:latin typeface="Times New Roman" panose="02020603050405020304" pitchFamily="18" charset="0"/>
                          <a:ea typeface="標楷體" panose="03000509000000000000" pitchFamily="65" charset="-120"/>
                          <a:cs typeface="Times New Roman" panose="02020603050405020304" pitchFamily="18" charset="0"/>
                        </a:rPr>
                        <a:t>列管物品</a:t>
                      </a:r>
                      <a:endParaRPr lang="zh-TW" altLang="en-US" sz="2000" b="0" spc="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nchor="ctr"/>
                </a:tc>
                <a:tc>
                  <a:txBody>
                    <a:bodyPr/>
                    <a:lstStyle/>
                    <a:p>
                      <a:pPr>
                        <a:lnSpc>
                          <a:spcPts val="2400"/>
                        </a:lnSpc>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單價金額為</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〜9,999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元，且其耐用年限超過二年之物品。</a:t>
                      </a:r>
                      <a:endParaRPr lang="zh-TW" altLang="en-US" sz="20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nchor="ctr"/>
                </a:tc>
                <a:extLst>
                  <a:ext uri="{0D108BD9-81ED-4DB2-BD59-A6C34878D82A}">
                    <a16:rowId xmlns:a16="http://schemas.microsoft.com/office/drawing/2014/main" val="10002"/>
                  </a:ext>
                </a:extLst>
              </a:tr>
              <a:tr h="819941">
                <a:tc>
                  <a:txBody>
                    <a:bodyPr/>
                    <a:lstStyle/>
                    <a:p>
                      <a:pPr algn="ctr"/>
                      <a:r>
                        <a:rPr lang="zh-TW" altLang="en-US" sz="2000" spc="-100" baseline="0" dirty="0" smtClean="0">
                          <a:latin typeface="Times New Roman" panose="02020603050405020304" pitchFamily="18" charset="0"/>
                          <a:ea typeface="標楷體" panose="03000509000000000000" pitchFamily="65" charset="-120"/>
                          <a:cs typeface="Times New Roman" panose="02020603050405020304" pitchFamily="18" charset="0"/>
                        </a:rPr>
                        <a:t>訓輔活動費</a:t>
                      </a:r>
                      <a:endParaRPr lang="zh-TW" altLang="en-US" sz="2000" b="0" spc="-1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nchor="ctr"/>
                </a:tc>
                <a:tc>
                  <a:txBody>
                    <a:bodyPr/>
                    <a:lstStyle/>
                    <a:p>
                      <a:pPr marL="180975" indent="-180975">
                        <a:lnSpc>
                          <a:spcPts val="2600"/>
                        </a:lnSpc>
                        <a:buFont typeface="Arial" panose="020B0604020202020204" pitchFamily="34" charset="0"/>
                        <a:buChar cha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大學部學生：每學期</a:t>
                      </a:r>
                      <a:r>
                        <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人計</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2600"/>
                        </a:lnSpc>
                        <a:buFont typeface="Arial" panose="020B0604020202020204" pitchFamily="34" charset="0"/>
                        <a:buChar cha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研究所學生：每學期</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200</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人計</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nchor="ctr"/>
                </a:tc>
                <a:extLst>
                  <a:ext uri="{0D108BD9-81ED-4DB2-BD59-A6C34878D82A}">
                    <a16:rowId xmlns:a16="http://schemas.microsoft.com/office/drawing/2014/main" val="10003"/>
                  </a:ext>
                </a:extLst>
              </a:tr>
              <a:tr h="2079523">
                <a:tc>
                  <a:txBody>
                    <a:bodyPr/>
                    <a:lstStyle/>
                    <a:p>
                      <a:pPr algn="ctr"/>
                      <a:r>
                        <a:rPr lang="zh-TW" altLang="en-US" sz="2000" spc="-100" baseline="0" dirty="0" smtClean="0">
                          <a:latin typeface="Times New Roman" panose="02020603050405020304" pitchFamily="18" charset="0"/>
                          <a:ea typeface="標楷體" panose="03000509000000000000" pitchFamily="65" charset="-120"/>
                          <a:cs typeface="Times New Roman" panose="02020603050405020304" pitchFamily="18" charset="0"/>
                        </a:rPr>
                        <a:t>學術活動費</a:t>
                      </a:r>
                      <a:endParaRPr lang="zh-TW" altLang="en-US" sz="2000" b="0" spc="-1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nchor="ctr"/>
                </a:tc>
                <a:tc>
                  <a:txBody>
                    <a:bodyPr/>
                    <a:lstStyle/>
                    <a:p>
                      <a:pPr marL="0" indent="0">
                        <a:lnSpc>
                          <a:spcPts val="2400"/>
                        </a:lnSpc>
                        <a:buFont typeface="Arial" panose="020B0604020202020204" pitchFamily="34" charset="0"/>
                        <a:buNone/>
                        <a:tabLst>
                          <a:tab pos="6813550" algn="l"/>
                        </a:tabLs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凡學術研討會、研習會相關</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400"/>
                        </a:lnSpc>
                        <a:buFont typeface="Arial" panose="020B0604020202020204" pitchFamily="34" charset="0"/>
                        <a:buNone/>
                        <a:tabLst>
                          <a:tab pos="6813550" algn="l"/>
                        </a:tabLs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費用與公務所需審查費、出</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400"/>
                        </a:lnSpc>
                        <a:buFont typeface="Arial" panose="020B0604020202020204" pitchFamily="34" charset="0"/>
                        <a:buNone/>
                        <a:tabLst>
                          <a:tab pos="6813550" algn="l"/>
                        </a:tabLs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版費及專家演講鐘點費等</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2200"/>
                        </a:lnSpc>
                        <a:spcBef>
                          <a:spcPts val="600"/>
                        </a:spcBef>
                        <a:buFont typeface="Arial" panose="020B0604020202020204" pitchFamily="34" charset="0"/>
                        <a:buChar char="•"/>
                        <a:tabLst>
                          <a:tab pos="180975" algn="l"/>
                        </a:tabLs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專家演講鐘點費：</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7800" indent="0">
                        <a:lnSpc>
                          <a:spcPts val="2200"/>
                        </a:lnSpc>
                        <a:buFont typeface="Arial" panose="020B0604020202020204" pitchFamily="34" charset="0"/>
                        <a:buNone/>
                        <a:tabLst>
                          <a:tab pos="180975" algn="l"/>
                        </a:tabLs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校外專家</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每節</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元計</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7800" indent="0">
                        <a:lnSpc>
                          <a:spcPts val="2200"/>
                        </a:lnSpc>
                        <a:buFont typeface="Arial" panose="020B0604020202020204" pitchFamily="34" charset="0"/>
                        <a:buNone/>
                        <a:tabLst>
                          <a:tab pos="180975" algn="l"/>
                        </a:tabLs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校內專家</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每節</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元計</a:t>
                      </a:r>
                      <a:endParaRPr lang="en-US" altLang="zh-TW" sz="20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tc>
                <a:extLst>
                  <a:ext uri="{0D108BD9-81ED-4DB2-BD59-A6C34878D82A}">
                    <a16:rowId xmlns:a16="http://schemas.microsoft.com/office/drawing/2014/main" val="10004"/>
                  </a:ext>
                </a:extLst>
              </a:tr>
              <a:tr h="396221">
                <a:tc>
                  <a:txBody>
                    <a:bodyPr/>
                    <a:lstStyle/>
                    <a:p>
                      <a:pPr algn="ctr">
                        <a:lnSpc>
                          <a:spcPts val="2400"/>
                        </a:lnSpc>
                      </a:pPr>
                      <a:r>
                        <a:rPr lang="zh-TW" altLang="en-US" sz="2000" spc="-100" baseline="0" dirty="0" smtClean="0">
                          <a:latin typeface="Times New Roman" panose="02020603050405020304" pitchFamily="18" charset="0"/>
                          <a:ea typeface="標楷體" panose="03000509000000000000" pitchFamily="65" charset="-120"/>
                          <a:cs typeface="Times New Roman" panose="02020603050405020304" pitchFamily="18" charset="0"/>
                        </a:rPr>
                        <a:t>教育訓練費</a:t>
                      </a:r>
                      <a:endParaRPr lang="zh-TW" altLang="en-US" sz="2000" b="0" spc="-1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nchor="ctr"/>
                </a:tc>
                <a:tc>
                  <a:txBody>
                    <a:bodyPr/>
                    <a:lstStyle/>
                    <a:p>
                      <a:pPr>
                        <a:lnSpc>
                          <a:spcPts val="2400"/>
                        </a:lnSpc>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培育教職員工參加研習活動及教育課程之學費。</a:t>
                      </a: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nchor="ctr"/>
                </a:tc>
                <a:extLst>
                  <a:ext uri="{0D108BD9-81ED-4DB2-BD59-A6C34878D82A}">
                    <a16:rowId xmlns:a16="http://schemas.microsoft.com/office/drawing/2014/main" val="10005"/>
                  </a:ext>
                </a:extLst>
              </a:tr>
              <a:tr h="508405">
                <a:tc>
                  <a:txBody>
                    <a:bodyPr/>
                    <a:lstStyle/>
                    <a:p>
                      <a:pPr algn="ctr">
                        <a:lnSpc>
                          <a:spcPts val="2400"/>
                        </a:lnSpc>
                      </a:pPr>
                      <a:r>
                        <a:rPr lang="zh-TW" altLang="en-US" sz="2000" spc="-100" baseline="0" dirty="0" smtClean="0">
                          <a:latin typeface="Times New Roman" panose="02020603050405020304" pitchFamily="18" charset="0"/>
                          <a:ea typeface="標楷體" panose="03000509000000000000" pitchFamily="65" charset="-120"/>
                          <a:cs typeface="Times New Roman" panose="02020603050405020304" pitchFamily="18" charset="0"/>
                        </a:rPr>
                        <a:t>授權使用費</a:t>
                      </a:r>
                      <a:endParaRPr lang="zh-TW" altLang="en-US" sz="2000" b="0" spc="-1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nchor="ctr"/>
                </a:tc>
                <a:tc>
                  <a:txBody>
                    <a:bodyPr/>
                    <a:lstStyle/>
                    <a:p>
                      <a:pPr>
                        <a:lnSpc>
                          <a:spcPts val="2400"/>
                        </a:lnSpc>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一年期軟體授權合約。</a:t>
                      </a: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1" marB="45711" anchor="ctr"/>
                </a:tc>
                <a:extLst>
                  <a:ext uri="{0D108BD9-81ED-4DB2-BD59-A6C34878D82A}">
                    <a16:rowId xmlns:a16="http://schemas.microsoft.com/office/drawing/2014/main" val="10006"/>
                  </a:ext>
                </a:extLst>
              </a:tr>
            </a:tbl>
          </a:graphicData>
        </a:graphic>
      </p:graphicFrame>
      <p:sp>
        <p:nvSpPr>
          <p:cNvPr id="2" name="圓角矩形 1"/>
          <p:cNvSpPr/>
          <p:nvPr/>
        </p:nvSpPr>
        <p:spPr>
          <a:xfrm>
            <a:off x="5144794" y="4881077"/>
            <a:ext cx="3808706" cy="654022"/>
          </a:xfrm>
          <a:prstGeom prst="roundRect">
            <a:avLst/>
          </a:prstGeom>
          <a:solidFill>
            <a:srgbClr val="7030A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200"/>
              </a:lnSpc>
              <a:tabLst>
                <a:tab pos="180975" algn="l"/>
              </a:tabLst>
            </a:pPr>
            <a:r>
              <a:rPr lang="zh-TW" altLang="en-US" sz="16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每</a:t>
            </a:r>
            <a:r>
              <a:rPr lang="zh-TW" altLang="en-US" sz="1600" b="1" dirty="0">
                <a:solidFill>
                  <a:schemeClr val="bg1"/>
                </a:solidFill>
                <a:latin typeface="微軟正黑體" panose="020B0604030504040204" pitchFamily="34" charset="-120"/>
                <a:ea typeface="微軟正黑體" panose="020B0604030504040204" pitchFamily="34" charset="-120"/>
                <a:cs typeface="Times New Roman" pitchFamily="18" charset="0"/>
              </a:rPr>
              <a:t>節時間為</a:t>
            </a:r>
            <a:r>
              <a:rPr lang="en-US" altLang="zh-TW" sz="1600" b="1" dirty="0">
                <a:solidFill>
                  <a:schemeClr val="bg1"/>
                </a:solidFill>
                <a:latin typeface="微軟正黑體" panose="020B0604030504040204" pitchFamily="34" charset="-120"/>
                <a:ea typeface="微軟正黑體" panose="020B0604030504040204" pitchFamily="34" charset="-120"/>
                <a:cs typeface="Times New Roman" pitchFamily="18" charset="0"/>
              </a:rPr>
              <a:t>50</a:t>
            </a:r>
            <a:r>
              <a:rPr lang="zh-TW" altLang="en-US" sz="1600" b="1" dirty="0">
                <a:solidFill>
                  <a:schemeClr val="bg1"/>
                </a:solidFill>
                <a:latin typeface="微軟正黑體" panose="020B0604030504040204" pitchFamily="34" charset="-120"/>
                <a:ea typeface="微軟正黑體" panose="020B0604030504040204" pitchFamily="34" charset="-120"/>
                <a:cs typeface="Times New Roman" pitchFamily="18" charset="0"/>
              </a:rPr>
              <a:t>分鐘，其連續演講</a:t>
            </a:r>
            <a:r>
              <a:rPr lang="en-US" altLang="zh-TW" sz="1600" b="1" dirty="0">
                <a:solidFill>
                  <a:schemeClr val="bg1"/>
                </a:solidFill>
                <a:latin typeface="微軟正黑體" panose="020B0604030504040204" pitchFamily="34" charset="-120"/>
                <a:ea typeface="微軟正黑體" panose="020B0604030504040204" pitchFamily="34" charset="-120"/>
                <a:cs typeface="Times New Roman" pitchFamily="18" charset="0"/>
              </a:rPr>
              <a:t>90</a:t>
            </a:r>
            <a:r>
              <a:rPr lang="zh-TW" altLang="en-US" sz="1600" b="1" dirty="0">
                <a:solidFill>
                  <a:schemeClr val="bg1"/>
                </a:solidFill>
                <a:latin typeface="微軟正黑體" panose="020B0604030504040204" pitchFamily="34" charset="-120"/>
                <a:ea typeface="微軟正黑體" panose="020B0604030504040204" pitchFamily="34" charset="-120"/>
                <a:cs typeface="Times New Roman" pitchFamily="18" charset="0"/>
              </a:rPr>
              <a:t>分鐘者視為</a:t>
            </a:r>
            <a:r>
              <a:rPr lang="en-US" altLang="zh-TW" sz="1600" b="1" dirty="0">
                <a:solidFill>
                  <a:schemeClr val="bg1"/>
                </a:solidFill>
                <a:latin typeface="微軟正黑體" panose="020B0604030504040204" pitchFamily="34" charset="-120"/>
                <a:ea typeface="微軟正黑體" panose="020B0604030504040204" pitchFamily="34" charset="-120"/>
                <a:cs typeface="Times New Roman" pitchFamily="18" charset="0"/>
              </a:rPr>
              <a:t>2</a:t>
            </a:r>
            <a:r>
              <a:rPr lang="zh-TW" altLang="en-US" sz="1600" b="1" dirty="0">
                <a:solidFill>
                  <a:schemeClr val="bg1"/>
                </a:solidFill>
                <a:latin typeface="微軟正黑體" panose="020B0604030504040204" pitchFamily="34" charset="-120"/>
                <a:ea typeface="微軟正黑體" panose="020B0604030504040204" pitchFamily="34" charset="-120"/>
                <a:cs typeface="Times New Roman" pitchFamily="18" charset="0"/>
              </a:rPr>
              <a:t>節，未滿者減半支</a:t>
            </a:r>
            <a:r>
              <a:rPr lang="zh-TW" altLang="en-US" sz="16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給。</a:t>
            </a:r>
            <a:endParaRPr lang="zh-TW" altLang="en-US" sz="1600" b="1" dirty="0">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
        <p:nvSpPr>
          <p:cNvPr id="5" name="文字方塊 4"/>
          <p:cNvSpPr txBox="1"/>
          <p:nvPr/>
        </p:nvSpPr>
        <p:spPr>
          <a:xfrm>
            <a:off x="6309954" y="2841003"/>
            <a:ext cx="2491106" cy="646331"/>
          </a:xfrm>
          <a:prstGeom prst="rect">
            <a:avLst/>
          </a:prstGeom>
          <a:noFill/>
        </p:spPr>
        <p:txBody>
          <a:bodyPr wrap="square" rtlCol="0">
            <a:spAutoFit/>
          </a:bodyPr>
          <a:lstStyle/>
          <a:p>
            <a:r>
              <a:rPr lang="zh-TW" altLang="en-US" dirty="0" smtClean="0">
                <a:solidFill>
                  <a:srgbClr val="FF0000"/>
                </a:solidFill>
              </a:rPr>
              <a:t>實報實銷</a:t>
            </a:r>
            <a:r>
              <a:rPr lang="zh-TW" altLang="en-US" dirty="0">
                <a:solidFill>
                  <a:srgbClr val="FF0000"/>
                </a:solidFill>
              </a:rPr>
              <a:t>，不得以禮金</a:t>
            </a:r>
            <a:r>
              <a:rPr lang="zh-TW" altLang="en-US" dirty="0" smtClean="0">
                <a:solidFill>
                  <a:srgbClr val="FF0000"/>
                </a:solidFill>
              </a:rPr>
              <a:t>、</a:t>
            </a:r>
            <a:r>
              <a:rPr lang="zh-TW" altLang="en-US" dirty="0">
                <a:solidFill>
                  <a:srgbClr val="FF0000"/>
                </a:solidFill>
              </a:rPr>
              <a:t>禮劵或禮品報帳</a:t>
            </a:r>
            <a:r>
              <a:rPr lang="zh-TW" altLang="en-US" dirty="0" smtClean="0">
                <a:solidFill>
                  <a:srgbClr val="FF0000"/>
                </a:solidFill>
              </a:rPr>
              <a:t>。</a:t>
            </a:r>
            <a:endParaRPr lang="zh-TW" altLang="en-US" dirty="0">
              <a:solidFill>
                <a:srgbClr val="FF0000"/>
              </a:solidFill>
            </a:endParaRPr>
          </a:p>
        </p:txBody>
      </p:sp>
      <p:sp>
        <p:nvSpPr>
          <p:cNvPr id="6" name="向左箭號 5"/>
          <p:cNvSpPr/>
          <p:nvPr/>
        </p:nvSpPr>
        <p:spPr>
          <a:xfrm>
            <a:off x="5941244" y="3023867"/>
            <a:ext cx="368710" cy="2806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5144794" y="3615615"/>
            <a:ext cx="3808706" cy="1265462"/>
          </a:xfrm>
          <a:prstGeom prst="roundRect">
            <a:avLst/>
          </a:prstGeom>
          <a:solidFill>
            <a:srgbClr val="3366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ts val="2400"/>
              </a:lnSpc>
              <a:buFont typeface="Arial" panose="020B0604020202020204" pitchFamily="34" charset="0"/>
              <a:buNone/>
            </a:pPr>
            <a:r>
              <a:rPr lang="zh-TW" altLang="zh-TW" sz="1600" b="1" dirty="0">
                <a:solidFill>
                  <a:schemeClr val="bg1"/>
                </a:solidFill>
                <a:latin typeface="微軟正黑體" panose="020B0604030504040204" pitchFamily="34" charset="-120"/>
                <a:ea typeface="微軟正黑體" panose="020B0604030504040204" pitchFamily="34" charset="-120"/>
              </a:rPr>
              <a:t>辦理各類會議、講習、訓練及研討（習）會，所需膳宿費請參照「教育部及所屬機關（構）辦理各類會議講習訓練與研討（習）會管理要點」辦理。</a:t>
            </a:r>
            <a:endParaRPr lang="en-US" altLang="zh-TW"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003292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668476240"/>
              </p:ext>
            </p:extLst>
          </p:nvPr>
        </p:nvGraphicFramePr>
        <p:xfrm>
          <a:off x="228600" y="685800"/>
          <a:ext cx="8724900" cy="6103938"/>
        </p:xfrm>
        <a:graphic>
          <a:graphicData uri="http://schemas.openxmlformats.org/drawingml/2006/table">
            <a:tbl>
              <a:tblPr firstRow="1" bandRow="1">
                <a:tableStyleId>{21E4AEA4-8DFA-4A89-87EB-49C32662AFE0}</a:tableStyleId>
              </a:tblPr>
              <a:tblGrid>
                <a:gridCol w="17145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578715">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會計項目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gridSpan="2">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編列原則</a:t>
                      </a:r>
                    </a:p>
                  </a:txBody>
                  <a:tcPr marT="45722" marB="45722"/>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1097337">
                <a:tc rowSpan="4">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學位考試費</a:t>
                      </a:r>
                      <a:endParaRPr lang="zh-TW" altLang="en-US" sz="28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口試費</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（含審查）</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a:txBody>
                    <a:bodyPr/>
                    <a:lstStyle/>
                    <a:p>
                      <a:pPr marL="180975" indent="-180975">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本校教師</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1,500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校外教師</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元，校外口試教師之交通費核實報支。</a:t>
                      </a:r>
                      <a:endParaRPr lang="zh-TW" altLang="en-US" sz="22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extLst>
                  <a:ext uri="{0D108BD9-81ED-4DB2-BD59-A6C34878D82A}">
                    <a16:rowId xmlns:a16="http://schemas.microsoft.com/office/drawing/2014/main" val="10001"/>
                  </a:ext>
                </a:extLst>
              </a:tr>
              <a:tr h="1432635">
                <a:tc vMerge="1">
                  <a:txBody>
                    <a:bodyPr/>
                    <a:lstStyle/>
                    <a:p>
                      <a:endParaRPr lang="zh-TW" altLang="en-US" sz="2400" b="0" spc="-500" baseline="0"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論文指導費</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tc>
                <a:tc>
                  <a:txBody>
                    <a:bodyPr/>
                    <a:lstStyle/>
                    <a:p>
                      <a:pPr marL="180975" indent="-180975">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碩士班每位學生</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7,000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博士班每位學生</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碩士在職專班之論文指導費若有特殊需求者可另案說明，惟以</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9,000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元為上限。</a:t>
                      </a:r>
                      <a:endParaRPr lang="zh-TW" altLang="en-US" sz="2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tc>
                <a:extLst>
                  <a:ext uri="{0D108BD9-81ED-4DB2-BD59-A6C34878D82A}">
                    <a16:rowId xmlns:a16="http://schemas.microsoft.com/office/drawing/2014/main" val="10002"/>
                  </a:ext>
                </a:extLst>
              </a:tr>
              <a:tr h="1897914">
                <a:tc vMerge="1">
                  <a:txBody>
                    <a:bodyPr/>
                    <a:lstStyle/>
                    <a:p>
                      <a:endParaRPr lang="zh-TW" altLang="en-US" sz="2400" b="0" spc="-500" baseline="0"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學科考試費（資格考試）</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tc>
                <a:tc>
                  <a:txBody>
                    <a:bodyPr/>
                    <a:lstStyle/>
                    <a:p>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論文計畫口試及筆試</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口試費編列基準：校內教師</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800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元，校外教師</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元、交通費</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300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筆試費（含命題、閱卷費）編列基準：每科以</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元計。</a:t>
                      </a:r>
                      <a:endParaRPr lang="zh-TW" altLang="en-US" sz="22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tc>
                <a:extLst>
                  <a:ext uri="{0D108BD9-81ED-4DB2-BD59-A6C34878D82A}">
                    <a16:rowId xmlns:a16="http://schemas.microsoft.com/office/drawing/2014/main" val="10003"/>
                  </a:ext>
                </a:extLst>
              </a:tr>
              <a:tr h="1097337">
                <a:tc v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anchor="ctr"/>
                </a:tc>
                <a:tc gridSpan="2">
                  <a:txBody>
                    <a:bodyPr/>
                    <a:lstStyle/>
                    <a:p>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以</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學年度平均決算數計算</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200" kern="1200" dirty="0" smtClean="0">
                          <a:latin typeface="Times New Roman" panose="02020603050405020304" pitchFamily="18" charset="0"/>
                          <a:ea typeface="標楷體" panose="03000509000000000000" pitchFamily="65" charset="-120"/>
                          <a:cs typeface="Times New Roman" panose="02020603050405020304" pitchFamily="18" charset="0"/>
                        </a:rPr>
                        <a:t>扣除最高及最低值</a:t>
                      </a:r>
                      <a:r>
                        <a:rPr lang="en-US" altLang="zh-TW" sz="22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，預算由院編列，全校專帳控管，經費不足不需流入，經費剩餘不可流出，</a:t>
                      </a:r>
                      <a:r>
                        <a:rPr lang="zh-TW" altLang="en-US" sz="2200" kern="1200" dirty="0" smtClean="0">
                          <a:latin typeface="Times New Roman" panose="02020603050405020304" pitchFamily="18" charset="0"/>
                          <a:ea typeface="標楷體" panose="03000509000000000000" pitchFamily="65" charset="-120"/>
                          <a:cs typeface="Times New Roman" panose="02020603050405020304" pitchFamily="18" charset="0"/>
                        </a:rPr>
                        <a:t>惟</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碩專班不適用。</a:t>
                      </a:r>
                      <a:endParaRPr lang="zh-TW" altLang="en-US" sz="2200" b="0" dirty="0">
                        <a:solidFill>
                          <a:srgbClr val="008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tc>
                <a:tc h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4"/>
                  </a:ext>
                </a:extLst>
              </a:tr>
            </a:tbl>
          </a:graphicData>
        </a:graphic>
      </p:graphicFrame>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7283206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604548417"/>
              </p:ext>
            </p:extLst>
          </p:nvPr>
        </p:nvGraphicFramePr>
        <p:xfrm>
          <a:off x="228600" y="685800"/>
          <a:ext cx="8724900" cy="6209820"/>
        </p:xfrm>
        <a:graphic>
          <a:graphicData uri="http://schemas.openxmlformats.org/drawingml/2006/table">
            <a:tbl>
              <a:tblPr firstRow="1" bandRow="1">
                <a:tableStyleId>{21E4AEA4-8DFA-4A89-87EB-49C32662AFE0}</a:tableStyleId>
              </a:tblPr>
              <a:tblGrid>
                <a:gridCol w="1798674">
                  <a:extLst>
                    <a:ext uri="{9D8B030D-6E8A-4147-A177-3AD203B41FA5}">
                      <a16:colId xmlns:a16="http://schemas.microsoft.com/office/drawing/2014/main" val="20000"/>
                    </a:ext>
                  </a:extLst>
                </a:gridCol>
                <a:gridCol w="2381693">
                  <a:extLst>
                    <a:ext uri="{9D8B030D-6E8A-4147-A177-3AD203B41FA5}">
                      <a16:colId xmlns:a16="http://schemas.microsoft.com/office/drawing/2014/main" val="20001"/>
                    </a:ext>
                  </a:extLst>
                </a:gridCol>
                <a:gridCol w="4544533">
                  <a:extLst>
                    <a:ext uri="{9D8B030D-6E8A-4147-A177-3AD203B41FA5}">
                      <a16:colId xmlns:a16="http://schemas.microsoft.com/office/drawing/2014/main" val="592035297"/>
                    </a:ext>
                  </a:extLst>
                </a:gridCol>
              </a:tblGrid>
              <a:tr h="550351">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05" marB="45705"/>
                </a:tc>
                <a:tc gridSpan="2">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05" marB="45705"/>
                </a:tc>
                <a:tc hMerge="1">
                  <a:txBody>
                    <a:bodyPr/>
                    <a:lstStyle/>
                    <a:p>
                      <a:endParaRPr lang="zh-TW" altLang="en-US"/>
                    </a:p>
                  </a:txBody>
                  <a:tcPr/>
                </a:tc>
                <a:extLst>
                  <a:ext uri="{0D108BD9-81ED-4DB2-BD59-A6C34878D82A}">
                    <a16:rowId xmlns:a16="http://schemas.microsoft.com/office/drawing/2014/main" val="10000"/>
                  </a:ext>
                </a:extLst>
              </a:tr>
              <a:tr h="900098">
                <a:tc>
                  <a:txBody>
                    <a:bodyPr/>
                    <a:lstStyle/>
                    <a:p>
                      <a:r>
                        <a:rPr lang="zh-TW" altLang="en-US" sz="2400" dirty="0" smtClean="0">
                          <a:latin typeface="標楷體" panose="03000509000000000000" pitchFamily="65" charset="-120"/>
                          <a:ea typeface="標楷體" panose="03000509000000000000" pitchFamily="65" charset="-120"/>
                        </a:rPr>
                        <a:t>維護費</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05" marB="45705"/>
                </a:tc>
                <a:tc gridSpan="2">
                  <a:txBody>
                    <a:bodyPr/>
                    <a:lstStyle/>
                    <a:p>
                      <a:r>
                        <a:rPr lang="zh-TW" altLang="en-US" sz="2400" dirty="0" smtClean="0">
                          <a:latin typeface="標楷體" panose="03000509000000000000" pitchFamily="65" charset="-120"/>
                          <a:ea typeface="標楷體" panose="03000509000000000000" pitchFamily="65" charset="-120"/>
                        </a:rPr>
                        <a:t>建物修繕及設備修繕之編列原則請依總務處規定辦理。</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05" marB="45705"/>
                </a:tc>
                <a:tc hMerge="1">
                  <a:txBody>
                    <a:bodyPr/>
                    <a:lstStyle/>
                    <a:p>
                      <a:endParaRPr lang="zh-TW" altLang="en-US"/>
                    </a:p>
                  </a:txBody>
                  <a:tcPr/>
                </a:tc>
                <a:extLst>
                  <a:ext uri="{0D108BD9-81ED-4DB2-BD59-A6C34878D82A}">
                    <a16:rowId xmlns:a16="http://schemas.microsoft.com/office/drawing/2014/main" val="10001"/>
                  </a:ext>
                </a:extLst>
              </a:tr>
              <a:tr h="630060">
                <a:tc>
                  <a:txBody>
                    <a:bodyPr/>
                    <a:lstStyle/>
                    <a:p>
                      <a:r>
                        <a:rPr lang="zh-TW" altLang="en-US" sz="2400" spc="0" baseline="0" dirty="0" smtClean="0">
                          <a:latin typeface="標楷體" panose="03000509000000000000" pitchFamily="65" charset="-120"/>
                          <a:ea typeface="標楷體" panose="03000509000000000000" pitchFamily="65" charset="-120"/>
                        </a:rPr>
                        <a:t>折舊及攤銷</a:t>
                      </a:r>
                      <a:endParaRPr lang="zh-TW" altLang="en-US" sz="2400" b="0" spc="0" baseline="0" dirty="0">
                        <a:solidFill>
                          <a:schemeClr val="tx1"/>
                        </a:solidFill>
                        <a:latin typeface="標楷體" panose="03000509000000000000" pitchFamily="65" charset="-120"/>
                        <a:ea typeface="標楷體" panose="03000509000000000000" pitchFamily="65" charset="-120"/>
                      </a:endParaRPr>
                    </a:p>
                  </a:txBody>
                  <a:tcPr marT="45705" marB="45705" anchor="ctr"/>
                </a:tc>
                <a:tc gridSpan="2">
                  <a:txBody>
                    <a:bodyPr/>
                    <a:lstStyle/>
                    <a:p>
                      <a:r>
                        <a:rPr lang="zh-TW" altLang="en-US" sz="2400" dirty="0" smtClean="0">
                          <a:latin typeface="標楷體" panose="03000509000000000000" pitchFamily="65" charset="-120"/>
                          <a:ea typeface="標楷體" panose="03000509000000000000" pitchFamily="65" charset="-120"/>
                        </a:rPr>
                        <a:t>全校固定資產之折舊費用及無形資產之攤銷費用由總務處統一估算編列。</a:t>
                      </a:r>
                      <a:endParaRPr lang="zh-TW" altLang="en-US" sz="2400" b="0" dirty="0" smtClean="0">
                        <a:solidFill>
                          <a:schemeClr val="tx1"/>
                        </a:solidFill>
                        <a:latin typeface="標楷體" panose="03000509000000000000" pitchFamily="65" charset="-120"/>
                        <a:ea typeface="標楷體" panose="03000509000000000000" pitchFamily="65" charset="-120"/>
                      </a:endParaRPr>
                    </a:p>
                  </a:txBody>
                  <a:tcPr marT="45705" marB="45705" anchor="ctr"/>
                </a:tc>
                <a:tc hMerge="1">
                  <a:txBody>
                    <a:bodyPr/>
                    <a:lstStyle/>
                    <a:p>
                      <a:endParaRPr lang="zh-TW" altLang="en-US"/>
                    </a:p>
                  </a:txBody>
                  <a:tcPr/>
                </a:tc>
                <a:extLst>
                  <a:ext uri="{0D108BD9-81ED-4DB2-BD59-A6C34878D82A}">
                    <a16:rowId xmlns:a16="http://schemas.microsoft.com/office/drawing/2014/main" val="10003"/>
                  </a:ext>
                </a:extLst>
              </a:tr>
              <a:tr h="854133">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anose="03000509000000000000" pitchFamily="65" charset="-120"/>
                          <a:ea typeface="標楷體" panose="03000509000000000000" pitchFamily="65" charset="-120"/>
                        </a:rPr>
                        <a:t>退休撫卹支出</a:t>
                      </a:r>
                      <a:endParaRPr lang="zh-TW" altLang="en-US" sz="2400" b="0" spc="-500" baseline="0" dirty="0">
                        <a:solidFill>
                          <a:schemeClr val="tx1"/>
                        </a:solidFill>
                        <a:latin typeface="標楷體" panose="03000509000000000000" pitchFamily="65" charset="-120"/>
                        <a:ea typeface="標楷體" panose="03000509000000000000" pitchFamily="65" charset="-120"/>
                      </a:endParaRPr>
                    </a:p>
                  </a:txBody>
                  <a:tcPr marT="45705" marB="45705"/>
                </a:tc>
                <a:tc>
                  <a:txBody>
                    <a:bodyPr/>
                    <a:lstStyle/>
                    <a:p>
                      <a:r>
                        <a:rPr lang="zh-TW" altLang="en-US" sz="2400" dirty="0" smtClean="0">
                          <a:latin typeface="標楷體" panose="03000509000000000000" pitchFamily="65" charset="-120"/>
                          <a:ea typeface="標楷體" panose="03000509000000000000" pitchFamily="65" charset="-120"/>
                        </a:rPr>
                        <a:t>輔仁退休費</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tc>
                <a:tc>
                  <a:txBody>
                    <a:bodyPr/>
                    <a:lstStyle/>
                    <a:p>
                      <a:r>
                        <a:rPr lang="zh-TW" altLang="en-US" sz="2400" dirty="0" smtClean="0">
                          <a:latin typeface="標楷體" panose="03000509000000000000" pitchFamily="65" charset="-120"/>
                          <a:ea typeface="標楷體" panose="03000509000000000000" pitchFamily="65" charset="-120"/>
                        </a:rPr>
                        <a:t>人事室依實際屆齡退休人員預估退休金各項差額</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tc>
                <a:extLst>
                  <a:ext uri="{0D108BD9-81ED-4DB2-BD59-A6C34878D82A}">
                    <a16:rowId xmlns:a16="http://schemas.microsoft.com/office/drawing/2014/main" val="929647562"/>
                  </a:ext>
                </a:extLst>
              </a:tr>
              <a:tr h="577418">
                <a:tc vMerge="1">
                  <a:txBody>
                    <a:bodyPr/>
                    <a:lstStyle/>
                    <a:p>
                      <a:endParaRPr lang="zh-TW" altLang="en-US" sz="2800" b="0" spc="-500" baseline="0" dirty="0">
                        <a:solidFill>
                          <a:schemeClr val="tx1"/>
                        </a:solidFill>
                        <a:latin typeface="標楷體" panose="03000509000000000000" pitchFamily="65" charset="-120"/>
                        <a:ea typeface="標楷體" panose="03000509000000000000" pitchFamily="65" charset="-120"/>
                      </a:endParaRPr>
                    </a:p>
                  </a:txBody>
                  <a:tcPr marT="45705" marB="45705" anchor="ctr"/>
                </a:tc>
                <a:tc>
                  <a:txBody>
                    <a:bodyPr/>
                    <a:lstStyle/>
                    <a:p>
                      <a:r>
                        <a:rPr lang="zh-TW" altLang="en-US" sz="2400" dirty="0" smtClean="0">
                          <a:latin typeface="標楷體" panose="03000509000000000000" pitchFamily="65" charset="-120"/>
                          <a:ea typeface="標楷體" panose="03000509000000000000" pitchFamily="65" charset="-120"/>
                        </a:rPr>
                        <a:t>私校退撫儲金</a:t>
                      </a:r>
                      <a:endParaRPr lang="zh-TW" altLang="en-US" sz="2400" b="0" dirty="0" smtClean="0">
                        <a:solidFill>
                          <a:schemeClr val="tx1"/>
                        </a:solidFill>
                        <a:latin typeface="標楷體" panose="03000509000000000000" pitchFamily="65" charset="-120"/>
                        <a:ea typeface="標楷體" panose="03000509000000000000" pitchFamily="65" charset="-120"/>
                      </a:endParaRPr>
                    </a:p>
                  </a:txBody>
                  <a:tcPr marT="45727" marB="45727" anchor="ctr"/>
                </a:tc>
                <a:tc>
                  <a:txBody>
                    <a:bodyPr/>
                    <a:lstStyle/>
                    <a:p>
                      <a:r>
                        <a:rPr lang="zh-TW" altLang="en-US" sz="2400" dirty="0" smtClean="0">
                          <a:latin typeface="標楷體" panose="03000509000000000000" pitchFamily="65" charset="-120"/>
                          <a:ea typeface="標楷體" panose="03000509000000000000" pitchFamily="65" charset="-120"/>
                        </a:rPr>
                        <a:t>各預算單位編列</a:t>
                      </a:r>
                      <a:endParaRPr lang="zh-TW" altLang="en-US" sz="2400" b="1" dirty="0" smtClean="0">
                        <a:solidFill>
                          <a:srgbClr val="FF0000"/>
                        </a:solidFill>
                        <a:latin typeface="標楷體" panose="03000509000000000000" pitchFamily="65" charset="-120"/>
                        <a:ea typeface="標楷體" panose="03000509000000000000" pitchFamily="65" charset="-120"/>
                      </a:endParaRPr>
                    </a:p>
                  </a:txBody>
                  <a:tcPr marT="45727" marB="45727" anchor="ctr"/>
                </a:tc>
                <a:extLst>
                  <a:ext uri="{0D108BD9-81ED-4DB2-BD59-A6C34878D82A}">
                    <a16:rowId xmlns:a16="http://schemas.microsoft.com/office/drawing/2014/main" val="2601978547"/>
                  </a:ext>
                </a:extLst>
              </a:tr>
              <a:tr h="584636">
                <a:tc vMerge="1">
                  <a:txBody>
                    <a:bodyPr/>
                    <a:lstStyle/>
                    <a:p>
                      <a:endParaRPr lang="zh-TW" altLang="en-US" sz="2800" b="0" spc="-500" baseline="0" dirty="0">
                        <a:solidFill>
                          <a:schemeClr val="tx1"/>
                        </a:solidFill>
                        <a:latin typeface="標楷體" panose="03000509000000000000" pitchFamily="65" charset="-120"/>
                        <a:ea typeface="標楷體" panose="03000509000000000000" pitchFamily="65" charset="-120"/>
                      </a:endParaRPr>
                    </a:p>
                  </a:txBody>
                  <a:tcPr marT="45705" marB="45705" anchor="ctr"/>
                </a:tc>
                <a:tc>
                  <a:txBody>
                    <a:bodyPr/>
                    <a:lstStyle/>
                    <a:p>
                      <a:r>
                        <a:rPr lang="zh-TW" altLang="en-US" sz="2400" dirty="0" smtClean="0">
                          <a:latin typeface="標楷體" panose="03000509000000000000" pitchFamily="65" charset="-120"/>
                          <a:ea typeface="標楷體" panose="03000509000000000000" pitchFamily="65" charset="-120"/>
                        </a:rPr>
                        <a:t>工友退休準備金</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tc>
                  <a:txBody>
                    <a:bodyPr/>
                    <a:lstStyle/>
                    <a:p>
                      <a:r>
                        <a:rPr lang="zh-TW" altLang="en-US" sz="2400" dirty="0" smtClean="0">
                          <a:latin typeface="標楷體" panose="03000509000000000000" pitchFamily="65" charset="-120"/>
                          <a:ea typeface="標楷體" panose="03000509000000000000" pitchFamily="65" charset="-120"/>
                        </a:rPr>
                        <a:t>總務處編列</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extLst>
                  <a:ext uri="{0D108BD9-81ED-4DB2-BD59-A6C34878D82A}">
                    <a16:rowId xmlns:a16="http://schemas.microsoft.com/office/drawing/2014/main" val="893547225"/>
                  </a:ext>
                </a:extLst>
              </a:tr>
              <a:tr h="1582861">
                <a:tc vMerge="1">
                  <a:txBody>
                    <a:bodyPr/>
                    <a:lstStyle/>
                    <a:p>
                      <a:endParaRPr lang="zh-TW" altLang="en-US" sz="2800" b="0" spc="-500" baseline="0" dirty="0">
                        <a:solidFill>
                          <a:schemeClr val="tx1"/>
                        </a:solidFill>
                        <a:latin typeface="標楷體" panose="03000509000000000000" pitchFamily="65" charset="-120"/>
                        <a:ea typeface="標楷體" panose="03000509000000000000" pitchFamily="65" charset="-120"/>
                      </a:endParaRPr>
                    </a:p>
                  </a:txBody>
                  <a:tcPr marT="45705" marB="45705" anchor="ctr"/>
                </a:tc>
                <a:tc>
                  <a:txBody>
                    <a:bodyPr/>
                    <a:lstStyle/>
                    <a:p>
                      <a:r>
                        <a:rPr lang="zh-TW" altLang="en-US" sz="2400" dirty="0" smtClean="0">
                          <a:latin typeface="標楷體" panose="03000509000000000000" pitchFamily="65" charset="-120"/>
                          <a:ea typeface="標楷體" panose="03000509000000000000" pitchFamily="65" charset="-120"/>
                        </a:rPr>
                        <a:t>勞工退休準備金</a:t>
                      </a:r>
                    </a:p>
                    <a:p>
                      <a:endParaRPr lang="zh-TW" altLang="en-US" sz="2400" b="0" dirty="0" smtClean="0">
                        <a:solidFill>
                          <a:schemeClr val="tx1"/>
                        </a:solidFill>
                        <a:latin typeface="標楷體" panose="03000509000000000000" pitchFamily="65" charset="-120"/>
                        <a:ea typeface="標楷體" panose="03000509000000000000" pitchFamily="65" charset="-120"/>
                      </a:endParaRPr>
                    </a:p>
                  </a:txBody>
                  <a:tcPr marT="45705" marB="45705"/>
                </a:tc>
                <a:tc>
                  <a:txBody>
                    <a:bodyPr/>
                    <a:lstStyle/>
                    <a:p>
                      <a:pPr marL="180975" indent="-180975">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校內經費專兼職約聘人員由各預算單位編列</a:t>
                      </a:r>
                      <a:endParaRPr lang="en-US" altLang="zh-TW" sz="2400" dirty="0" smtClean="0">
                        <a:latin typeface="標楷體" panose="03000509000000000000" pitchFamily="65" charset="-120"/>
                        <a:ea typeface="標楷體" panose="03000509000000000000" pitchFamily="65" charset="-120"/>
                      </a:endParaRPr>
                    </a:p>
                    <a:p>
                      <a:pPr marL="180975" indent="-180975">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碩士在職專班由單位自行編列</a:t>
                      </a:r>
                      <a:endParaRPr lang="en-US" altLang="zh-TW" sz="2400" dirty="0" smtClean="0">
                        <a:latin typeface="標楷體" panose="03000509000000000000" pitchFamily="65" charset="-120"/>
                        <a:ea typeface="標楷體" panose="03000509000000000000" pitchFamily="65" charset="-120"/>
                      </a:endParaRPr>
                    </a:p>
                    <a:p>
                      <a:pPr marL="180975" indent="-180975">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專案計畫聘用人員於計畫內編列</a:t>
                      </a:r>
                      <a:endParaRPr lang="zh-TW" altLang="en-US" sz="2400" b="1" dirty="0">
                        <a:solidFill>
                          <a:srgbClr val="0033CC"/>
                        </a:solidFill>
                        <a:latin typeface="標楷體" panose="03000509000000000000" pitchFamily="65" charset="-120"/>
                        <a:ea typeface="標楷體" panose="03000509000000000000" pitchFamily="65" charset="-120"/>
                      </a:endParaRPr>
                    </a:p>
                  </a:txBody>
                  <a:tcPr marT="45727" marB="45727"/>
                </a:tc>
                <a:extLst>
                  <a:ext uri="{0D108BD9-81ED-4DB2-BD59-A6C34878D82A}">
                    <a16:rowId xmlns:a16="http://schemas.microsoft.com/office/drawing/2014/main" val="168169687"/>
                  </a:ext>
                </a:extLst>
              </a:tr>
            </a:tbl>
          </a:graphicData>
        </a:graphic>
      </p:graphicFrame>
      <p:grpSp>
        <p:nvGrpSpPr>
          <p:cNvPr id="11" name="群組 10"/>
          <p:cNvGrpSpPr/>
          <p:nvPr/>
        </p:nvGrpSpPr>
        <p:grpSpPr>
          <a:xfrm>
            <a:off x="17782" y="-36731"/>
            <a:ext cx="9126218" cy="646331"/>
            <a:chOff x="0" y="147211"/>
            <a:chExt cx="9126218" cy="646331"/>
          </a:xfrm>
        </p:grpSpPr>
        <p:sp>
          <p:nvSpPr>
            <p:cNvPr id="12" name="文字方塊 11"/>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3" name="直線接點 12"/>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線接點 13"/>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0708103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387759058"/>
              </p:ext>
            </p:extLst>
          </p:nvPr>
        </p:nvGraphicFramePr>
        <p:xfrm>
          <a:off x="243348" y="963670"/>
          <a:ext cx="8724900" cy="5004727"/>
        </p:xfrm>
        <a:graphic>
          <a:graphicData uri="http://schemas.openxmlformats.org/drawingml/2006/table">
            <a:tbl>
              <a:tblPr firstRow="1" bandRow="1">
                <a:tableStyleId>{21E4AEA4-8DFA-4A89-87EB-49C32662AFE0}</a:tableStyleId>
              </a:tblPr>
              <a:tblGrid>
                <a:gridCol w="177165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4514850">
                  <a:extLst>
                    <a:ext uri="{9D8B030D-6E8A-4147-A177-3AD203B41FA5}">
                      <a16:colId xmlns:a16="http://schemas.microsoft.com/office/drawing/2014/main" val="20002"/>
                    </a:ext>
                  </a:extLst>
                </a:gridCol>
              </a:tblGrid>
              <a:tr h="578770">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會計項目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tc>
                <a:tc gridSpan="2">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編列原則</a:t>
                      </a:r>
                    </a:p>
                  </a:txBody>
                  <a:tcPr marT="45727" marB="45727"/>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1716755">
                <a:tc rowSpan="5">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獎助學金支出</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助學金</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tc>
                <a:tc>
                  <a:txBody>
                    <a:bodyPr/>
                    <a:lstStyle/>
                    <a:p>
                      <a:pPr marL="180975" indent="-180975">
                        <a:buFont typeface="Arial" panose="020B0604020202020204" pitchFamily="34" charset="0"/>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每小時</a:t>
                      </a:r>
                      <a:r>
                        <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176</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元</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之給付標準提列。</a:t>
                      </a:r>
                    </a:p>
                    <a:p>
                      <a:pPr marL="180975" indent="-180975" algn="just">
                        <a:buFont typeface="Arial" panose="020B0604020202020204" pitchFamily="34" charset="0"/>
                        <a:buChar char="•"/>
                      </a:pPr>
                      <a:r>
                        <a:rPr lang="zh-TW" altLang="en-US" sz="2400" u="none" dirty="0" smtClean="0">
                          <a:latin typeface="Times New Roman" panose="02020603050405020304" pitchFamily="18" charset="0"/>
                          <a:ea typeface="標楷體" panose="03000509000000000000" pitchFamily="65" charset="-120"/>
                          <a:cs typeface="Times New Roman" panose="02020603050405020304" pitchFamily="18" charset="0"/>
                        </a:rPr>
                        <a:t>各單位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學年度預算額度編列，內含勞健保及勞退校付金額。</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tc>
                <a:extLst>
                  <a:ext uri="{0D108BD9-81ED-4DB2-BD59-A6C34878D82A}">
                    <a16:rowId xmlns:a16="http://schemas.microsoft.com/office/drawing/2014/main" val="10001"/>
                  </a:ext>
                </a:extLst>
              </a:tr>
              <a:tr h="570187">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輔仁書卷獎</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tc>
                <a:tc rowSpan="3">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學務處統一編列</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tc>
                <a:extLst>
                  <a:ext uri="{0D108BD9-81ED-4DB2-BD59-A6C34878D82A}">
                    <a16:rowId xmlns:a16="http://schemas.microsoft.com/office/drawing/2014/main" val="10002"/>
                  </a:ext>
                </a:extLst>
              </a:tr>
              <a:tr h="572981">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清寒獎學金</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tc>
                <a:tc v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r h="457267">
                <a:tc vMerge="1">
                  <a:txBody>
                    <a:bodyPr/>
                    <a:lstStyle/>
                    <a:p>
                      <a:endParaRPr lang="zh-TW" altLang="en-US" sz="2400" dirty="0">
                        <a:latin typeface="標楷體" panose="03000509000000000000" pitchFamily="65" charset="-120"/>
                        <a:ea typeface="標楷體" panose="03000509000000000000" pitchFamily="65" charset="-120"/>
                      </a:endParaRPr>
                    </a:p>
                  </a:txBody>
                  <a:tcP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學生就學優待減免</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tc>
                <a:tc v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tc>
                <a:extLst>
                  <a:ext uri="{0D108BD9-81ED-4DB2-BD59-A6C34878D82A}">
                    <a16:rowId xmlns:a16="http://schemas.microsoft.com/office/drawing/2014/main" val="10004"/>
                  </a:ext>
                </a:extLst>
              </a:tr>
              <a:tr h="743060">
                <a:tc vMerge="1">
                  <a:txBody>
                    <a:bodyPr/>
                    <a:lstStyle/>
                    <a:p>
                      <a:endParaRPr lang="zh-TW" altLang="en-US" sz="2400" dirty="0">
                        <a:latin typeface="標楷體" panose="03000509000000000000" pitchFamily="65" charset="-120"/>
                        <a:ea typeface="標楷體" panose="03000509000000000000" pitchFamily="65" charset="-120"/>
                      </a:endParaRPr>
                    </a:p>
                  </a:txBody>
                  <a:tcPr anchor="ctr"/>
                </a:tc>
                <a:tc>
                  <a:txBody>
                    <a:bodyPr/>
                    <a:lstStyle/>
                    <a:p>
                      <a:r>
                        <a:rPr lang="zh-TW" altLang="en-US" sz="2400" spc="-300" baseline="0" dirty="0" smtClean="0">
                          <a:latin typeface="Times New Roman" panose="02020603050405020304" pitchFamily="18" charset="0"/>
                          <a:ea typeface="標楷體" panose="03000509000000000000" pitchFamily="65" charset="-120"/>
                          <a:cs typeface="Times New Roman" panose="02020603050405020304" pitchFamily="18" charset="0"/>
                        </a:rPr>
                        <a:t>研究生獎助學金</a:t>
                      </a:r>
                      <a:endParaRPr lang="zh-TW" altLang="en-US" sz="2400" b="0" spc="-3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教務處統一編列</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tc>
                <a:extLst>
                  <a:ext uri="{0D108BD9-81ED-4DB2-BD59-A6C34878D82A}">
                    <a16:rowId xmlns:a16="http://schemas.microsoft.com/office/drawing/2014/main" val="10005"/>
                  </a:ext>
                </a:extLst>
              </a:tr>
            </a:tbl>
          </a:graphicData>
        </a:graphic>
      </p:graphicFrame>
      <p:grpSp>
        <p:nvGrpSpPr>
          <p:cNvPr id="10" name="群組 9"/>
          <p:cNvGrpSpPr/>
          <p:nvPr/>
        </p:nvGrpSpPr>
        <p:grpSpPr>
          <a:xfrm>
            <a:off x="17782" y="154998"/>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2373497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107066480"/>
              </p:ext>
            </p:extLst>
          </p:nvPr>
        </p:nvGraphicFramePr>
        <p:xfrm>
          <a:off x="211521" y="1027987"/>
          <a:ext cx="8724900" cy="5371912"/>
        </p:xfrm>
        <a:graphic>
          <a:graphicData uri="http://schemas.openxmlformats.org/drawingml/2006/table">
            <a:tbl>
              <a:tblPr firstRow="1" bandRow="1">
                <a:tableStyleId>{21E4AEA4-8DFA-4A89-87EB-49C32662AFE0}</a:tableStyleId>
              </a:tblPr>
              <a:tblGrid>
                <a:gridCol w="2811898">
                  <a:extLst>
                    <a:ext uri="{9D8B030D-6E8A-4147-A177-3AD203B41FA5}">
                      <a16:colId xmlns:a16="http://schemas.microsoft.com/office/drawing/2014/main" val="20000"/>
                    </a:ext>
                  </a:extLst>
                </a:gridCol>
                <a:gridCol w="5913002">
                  <a:extLst>
                    <a:ext uri="{9D8B030D-6E8A-4147-A177-3AD203B41FA5}">
                      <a16:colId xmlns:a16="http://schemas.microsoft.com/office/drawing/2014/main" val="20001"/>
                    </a:ext>
                  </a:extLst>
                </a:gridCol>
              </a:tblGrid>
              <a:tr h="594089">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會計項目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編列原則</a:t>
                      </a:r>
                    </a:p>
                  </a:txBody>
                  <a:tcPr marT="45721" marB="45721"/>
                </a:tc>
                <a:extLst>
                  <a:ext uri="{0D108BD9-81ED-4DB2-BD59-A6C34878D82A}">
                    <a16:rowId xmlns:a16="http://schemas.microsoft.com/office/drawing/2014/main" val="10000"/>
                  </a:ext>
                </a:extLst>
              </a:tr>
              <a:tr h="2050272">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推廣教育支出</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marL="179388" indent="-179388">
                        <a:buFont typeface="Arial" panose="020B0604020202020204" pitchFamily="34" charset="0"/>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推廣教育中心依其展業計畫，預估</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學年度所需經費預算。</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9388" indent="-179388">
                        <a:buFont typeface="Arial" panose="020B0604020202020204" pitchFamily="34" charset="0"/>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人事費</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含獎金</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以不逾其總收入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為原則。</a:t>
                      </a:r>
                    </a:p>
                    <a:p>
                      <a:pPr marL="179388" indent="-179388">
                        <a:buFont typeface="Arial" panose="020B0604020202020204" pitchFamily="34" charset="0"/>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年度結餘以不少於總收入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為原則。</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tc>
                <a:extLst>
                  <a:ext uri="{0D108BD9-81ED-4DB2-BD59-A6C34878D82A}">
                    <a16:rowId xmlns:a16="http://schemas.microsoft.com/office/drawing/2014/main" val="10001"/>
                  </a:ext>
                </a:extLst>
              </a:tr>
              <a:tr h="1349564">
                <a:tc>
                  <a:txBody>
                    <a:bodyPr/>
                    <a:lstStyle/>
                    <a:p>
                      <a:r>
                        <a:rPr lang="zh-TW" altLang="en-US" sz="2400" spc="0" baseline="0" dirty="0" smtClean="0">
                          <a:latin typeface="Times New Roman" panose="02020603050405020304" pitchFamily="18" charset="0"/>
                          <a:ea typeface="標楷體" panose="03000509000000000000" pitchFamily="65" charset="-120"/>
                          <a:cs typeface="Times New Roman" panose="02020603050405020304" pitchFamily="18" charset="0"/>
                        </a:rPr>
                        <a:t>產學合作支出</a:t>
                      </a:r>
                      <a:endParaRPr lang="zh-TW" altLang="en-US" sz="2400" b="0" spc="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各業務單位預估</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學年度與政府機關、事業機構、民間團體、學術研究機構等合作，所支付之費用。</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extLst>
                  <a:ext uri="{0D108BD9-81ED-4DB2-BD59-A6C34878D82A}">
                    <a16:rowId xmlns:a16="http://schemas.microsoft.com/office/drawing/2014/main" val="10002"/>
                  </a:ext>
                </a:extLst>
              </a:tr>
              <a:tr h="1377987">
                <a:tc>
                  <a:txBody>
                    <a:bodyPr/>
                    <a:lstStyle/>
                    <a:p>
                      <a:r>
                        <a:rPr lang="zh-TW" altLang="en-US" sz="2400" spc="0" baseline="0" dirty="0" smtClean="0">
                          <a:latin typeface="Times New Roman" panose="02020603050405020304" pitchFamily="18" charset="0"/>
                          <a:ea typeface="標楷體" panose="03000509000000000000" pitchFamily="65" charset="-120"/>
                          <a:cs typeface="Times New Roman" panose="02020603050405020304" pitchFamily="18" charset="0"/>
                        </a:rPr>
                        <a:t>財務支出</a:t>
                      </a:r>
                      <a:endParaRPr lang="zh-TW" altLang="en-US" sz="2400" b="0" spc="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marL="266700" indent="-180975">
                        <a:buFont typeface="Arial" pitchFamily="34" charset="0"/>
                        <a:buChar char="•"/>
                      </a:pPr>
                      <a:r>
                        <a:rPr lang="zh-TW" altLang="en-US"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因興建校舍向銀行貸款之預估利息費用。</a:t>
                      </a: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由</a:t>
                      </a:r>
                      <a:r>
                        <a:rPr lang="zh-TW" altLang="zh-TW" sz="2400" u="sng" kern="100" dirty="0" smtClean="0">
                          <a:effectLst/>
                          <a:latin typeface="Times New Roman" panose="02020603050405020304" pitchFamily="18" charset="0"/>
                          <a:ea typeface="標楷體" panose="03000509000000000000" pitchFamily="65" charset="-120"/>
                          <a:cs typeface="Times New Roman" panose="02020603050405020304" pitchFamily="18" charset="0"/>
                        </a:rPr>
                        <a:t>總務處</a:t>
                      </a: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估列。</a:t>
                      </a:r>
                      <a:endParaRPr lang="en-US" altLang="zh-TW" sz="24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266700" indent="-180975">
                        <a:buFont typeface="Arial" pitchFamily="34" charset="0"/>
                        <a:buChar char="•"/>
                      </a:pP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投資損失由</a:t>
                      </a:r>
                      <a:r>
                        <a:rPr lang="zh-TW" altLang="zh-TW" sz="2400" u="sng" kern="100" dirty="0" smtClean="0">
                          <a:effectLst/>
                          <a:latin typeface="Times New Roman" panose="02020603050405020304" pitchFamily="18" charset="0"/>
                          <a:ea typeface="標楷體" panose="03000509000000000000" pitchFamily="65" charset="-120"/>
                          <a:cs typeface="Times New Roman" panose="02020603050405020304" pitchFamily="18" charset="0"/>
                        </a:rPr>
                        <a:t>資金</a:t>
                      </a:r>
                      <a:r>
                        <a:rPr lang="zh-TW" altLang="en-US" sz="2400" u="sng" kern="100" dirty="0" smtClean="0">
                          <a:effectLst/>
                          <a:latin typeface="Times New Roman" panose="02020603050405020304" pitchFamily="18" charset="0"/>
                          <a:ea typeface="標楷體" panose="03000509000000000000" pitchFamily="65" charset="-120"/>
                          <a:cs typeface="Times New Roman" panose="02020603050405020304" pitchFamily="18" charset="0"/>
                        </a:rPr>
                        <a:t>與資源發展中心</a:t>
                      </a: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估列</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p>
                  </a:txBody>
                  <a:tcPr marT="45721" marB="45721" anchor="ctr"/>
                </a:tc>
                <a:extLst>
                  <a:ext uri="{0D108BD9-81ED-4DB2-BD59-A6C34878D82A}">
                    <a16:rowId xmlns:a16="http://schemas.microsoft.com/office/drawing/2014/main" val="10003"/>
                  </a:ext>
                </a:extLst>
              </a:tr>
            </a:tbl>
          </a:graphicData>
        </a:graphic>
      </p:graphicFrame>
      <p:grpSp>
        <p:nvGrpSpPr>
          <p:cNvPr id="10" name="群組 9"/>
          <p:cNvGrpSpPr/>
          <p:nvPr/>
        </p:nvGrpSpPr>
        <p:grpSpPr>
          <a:xfrm>
            <a:off x="0" y="145573"/>
            <a:ext cx="9144000" cy="646331"/>
            <a:chOff x="-17782" y="147211"/>
            <a:chExt cx="9144000"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17782"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7691" y="545662"/>
            <a:ext cx="8515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lnSpc>
                <a:spcPct val="95000"/>
              </a:lnSpc>
              <a:spcBef>
                <a:spcPct val="0"/>
              </a:spcBef>
              <a:spcAft>
                <a:spcPct val="0"/>
              </a:spcAft>
              <a:defRPr sz="2400" b="1">
                <a:solidFill>
                  <a:schemeClr val="accent2"/>
                </a:solidFill>
                <a:latin typeface="+mj-lt"/>
                <a:ea typeface="+mj-ea"/>
                <a:cs typeface="+mj-cs"/>
              </a:defRPr>
            </a:lvl1pPr>
            <a:lvl2pPr algn="l" rtl="0" eaLnBrk="0" fontAlgn="base" hangingPunct="0">
              <a:lnSpc>
                <a:spcPct val="95000"/>
              </a:lnSpc>
              <a:spcBef>
                <a:spcPct val="0"/>
              </a:spcBef>
              <a:spcAft>
                <a:spcPct val="0"/>
              </a:spcAft>
              <a:defRPr sz="2400" b="1">
                <a:solidFill>
                  <a:schemeClr val="accent2"/>
                </a:solidFill>
                <a:latin typeface="Arial" charset="0"/>
              </a:defRPr>
            </a:lvl2pPr>
            <a:lvl3pPr algn="l" rtl="0" eaLnBrk="0" fontAlgn="base" hangingPunct="0">
              <a:lnSpc>
                <a:spcPct val="95000"/>
              </a:lnSpc>
              <a:spcBef>
                <a:spcPct val="0"/>
              </a:spcBef>
              <a:spcAft>
                <a:spcPct val="0"/>
              </a:spcAft>
              <a:defRPr sz="2400" b="1">
                <a:solidFill>
                  <a:schemeClr val="accent2"/>
                </a:solidFill>
                <a:latin typeface="Arial" charset="0"/>
              </a:defRPr>
            </a:lvl3pPr>
            <a:lvl4pPr algn="l" rtl="0" eaLnBrk="0" fontAlgn="base" hangingPunct="0">
              <a:lnSpc>
                <a:spcPct val="95000"/>
              </a:lnSpc>
              <a:spcBef>
                <a:spcPct val="0"/>
              </a:spcBef>
              <a:spcAft>
                <a:spcPct val="0"/>
              </a:spcAft>
              <a:defRPr sz="2400" b="1">
                <a:solidFill>
                  <a:schemeClr val="accent2"/>
                </a:solidFill>
                <a:latin typeface="Arial" charset="0"/>
              </a:defRPr>
            </a:lvl4pPr>
            <a:lvl5pPr algn="l" rtl="0" eaLnBrk="0" fontAlgn="base" hangingPunct="0">
              <a:lnSpc>
                <a:spcPct val="95000"/>
              </a:lnSpc>
              <a:spcBef>
                <a:spcPct val="0"/>
              </a:spcBef>
              <a:spcAft>
                <a:spcPct val="0"/>
              </a:spcAft>
              <a:defRPr sz="2400" b="1">
                <a:solidFill>
                  <a:schemeClr val="accent2"/>
                </a:solidFill>
                <a:latin typeface="Arial"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zh-TW" altLang="en-US" sz="3600" b="1" i="0" u="none" strike="noStrike" kern="0" cap="none" spc="0" normalizeH="0" baseline="0" noProof="0" dirty="0" smtClean="0">
                <a:ln>
                  <a:noFill/>
                </a:ln>
                <a:solidFill>
                  <a:schemeClr val="tx2"/>
                </a:solidFill>
                <a:effectLst/>
                <a:uLnTx/>
                <a:uFillTx/>
                <a:latin typeface="標楷體" pitchFamily="65" charset="-120"/>
                <a:ea typeface="標楷體" pitchFamily="65" charset="-120"/>
                <a:cs typeface="Times New Roman" pitchFamily="18" charset="0"/>
              </a:rPr>
              <a:t>議    程</a:t>
            </a:r>
          </a:p>
        </p:txBody>
      </p:sp>
      <p:graphicFrame>
        <p:nvGraphicFramePr>
          <p:cNvPr id="3" name="表格 2"/>
          <p:cNvGraphicFramePr>
            <a:graphicFrameLocks noGrp="1"/>
          </p:cNvGraphicFramePr>
          <p:nvPr>
            <p:extLst>
              <p:ext uri="{D42A27DB-BD31-4B8C-83A1-F6EECF244321}">
                <p14:modId xmlns:p14="http://schemas.microsoft.com/office/powerpoint/2010/main" val="4116808984"/>
              </p:ext>
            </p:extLst>
          </p:nvPr>
        </p:nvGraphicFramePr>
        <p:xfrm>
          <a:off x="714781" y="1469044"/>
          <a:ext cx="7777655" cy="4592887"/>
        </p:xfrm>
        <a:graphic>
          <a:graphicData uri="http://schemas.openxmlformats.org/drawingml/2006/table">
            <a:tbl>
              <a:tblPr firstRow="1" bandRow="1">
                <a:tableStyleId>{5C22544A-7EE6-4342-B048-85BDC9FD1C3A}</a:tableStyleId>
              </a:tblPr>
              <a:tblGrid>
                <a:gridCol w="3026979">
                  <a:extLst>
                    <a:ext uri="{9D8B030D-6E8A-4147-A177-3AD203B41FA5}">
                      <a16:colId xmlns:a16="http://schemas.microsoft.com/office/drawing/2014/main" val="2502585421"/>
                    </a:ext>
                  </a:extLst>
                </a:gridCol>
                <a:gridCol w="4750676">
                  <a:extLst>
                    <a:ext uri="{9D8B030D-6E8A-4147-A177-3AD203B41FA5}">
                      <a16:colId xmlns:a16="http://schemas.microsoft.com/office/drawing/2014/main" val="3130447773"/>
                    </a:ext>
                  </a:extLst>
                </a:gridCol>
              </a:tblGrid>
              <a:tr h="580981">
                <a:tc>
                  <a:txBody>
                    <a:bodyPr/>
                    <a:lstStyle/>
                    <a:p>
                      <a:pPr marR="210185" indent="243840" algn="ctr">
                        <a:lnSpc>
                          <a:spcPct val="100000"/>
                        </a:lnSpc>
                        <a:spcAft>
                          <a:spcPts val="0"/>
                        </a:spcAft>
                        <a:tabLst>
                          <a:tab pos="1958975" algn="l"/>
                        </a:tabLst>
                      </a:pPr>
                      <a:r>
                        <a:rPr lang="zh-TW" altLang="en-US" sz="2400" kern="100" dirty="0" smtClean="0">
                          <a:effectLst/>
                          <a:latin typeface="微軟正黑體" panose="020B0604030504040204" pitchFamily="34" charset="-120"/>
                          <a:ea typeface="微軟正黑體" panose="020B0604030504040204" pitchFamily="34" charset="-120"/>
                        </a:rPr>
                        <a:t>時           </a:t>
                      </a:r>
                      <a:r>
                        <a:rPr lang="zh-TW" sz="2400" kern="100" dirty="0" smtClean="0">
                          <a:effectLst/>
                          <a:latin typeface="微軟正黑體" panose="020B0604030504040204" pitchFamily="34" charset="-120"/>
                          <a:ea typeface="微軟正黑體" panose="020B0604030504040204" pitchFamily="34" charset="-120"/>
                        </a:rPr>
                        <a:t>間</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marL="217805" marR="438785" indent="221615" algn="ctr">
                        <a:lnSpc>
                          <a:spcPct val="100000"/>
                        </a:lnSpc>
                        <a:spcAft>
                          <a:spcPts val="0"/>
                        </a:spcAft>
                        <a:tabLst>
                          <a:tab pos="2039620" algn="l"/>
                          <a:tab pos="2153920" algn="l"/>
                        </a:tabLst>
                      </a:pPr>
                      <a:r>
                        <a:rPr lang="zh-TW" sz="2400" kern="100" dirty="0" smtClean="0">
                          <a:effectLst/>
                          <a:latin typeface="微軟正黑體" panose="020B0604030504040204" pitchFamily="34" charset="-120"/>
                          <a:ea typeface="微軟正黑體" panose="020B0604030504040204" pitchFamily="34" charset="-120"/>
                        </a:rPr>
                        <a:t>內</a:t>
                      </a:r>
                      <a:r>
                        <a:rPr lang="en-US" altLang="zh-TW" sz="2400" kern="100" dirty="0" smtClean="0">
                          <a:effectLst/>
                          <a:latin typeface="微軟正黑體" panose="020B0604030504040204" pitchFamily="34" charset="-120"/>
                          <a:ea typeface="微軟正黑體" panose="020B0604030504040204" pitchFamily="34" charset="-120"/>
                        </a:rPr>
                        <a:t>                  </a:t>
                      </a:r>
                      <a:r>
                        <a:rPr lang="zh-TW" sz="2400" kern="100" dirty="0" smtClean="0">
                          <a:effectLst/>
                          <a:latin typeface="微軟正黑體" panose="020B0604030504040204" pitchFamily="34" charset="-120"/>
                          <a:ea typeface="微軟正黑體" panose="020B0604030504040204" pitchFamily="34" charset="-120"/>
                        </a:rPr>
                        <a:t>容</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997356349"/>
                  </a:ext>
                </a:extLst>
              </a:tr>
              <a:tr h="668651">
                <a:tc>
                  <a:txBody>
                    <a:bodyPr/>
                    <a:lstStyle/>
                    <a:p>
                      <a:pPr marR="242570" algn="ctr">
                        <a:lnSpc>
                          <a:spcPct val="100000"/>
                        </a:lnSpc>
                        <a:spcAft>
                          <a:spcPts val="0"/>
                        </a:spcAft>
                      </a:pPr>
                      <a:r>
                        <a:rPr lang="en-US" sz="2400" kern="100" dirty="0" smtClean="0">
                          <a:effectLst/>
                        </a:rPr>
                        <a:t>14</a:t>
                      </a:r>
                      <a:r>
                        <a:rPr lang="zh-TW" sz="2400" kern="100" dirty="0" smtClean="0">
                          <a:effectLst/>
                        </a:rPr>
                        <a:t>：</a:t>
                      </a:r>
                      <a:r>
                        <a:rPr lang="en-US" altLang="zh-TW" sz="2400" kern="100" dirty="0" smtClean="0">
                          <a:effectLst/>
                        </a:rPr>
                        <a:t>0</a:t>
                      </a:r>
                      <a:r>
                        <a:rPr lang="en-US" sz="2400" kern="100" dirty="0" smtClean="0">
                          <a:effectLst/>
                        </a:rPr>
                        <a:t>0</a:t>
                      </a:r>
                      <a:r>
                        <a:rPr lang="zh-TW" sz="2400" kern="100" dirty="0">
                          <a:effectLst/>
                        </a:rPr>
                        <a:t>〜</a:t>
                      </a:r>
                      <a:r>
                        <a:rPr lang="en-US" sz="2400" kern="100" dirty="0" smtClean="0">
                          <a:effectLst/>
                        </a:rPr>
                        <a:t>14</a:t>
                      </a:r>
                      <a:r>
                        <a:rPr lang="zh-TW" sz="2400" kern="100" dirty="0" smtClean="0">
                          <a:effectLst/>
                        </a:rPr>
                        <a:t>：</a:t>
                      </a:r>
                      <a:r>
                        <a:rPr lang="en-US" altLang="zh-TW" sz="2400" kern="100" dirty="0" smtClean="0">
                          <a:effectLst/>
                        </a:rPr>
                        <a:t>1</a:t>
                      </a:r>
                      <a:r>
                        <a:rPr lang="en-US" sz="2400" kern="100" dirty="0" smtClean="0">
                          <a:effectLst/>
                        </a:rPr>
                        <a:t>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Lst>
                      </a:pPr>
                      <a:r>
                        <a:rPr lang="zh-TW" altLang="en-US" sz="2400" kern="100" dirty="0" smtClean="0">
                          <a:effectLst/>
                          <a:latin typeface="微軟正黑體" panose="020B0604030504040204" pitchFamily="34" charset="-120"/>
                          <a:ea typeface="微軟正黑體" panose="020B0604030504040204" pitchFamily="34" charset="-120"/>
                        </a:rPr>
                        <a:t>報到</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022731128"/>
                  </a:ext>
                </a:extLst>
              </a:tr>
              <a:tr h="668651">
                <a:tc>
                  <a:txBody>
                    <a:bodyPr/>
                    <a:lstStyle/>
                    <a:p>
                      <a:pPr marR="242570" algn="ctr">
                        <a:lnSpc>
                          <a:spcPct val="100000"/>
                        </a:lnSpc>
                        <a:spcAft>
                          <a:spcPts val="0"/>
                        </a:spcAft>
                      </a:pPr>
                      <a:r>
                        <a:rPr lang="en-US" sz="2400" kern="100" dirty="0" smtClean="0">
                          <a:effectLst/>
                        </a:rPr>
                        <a:t>14</a:t>
                      </a:r>
                      <a:r>
                        <a:rPr lang="zh-TW" sz="2400" kern="100" dirty="0" smtClean="0">
                          <a:effectLst/>
                        </a:rPr>
                        <a:t>：</a:t>
                      </a:r>
                      <a:r>
                        <a:rPr lang="en-US" altLang="zh-TW" sz="2400" kern="100" dirty="0" smtClean="0">
                          <a:effectLst/>
                        </a:rPr>
                        <a:t>1</a:t>
                      </a:r>
                      <a:r>
                        <a:rPr lang="en-US" sz="2400" kern="100" dirty="0" smtClean="0">
                          <a:effectLst/>
                        </a:rPr>
                        <a:t>0</a:t>
                      </a:r>
                      <a:r>
                        <a:rPr lang="zh-TW" sz="2400" kern="100" dirty="0">
                          <a:effectLst/>
                        </a:rPr>
                        <a:t>〜</a:t>
                      </a:r>
                      <a:r>
                        <a:rPr lang="en-US" sz="2400" kern="100" dirty="0" smtClean="0">
                          <a:effectLst/>
                        </a:rPr>
                        <a:t>14</a:t>
                      </a:r>
                      <a:r>
                        <a:rPr lang="zh-TW" sz="2400" kern="100" dirty="0" smtClean="0">
                          <a:effectLst/>
                        </a:rPr>
                        <a:t>：</a:t>
                      </a:r>
                      <a:r>
                        <a:rPr lang="en-US" altLang="zh-TW" sz="2400" kern="100" dirty="0" smtClean="0">
                          <a:effectLst/>
                        </a:rPr>
                        <a:t>2</a:t>
                      </a:r>
                      <a:r>
                        <a:rPr lang="en-US" sz="2400" kern="100" dirty="0" smtClean="0">
                          <a:effectLst/>
                        </a:rPr>
                        <a:t>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Lst>
                      </a:pPr>
                      <a:r>
                        <a:rPr lang="zh-TW" sz="2400" kern="100" dirty="0">
                          <a:effectLst/>
                          <a:latin typeface="微軟正黑體" panose="020B0604030504040204" pitchFamily="34" charset="-120"/>
                          <a:ea typeface="微軟正黑體" panose="020B0604030504040204" pitchFamily="34" charset="-120"/>
                        </a:rPr>
                        <a:t>長官致詞</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23220222"/>
                  </a:ext>
                </a:extLst>
              </a:tr>
              <a:tr h="668651">
                <a:tc>
                  <a:txBody>
                    <a:bodyPr/>
                    <a:lstStyle/>
                    <a:p>
                      <a:pPr marR="242570" algn="ctr">
                        <a:lnSpc>
                          <a:spcPct val="100000"/>
                        </a:lnSpc>
                        <a:spcAft>
                          <a:spcPts val="0"/>
                        </a:spcAft>
                      </a:pPr>
                      <a:r>
                        <a:rPr lang="en-US" sz="2400" kern="100" dirty="0" smtClean="0">
                          <a:effectLst/>
                        </a:rPr>
                        <a:t>14</a:t>
                      </a:r>
                      <a:r>
                        <a:rPr lang="zh-TW" sz="2400" kern="100" dirty="0" smtClean="0">
                          <a:effectLst/>
                        </a:rPr>
                        <a:t>：</a:t>
                      </a:r>
                      <a:r>
                        <a:rPr lang="en-US" altLang="zh-TW" sz="2400" kern="100" dirty="0" smtClean="0">
                          <a:effectLst/>
                        </a:rPr>
                        <a:t>2</a:t>
                      </a:r>
                      <a:r>
                        <a:rPr lang="en-US" sz="2400" kern="100" dirty="0" smtClean="0">
                          <a:effectLst/>
                        </a:rPr>
                        <a:t>0</a:t>
                      </a:r>
                      <a:r>
                        <a:rPr lang="zh-TW" sz="2400" kern="100" dirty="0">
                          <a:effectLst/>
                        </a:rPr>
                        <a:t>〜</a:t>
                      </a:r>
                      <a:r>
                        <a:rPr lang="en-US" sz="2400" kern="100" dirty="0" smtClean="0">
                          <a:effectLst/>
                        </a:rPr>
                        <a:t>15</a:t>
                      </a:r>
                      <a:r>
                        <a:rPr lang="zh-TW" sz="2400" kern="100" dirty="0" smtClean="0">
                          <a:effectLst/>
                        </a:rPr>
                        <a:t>：</a:t>
                      </a:r>
                      <a:r>
                        <a:rPr lang="en-US" sz="2400" kern="100" dirty="0" smtClean="0">
                          <a:effectLst/>
                        </a:rPr>
                        <a:t>00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 pos="2504440" algn="l"/>
                          <a:tab pos="2618740" algn="l"/>
                        </a:tabLst>
                      </a:pPr>
                      <a:r>
                        <a:rPr lang="en-US" sz="2400" kern="0" dirty="0" smtClean="0">
                          <a:effectLst/>
                          <a:latin typeface="微軟正黑體" panose="020B0604030504040204" pitchFamily="34" charset="-120"/>
                          <a:ea typeface="微軟正黑體" panose="020B0604030504040204" pitchFamily="34" charset="-120"/>
                        </a:rPr>
                        <a:t>112</a:t>
                      </a:r>
                      <a:r>
                        <a:rPr lang="zh-TW" sz="2400" kern="0" dirty="0" smtClean="0">
                          <a:effectLst/>
                          <a:latin typeface="微軟正黑體" panose="020B0604030504040204" pitchFamily="34" charset="-120"/>
                          <a:ea typeface="微軟正黑體" panose="020B0604030504040204" pitchFamily="34" charset="-120"/>
                        </a:rPr>
                        <a:t>學年</a:t>
                      </a:r>
                      <a:r>
                        <a:rPr lang="zh-TW" sz="2400" kern="0" dirty="0">
                          <a:effectLst/>
                          <a:latin typeface="微軟正黑體" panose="020B0604030504040204" pitchFamily="34" charset="-120"/>
                          <a:ea typeface="微軟正黑體" panose="020B0604030504040204" pitchFamily="34" charset="-120"/>
                        </a:rPr>
                        <a:t>度預算編列原則說明</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52359257"/>
                  </a:ext>
                </a:extLst>
              </a:tr>
              <a:tr h="668651">
                <a:tc>
                  <a:txBody>
                    <a:bodyPr/>
                    <a:lstStyle/>
                    <a:p>
                      <a:pPr marR="242570" algn="ctr">
                        <a:lnSpc>
                          <a:spcPct val="100000"/>
                        </a:lnSpc>
                        <a:spcAft>
                          <a:spcPts val="0"/>
                        </a:spcAft>
                      </a:pPr>
                      <a:r>
                        <a:rPr lang="en-US" sz="2400" kern="100" dirty="0" smtClean="0">
                          <a:effectLst/>
                        </a:rPr>
                        <a:t>15</a:t>
                      </a:r>
                      <a:r>
                        <a:rPr lang="zh-TW" sz="2400" kern="100" dirty="0" smtClean="0">
                          <a:effectLst/>
                        </a:rPr>
                        <a:t>：</a:t>
                      </a:r>
                      <a:r>
                        <a:rPr lang="en-US" altLang="zh-TW" sz="2400" kern="100" dirty="0" smtClean="0">
                          <a:effectLst/>
                        </a:rPr>
                        <a:t>0</a:t>
                      </a:r>
                      <a:r>
                        <a:rPr lang="en-US" sz="2400" kern="100" dirty="0" smtClean="0">
                          <a:effectLst/>
                        </a:rPr>
                        <a:t>0</a:t>
                      </a:r>
                      <a:r>
                        <a:rPr lang="zh-TW" sz="2400" kern="100" dirty="0">
                          <a:effectLst/>
                        </a:rPr>
                        <a:t>〜</a:t>
                      </a:r>
                      <a:r>
                        <a:rPr lang="en-US" sz="2400" kern="100" dirty="0" smtClean="0">
                          <a:effectLst/>
                        </a:rPr>
                        <a:t>15</a:t>
                      </a:r>
                      <a:r>
                        <a:rPr lang="zh-TW" sz="2400" kern="100" dirty="0" smtClean="0">
                          <a:effectLst/>
                        </a:rPr>
                        <a:t>：</a:t>
                      </a:r>
                      <a:r>
                        <a:rPr lang="en-US" altLang="zh-TW" sz="2400" kern="100" dirty="0" smtClean="0">
                          <a:effectLst/>
                        </a:rPr>
                        <a:t>2</a:t>
                      </a:r>
                      <a:r>
                        <a:rPr lang="en-US" sz="2400" kern="100" dirty="0" smtClean="0">
                          <a:effectLst/>
                        </a:rPr>
                        <a:t>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145665" algn="l"/>
                          <a:tab pos="2275840" algn="l"/>
                        </a:tabLst>
                      </a:pPr>
                      <a:r>
                        <a:rPr lang="zh-TW" altLang="en-US" sz="2400" kern="100" dirty="0" smtClean="0">
                          <a:effectLst/>
                          <a:latin typeface="微軟正黑體" panose="020B0604030504040204" pitchFamily="34" charset="-120"/>
                          <a:ea typeface="微軟正黑體" panose="020B0604030504040204" pitchFamily="34" charset="-120"/>
                        </a:rPr>
                        <a:t>總務</a:t>
                      </a:r>
                      <a:r>
                        <a:rPr lang="zh-TW" sz="2400" kern="100" dirty="0" smtClean="0">
                          <a:effectLst/>
                          <a:latin typeface="微軟正黑體" panose="020B0604030504040204" pitchFamily="34" charset="-120"/>
                          <a:ea typeface="微軟正黑體" panose="020B0604030504040204" pitchFamily="34" charset="-120"/>
                        </a:rPr>
                        <a:t>處</a:t>
                      </a:r>
                      <a:r>
                        <a:rPr lang="zh-TW" altLang="en-US" sz="2400" kern="100" dirty="0" smtClean="0">
                          <a:effectLst/>
                          <a:latin typeface="微軟正黑體" panose="020B0604030504040204" pitchFamily="34" charset="-120"/>
                          <a:ea typeface="微軟正黑體" panose="020B0604030504040204" pitchFamily="34" charset="-120"/>
                        </a:rPr>
                        <a:t>相關預算</a:t>
                      </a:r>
                      <a:r>
                        <a:rPr lang="zh-TW" sz="2400" kern="100" dirty="0" smtClean="0">
                          <a:effectLst/>
                          <a:latin typeface="微軟正黑體" panose="020B0604030504040204" pitchFamily="34" charset="-120"/>
                          <a:ea typeface="微軟正黑體" panose="020B0604030504040204" pitchFamily="34" charset="-120"/>
                        </a:rPr>
                        <a:t>說明</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867562106"/>
                  </a:ext>
                </a:extLst>
              </a:tr>
              <a:tr h="668651">
                <a:tc>
                  <a:txBody>
                    <a:bodyPr/>
                    <a:lstStyle/>
                    <a:p>
                      <a:pPr marR="242570" algn="ctr">
                        <a:lnSpc>
                          <a:spcPct val="100000"/>
                        </a:lnSpc>
                        <a:spcAft>
                          <a:spcPts val="0"/>
                        </a:spcAft>
                      </a:pPr>
                      <a:r>
                        <a:rPr lang="en-US" sz="2400" kern="100" dirty="0">
                          <a:effectLst/>
                        </a:rPr>
                        <a:t>15</a:t>
                      </a:r>
                      <a:r>
                        <a:rPr lang="zh-TW" sz="2400" kern="100" dirty="0" smtClean="0">
                          <a:effectLst/>
                        </a:rPr>
                        <a:t>：</a:t>
                      </a:r>
                      <a:r>
                        <a:rPr lang="en-US" altLang="zh-TW" sz="2400" kern="100" dirty="0" smtClean="0">
                          <a:effectLst/>
                        </a:rPr>
                        <a:t>2</a:t>
                      </a:r>
                      <a:r>
                        <a:rPr lang="en-US" sz="2400" kern="100" dirty="0" smtClean="0">
                          <a:effectLst/>
                        </a:rPr>
                        <a:t>0</a:t>
                      </a:r>
                      <a:r>
                        <a:rPr lang="zh-TW" sz="2400" kern="100" dirty="0">
                          <a:effectLst/>
                        </a:rPr>
                        <a:t>〜</a:t>
                      </a:r>
                      <a:r>
                        <a:rPr lang="en-US" sz="2400" kern="100" dirty="0">
                          <a:effectLst/>
                        </a:rPr>
                        <a:t>15</a:t>
                      </a:r>
                      <a:r>
                        <a:rPr lang="zh-TW" sz="2400" kern="100" dirty="0" smtClean="0">
                          <a:effectLst/>
                        </a:rPr>
                        <a:t>：</a:t>
                      </a:r>
                      <a:r>
                        <a:rPr lang="en-US" altLang="zh-TW" sz="2400" kern="100" dirty="0" smtClean="0">
                          <a:effectLst/>
                        </a:rPr>
                        <a:t>4</a:t>
                      </a:r>
                      <a:r>
                        <a:rPr lang="en-US" sz="2400" kern="100" dirty="0" smtClean="0">
                          <a:effectLst/>
                        </a:rPr>
                        <a:t>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145665" algn="l"/>
                          <a:tab pos="2275840" algn="l"/>
                        </a:tabLst>
                      </a:pPr>
                      <a:r>
                        <a:rPr lang="zh-TW" sz="2400" kern="100" dirty="0">
                          <a:effectLst/>
                          <a:latin typeface="微軟正黑體" panose="020B0604030504040204" pitchFamily="34" charset="-120"/>
                          <a:ea typeface="微軟正黑體" panose="020B0604030504040204" pitchFamily="34" charset="-120"/>
                        </a:rPr>
                        <a:t>問題與討論</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97291790"/>
                  </a:ext>
                </a:extLst>
              </a:tr>
              <a:tr h="668651">
                <a:tc>
                  <a:txBody>
                    <a:bodyPr/>
                    <a:lstStyle/>
                    <a:p>
                      <a:pPr marR="242570" algn="ctr">
                        <a:lnSpc>
                          <a:spcPct val="100000"/>
                        </a:lnSpc>
                        <a:spcAft>
                          <a:spcPts val="0"/>
                        </a:spcAft>
                      </a:pPr>
                      <a:r>
                        <a:rPr lang="en-US" sz="2400" kern="100" dirty="0">
                          <a:effectLst/>
                        </a:rPr>
                        <a:t>15</a:t>
                      </a:r>
                      <a:r>
                        <a:rPr lang="zh-TW" sz="2400" kern="100" dirty="0" smtClean="0">
                          <a:effectLst/>
                        </a:rPr>
                        <a:t>：</a:t>
                      </a:r>
                      <a:r>
                        <a:rPr lang="en-US" altLang="zh-TW" sz="2400" kern="100" dirty="0" smtClean="0">
                          <a:effectLst/>
                        </a:rPr>
                        <a:t>4</a:t>
                      </a:r>
                      <a:r>
                        <a:rPr lang="en-US" sz="2400" kern="100" dirty="0" smtClean="0">
                          <a:effectLst/>
                        </a:rPr>
                        <a:t>0</a:t>
                      </a:r>
                      <a:r>
                        <a:rPr lang="zh-TW" sz="2400" kern="100" dirty="0">
                          <a:effectLst/>
                        </a:rPr>
                        <a:t>〜</a:t>
                      </a:r>
                      <a:r>
                        <a:rPr lang="en-US" sz="2400" kern="100" dirty="0" smtClean="0">
                          <a:effectLst/>
                        </a:rPr>
                        <a:t>16</a:t>
                      </a:r>
                      <a:r>
                        <a:rPr lang="zh-TW" sz="2400" kern="100" dirty="0" smtClean="0">
                          <a:effectLst/>
                        </a:rPr>
                        <a:t>：</a:t>
                      </a:r>
                      <a:r>
                        <a:rPr lang="en-US" altLang="zh-TW" sz="2400" kern="100" dirty="0" smtClean="0">
                          <a:effectLst/>
                        </a:rPr>
                        <a:t>0</a:t>
                      </a:r>
                      <a:r>
                        <a:rPr lang="en-US" sz="2400" kern="100" dirty="0" smtClean="0">
                          <a:effectLst/>
                        </a:rPr>
                        <a:t>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Lst>
                      </a:pPr>
                      <a:r>
                        <a:rPr lang="zh-TW" sz="2400" kern="100" dirty="0">
                          <a:effectLst/>
                          <a:latin typeface="微軟正黑體" panose="020B0604030504040204" pitchFamily="34" charset="-120"/>
                          <a:ea typeface="微軟正黑體" panose="020B0604030504040204" pitchFamily="34" charset="-120"/>
                        </a:rPr>
                        <a:t>概算系統操作說明</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34445576"/>
                  </a:ext>
                </a:extLst>
              </a:tr>
            </a:tbl>
          </a:graphicData>
        </a:graphic>
      </p:graphicFrame>
    </p:spTree>
    <p:extLst>
      <p:ext uri="{BB962C8B-B14F-4D97-AF65-F5344CB8AC3E}">
        <p14:creationId xmlns:p14="http://schemas.microsoft.com/office/powerpoint/2010/main" val="381766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063224691"/>
              </p:ext>
            </p:extLst>
          </p:nvPr>
        </p:nvGraphicFramePr>
        <p:xfrm>
          <a:off x="238080" y="1076632"/>
          <a:ext cx="8724900" cy="5443445"/>
        </p:xfrm>
        <a:graphic>
          <a:graphicData uri="http://schemas.openxmlformats.org/drawingml/2006/table">
            <a:tbl>
              <a:tblPr firstRow="1" bandRow="1">
                <a:tableStyleId>{21E4AEA4-8DFA-4A89-87EB-49C32662AFE0}</a:tableStyleId>
              </a:tblPr>
              <a:tblGrid>
                <a:gridCol w="2136411">
                  <a:extLst>
                    <a:ext uri="{9D8B030D-6E8A-4147-A177-3AD203B41FA5}">
                      <a16:colId xmlns:a16="http://schemas.microsoft.com/office/drawing/2014/main" val="20000"/>
                    </a:ext>
                  </a:extLst>
                </a:gridCol>
                <a:gridCol w="6588489">
                  <a:extLst>
                    <a:ext uri="{9D8B030D-6E8A-4147-A177-3AD203B41FA5}">
                      <a16:colId xmlns:a16="http://schemas.microsoft.com/office/drawing/2014/main" val="20001"/>
                    </a:ext>
                  </a:extLst>
                </a:gridCol>
              </a:tblGrid>
              <a:tr h="597123">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會計項目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編列原則</a:t>
                      </a:r>
                    </a:p>
                  </a:txBody>
                  <a:tcPr marT="45721" marB="45721"/>
                </a:tc>
                <a:extLst>
                  <a:ext uri="{0D108BD9-81ED-4DB2-BD59-A6C34878D82A}">
                    <a16:rowId xmlns:a16="http://schemas.microsoft.com/office/drawing/2014/main" val="10000"/>
                  </a:ext>
                </a:extLst>
              </a:tr>
              <a:tr h="594377">
                <a:tc>
                  <a:txBody>
                    <a:bodyPr/>
                    <a:lstStyle/>
                    <a:p>
                      <a:r>
                        <a:rPr lang="zh-TW" altLang="en-US" sz="2400" spc="0" baseline="0" dirty="0" smtClean="0">
                          <a:latin typeface="Times New Roman" panose="02020603050405020304" pitchFamily="18" charset="0"/>
                          <a:ea typeface="標楷體" panose="03000509000000000000" pitchFamily="65" charset="-120"/>
                          <a:cs typeface="Times New Roman" panose="02020603050405020304" pitchFamily="18" charset="0"/>
                        </a:rPr>
                        <a:t>其他支出</a:t>
                      </a:r>
                      <a:endParaRPr lang="zh-TW" altLang="en-US" sz="2400" b="0" spc="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marL="361950" indent="-276225">
                        <a:buFont typeface="+mj-lt"/>
                        <a:buAutoNum type="arabicPeriod"/>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試務費支出：由</a:t>
                      </a:r>
                      <a:r>
                        <a:rPr lang="zh-TW" altLang="en-US" sz="2400" u="none" dirty="0" smtClean="0">
                          <a:latin typeface="Times New Roman" panose="02020603050405020304" pitchFamily="18" charset="0"/>
                          <a:ea typeface="標楷體" panose="03000509000000000000" pitchFamily="65" charset="-120"/>
                          <a:cs typeface="Times New Roman" panose="02020603050405020304" pitchFamily="18" charset="0"/>
                        </a:rPr>
                        <a:t>教務處預估下學年度各項招生情形編列預算；外籍生申請入學由國教處編列</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1950" indent="-276225">
                        <a:buFont typeface="+mj-lt"/>
                        <a:buAutoNum type="arabicPeriod"/>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超額年金給付由人事室編列。</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1950" indent="-276225">
                        <a:buFont typeface="+mj-lt"/>
                        <a:buAutoNum type="arabicPeriod"/>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財產交易短絀：</a:t>
                      </a:r>
                    </a:p>
                    <a:p>
                      <a:pPr marL="539750" indent="-177800">
                        <a:buFont typeface="Arial" panose="020B0604020202020204" pitchFamily="34" charset="0"/>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不堪使用且達報廢年限之財產（不包含列管物品），由單位保管人至總務資訊系統之財物管理服務網頁登錄，經資產組線上查核無誤後，由各單位至該系統印出「預估報廢清冊」，經單位主管核章後送至資產組核章，再將此清冊附於概算表中</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39750" indent="-177800">
                        <a:buFont typeface="Arial" panose="020B0604020202020204" pitchFamily="34" charset="0"/>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財產報廢之殘值數，需登錄會計項目：</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51X2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財產交易短絀，以利財產報廢預算執行</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extLst>
                  <a:ext uri="{0D108BD9-81ED-4DB2-BD59-A6C34878D82A}">
                    <a16:rowId xmlns:a16="http://schemas.microsoft.com/office/drawing/2014/main" val="10004"/>
                  </a:ext>
                </a:extLst>
              </a:tr>
            </a:tbl>
          </a:graphicData>
        </a:graphic>
      </p:graphicFrame>
      <p:grpSp>
        <p:nvGrpSpPr>
          <p:cNvPr id="10" name="群組 9"/>
          <p:cNvGrpSpPr/>
          <p:nvPr/>
        </p:nvGrpSpPr>
        <p:grpSpPr>
          <a:xfrm>
            <a:off x="0" y="183144"/>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3316832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416183277"/>
              </p:ext>
            </p:extLst>
          </p:nvPr>
        </p:nvGraphicFramePr>
        <p:xfrm>
          <a:off x="209292" y="1278293"/>
          <a:ext cx="8724900" cy="3652596"/>
        </p:xfrm>
        <a:graphic>
          <a:graphicData uri="http://schemas.openxmlformats.org/drawingml/2006/table">
            <a:tbl>
              <a:tblPr firstRow="1" bandRow="1">
                <a:tableStyleId>{21E4AEA4-8DFA-4A89-87EB-49C32662AFE0}</a:tableStyleId>
              </a:tblPr>
              <a:tblGrid>
                <a:gridCol w="1771650">
                  <a:extLst>
                    <a:ext uri="{9D8B030D-6E8A-4147-A177-3AD203B41FA5}">
                      <a16:colId xmlns:a16="http://schemas.microsoft.com/office/drawing/2014/main" val="20000"/>
                    </a:ext>
                  </a:extLst>
                </a:gridCol>
                <a:gridCol w="6953250">
                  <a:extLst>
                    <a:ext uri="{9D8B030D-6E8A-4147-A177-3AD203B41FA5}">
                      <a16:colId xmlns:a16="http://schemas.microsoft.com/office/drawing/2014/main" val="20001"/>
                    </a:ext>
                  </a:extLst>
                </a:gridCol>
              </a:tblGrid>
              <a:tr h="0">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會計項目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9" marB="45709"/>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編列原則</a:t>
                      </a:r>
                    </a:p>
                  </a:txBody>
                  <a:tcPr marT="45709" marB="45709"/>
                </a:tc>
                <a:extLst>
                  <a:ext uri="{0D108BD9-81ED-4DB2-BD59-A6C34878D82A}">
                    <a16:rowId xmlns:a16="http://schemas.microsoft.com/office/drawing/2014/main" val="10000"/>
                  </a:ext>
                </a:extLst>
              </a:tr>
              <a:tr h="3134458">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資本支出</a:t>
                      </a:r>
                      <a:endParaRPr lang="zh-TW" altLang="en-US" sz="28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09" marB="45709" anchor="ctr"/>
                </a:tc>
                <a:tc>
                  <a:txBody>
                    <a:bodyPr/>
                    <a:lstStyle/>
                    <a:p>
                      <a:pPr marL="180975" indent="-180975">
                        <a:lnSpc>
                          <a:spcPts val="3500"/>
                        </a:lnSpc>
                        <a:buFont typeface="Arial" panose="020B0604020202020204" pitchFamily="34" charset="0"/>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耐用年限二年以上且金額</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元（含）以上之儀器、設備之支出。各單位編列預算時需將用途、規格、新購或汰換等列示清楚，執行時依</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輔仁大學採購作業辦法</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辦理。</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3500"/>
                        </a:lnSpc>
                        <a:buFont typeface="Arial" panose="020B0604020202020204" pitchFamily="34" charset="0"/>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特別計畫資本支出設備預算應配合中程校務發展計畫編列。</a:t>
                      </a:r>
                      <a:endPar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09" marB="45709"/>
                </a:tc>
                <a:extLst>
                  <a:ext uri="{0D108BD9-81ED-4DB2-BD59-A6C34878D82A}">
                    <a16:rowId xmlns:a16="http://schemas.microsoft.com/office/drawing/2014/main" val="10001"/>
                  </a:ext>
                </a:extLst>
              </a:tr>
            </a:tbl>
          </a:graphicData>
        </a:graphic>
      </p:graphicFrame>
      <p:grpSp>
        <p:nvGrpSpPr>
          <p:cNvPr id="10" name="群組 9"/>
          <p:cNvGrpSpPr/>
          <p:nvPr/>
        </p:nvGrpSpPr>
        <p:grpSpPr>
          <a:xfrm>
            <a:off x="17782" y="154998"/>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978976369"/>
              </p:ext>
            </p:extLst>
          </p:nvPr>
        </p:nvGraphicFramePr>
        <p:xfrm>
          <a:off x="247650" y="550198"/>
          <a:ext cx="8724900" cy="5364162"/>
        </p:xfrm>
        <a:graphic>
          <a:graphicData uri="http://schemas.openxmlformats.org/drawingml/2006/table">
            <a:tbl>
              <a:tblPr firstRow="1" bandRow="1">
                <a:tableStyleId>{21E4AEA4-8DFA-4A89-87EB-49C32662AFE0}</a:tableStyleId>
              </a:tblPr>
              <a:tblGrid>
                <a:gridCol w="2895600">
                  <a:extLst>
                    <a:ext uri="{9D8B030D-6E8A-4147-A177-3AD203B41FA5}">
                      <a16:colId xmlns:a16="http://schemas.microsoft.com/office/drawing/2014/main" val="20000"/>
                    </a:ext>
                  </a:extLst>
                </a:gridCol>
                <a:gridCol w="1944944">
                  <a:extLst>
                    <a:ext uri="{9D8B030D-6E8A-4147-A177-3AD203B41FA5}">
                      <a16:colId xmlns:a16="http://schemas.microsoft.com/office/drawing/2014/main" val="20001"/>
                    </a:ext>
                  </a:extLst>
                </a:gridCol>
                <a:gridCol w="2074606">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457136">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電腦</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688" marB="45688"/>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印表機</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688" marB="45688"/>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冷氣</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688" marB="45688"/>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辦公家具</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688" marB="45688"/>
                </a:tc>
                <a:extLst>
                  <a:ext uri="{0D108BD9-81ED-4DB2-BD59-A6C34878D82A}">
                    <a16:rowId xmlns:a16="http://schemas.microsoft.com/office/drawing/2014/main" val="10000"/>
                  </a:ext>
                </a:extLst>
              </a:tr>
              <a:tr h="4907026">
                <a:tc>
                  <a:txBody>
                    <a:bodyPr/>
                    <a:lstStyle/>
                    <a:p>
                      <a:pPr marL="180975" indent="-180975">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行政人員以個人桌上型電腦、教師以筆記型電腦為編列原則。</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ct val="100000"/>
                        </a:lnSpc>
                        <a:spcBef>
                          <a:spcPts val="600"/>
                        </a:spcBef>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桌上型電腦</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23,000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85725" indent="0" algn="l">
                        <a:lnSpc>
                          <a:spcPct val="100000"/>
                        </a:lnSpc>
                        <a:spcBef>
                          <a:spcPts val="600"/>
                        </a:spcBef>
                        <a:buFont typeface="Arial" panose="020B0604020202020204" pitchFamily="34" charset="0"/>
                        <a:buNone/>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含電腦主機</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20,000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元及電腦螢幕</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3,000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180975" indent="-180975">
                        <a:spcBef>
                          <a:spcPts val="600"/>
                        </a:spcBef>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筆記型電腦</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30,000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元為編列標準。</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400"/>
                        </a:lnSpc>
                        <a:buFont typeface="Arial" panose="020B0604020202020204" pitchFamily="34" charset="0"/>
                        <a:buNone/>
                      </a:pP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Font typeface="Arial" panose="020B0604020202020204" pitchFamily="34" charset="0"/>
                        <a:buNone/>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若系所單位有特殊需求，請自行補足差額後採購。 </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88" marB="45688"/>
                </a:tc>
                <a:tc>
                  <a:txBody>
                    <a:bodyPr/>
                    <a:lstStyle/>
                    <a:p>
                      <a:pPr marL="180975" indent="-180975">
                        <a:buFont typeface="Arial" panose="020B0604020202020204" pitchFamily="34" charset="0"/>
                        <a:buChar char="•"/>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A4</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雷射印表機</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15,000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元以下。</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有特殊需求者可另案說明 。</a:t>
                      </a:r>
                    </a:p>
                    <a:p>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88" marB="45688"/>
                </a:tc>
                <a:tc>
                  <a:txBody>
                    <a:bodyPr/>
                    <a:lstStyle/>
                    <a:p>
                      <a:pPr marL="180975" indent="-180975">
                        <a:buFont typeface="Arial" pitchFamily="34" charset="0"/>
                        <a:buChar char="•"/>
                        <a:tabLst/>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窗型冷氣為優先考量，除非該空間無法安裝窗型冷氣，再以分離式冷氣編列。</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buFont typeface="Arial"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其他特殊空間，依現況處理。</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800"/>
                        </a:lnSpc>
                      </a:pPr>
                      <a:endPar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l"/>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非異常報廢之冷氣，使用年限至少</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88" marB="45688"/>
                </a:tc>
                <a:tc>
                  <a:txBody>
                    <a:bodyPr/>
                    <a:lstStyle/>
                    <a:p>
                      <a:pPr marL="180975" indent="-180975" algn="l">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院長級為</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190,000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gn="l">
                        <a:buFont typeface="Arial" panose="020B0604020202020204" pitchFamily="34" charset="0"/>
                        <a:buChar char="•"/>
                        <a:tabLst/>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系所主任級為</a:t>
                      </a:r>
                      <a:r>
                        <a:rPr lang="en-US" altLang="zh-TW" sz="2200" spc="-100" baseline="0" dirty="0" smtClean="0">
                          <a:latin typeface="Times New Roman" panose="02020603050405020304" pitchFamily="18" charset="0"/>
                          <a:ea typeface="標楷體" panose="03000509000000000000" pitchFamily="65" charset="-120"/>
                          <a:cs typeface="Times New Roman" panose="02020603050405020304" pitchFamily="18" charset="0"/>
                        </a:rPr>
                        <a:t>100,000</a:t>
                      </a:r>
                      <a:r>
                        <a:rPr lang="zh-TW" altLang="en-US" sz="2200" spc="-100" baseline="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200" spc="-100" baseline="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gn="l">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教師級為</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45,000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gn="l">
                        <a:buFont typeface="Arial" panose="020B0604020202020204" pitchFamily="34" charset="0"/>
                        <a:buChar cha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行政人員級為</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11,000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88" marB="45688"/>
                </a:tc>
                <a:extLst>
                  <a:ext uri="{0D108BD9-81ED-4DB2-BD59-A6C34878D82A}">
                    <a16:rowId xmlns:a16="http://schemas.microsoft.com/office/drawing/2014/main" val="10001"/>
                  </a:ext>
                </a:extLst>
              </a:tr>
            </a:tbl>
          </a:graphicData>
        </a:graphic>
      </p:graphicFrame>
      <p:sp>
        <p:nvSpPr>
          <p:cNvPr id="27667" name="矩形 4"/>
          <p:cNvSpPr>
            <a:spLocks noChangeArrowheads="1"/>
          </p:cNvSpPr>
          <p:nvPr/>
        </p:nvSpPr>
        <p:spPr bwMode="auto">
          <a:xfrm>
            <a:off x="247650" y="5348323"/>
            <a:ext cx="8724900" cy="1158737"/>
          </a:xfrm>
          <a:prstGeom prst="rect">
            <a:avLst/>
          </a:prstGeom>
          <a:solidFill>
            <a:srgbClr val="3366FF"/>
          </a:solidFill>
          <a:ln>
            <a:solidFill>
              <a:schemeClr val="bg2">
                <a:lumMod val="10000"/>
              </a:schemeClr>
            </a:solidFill>
            <a:headEnd/>
            <a:tailEnd/>
          </a:ln>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Arial" charset="0"/>
                <a:ea typeface="標楷體" pitchFamily="65" charset="-120"/>
              </a:defRPr>
            </a:lvl1pPr>
            <a:lvl2pPr marL="742950" indent="-285750">
              <a:defRPr>
                <a:solidFill>
                  <a:schemeClr val="tx1"/>
                </a:solidFill>
                <a:latin typeface="Arial" charset="0"/>
                <a:ea typeface="標楷體" pitchFamily="65" charset="-120"/>
              </a:defRPr>
            </a:lvl2pPr>
            <a:lvl3pPr marL="1143000" indent="-228600">
              <a:defRPr>
                <a:solidFill>
                  <a:schemeClr val="tx1"/>
                </a:solidFill>
                <a:latin typeface="Arial" charset="0"/>
                <a:ea typeface="標楷體" pitchFamily="65" charset="-120"/>
              </a:defRPr>
            </a:lvl3pPr>
            <a:lvl4pPr marL="1600200" indent="-228600">
              <a:defRPr>
                <a:solidFill>
                  <a:schemeClr val="tx1"/>
                </a:solidFill>
                <a:latin typeface="Arial" charset="0"/>
                <a:ea typeface="標楷體" pitchFamily="65" charset="-120"/>
              </a:defRPr>
            </a:lvl4pPr>
            <a:lvl5pPr marL="2057400" indent="-228600">
              <a:defRPr>
                <a:solidFill>
                  <a:schemeClr val="tx1"/>
                </a:solidFill>
                <a:latin typeface="Arial" charset="0"/>
                <a:ea typeface="標楷體" pitchFamily="65" charset="-120"/>
              </a:defRPr>
            </a:lvl5pPr>
            <a:lvl6pPr marL="2514600" indent="-228600" eaLnBrk="0" fontAlgn="base" hangingPunct="0">
              <a:spcBef>
                <a:spcPct val="0"/>
              </a:spcBef>
              <a:spcAft>
                <a:spcPct val="0"/>
              </a:spcAft>
              <a:defRPr>
                <a:solidFill>
                  <a:schemeClr val="tx1"/>
                </a:solidFill>
                <a:latin typeface="Arial" charset="0"/>
                <a:ea typeface="標楷體" pitchFamily="65" charset="-120"/>
              </a:defRPr>
            </a:lvl6pPr>
            <a:lvl7pPr marL="2971800" indent="-228600" eaLnBrk="0" fontAlgn="base" hangingPunct="0">
              <a:spcBef>
                <a:spcPct val="0"/>
              </a:spcBef>
              <a:spcAft>
                <a:spcPct val="0"/>
              </a:spcAft>
              <a:defRPr>
                <a:solidFill>
                  <a:schemeClr val="tx1"/>
                </a:solidFill>
                <a:latin typeface="Arial" charset="0"/>
                <a:ea typeface="標楷體" pitchFamily="65" charset="-120"/>
              </a:defRPr>
            </a:lvl7pPr>
            <a:lvl8pPr marL="3429000" indent="-228600" eaLnBrk="0" fontAlgn="base" hangingPunct="0">
              <a:spcBef>
                <a:spcPct val="0"/>
              </a:spcBef>
              <a:spcAft>
                <a:spcPct val="0"/>
              </a:spcAft>
              <a:defRPr>
                <a:solidFill>
                  <a:schemeClr val="tx1"/>
                </a:solidFill>
                <a:latin typeface="Arial" charset="0"/>
                <a:ea typeface="標楷體" pitchFamily="65" charset="-120"/>
              </a:defRPr>
            </a:lvl8pPr>
            <a:lvl9pPr marL="3886200" indent="-228600" eaLnBrk="0" fontAlgn="base" hangingPunct="0">
              <a:spcBef>
                <a:spcPct val="0"/>
              </a:spcBef>
              <a:spcAft>
                <a:spcPct val="0"/>
              </a:spcAft>
              <a:defRPr>
                <a:solidFill>
                  <a:schemeClr val="tx1"/>
                </a:solidFill>
                <a:latin typeface="Arial" charset="0"/>
                <a:ea typeface="標楷體" pitchFamily="65" charset="-120"/>
              </a:defRPr>
            </a:lvl9pPr>
          </a:lstStyle>
          <a:p>
            <a:r>
              <a:rPr lang="en-US" altLang="zh-TW" sz="2400" dirty="0">
                <a:solidFill>
                  <a:schemeClr val="bg1"/>
                </a:solidFill>
                <a:latin typeface="Times New Roman" pitchFamily="18" charset="0"/>
                <a:cs typeface="Times New Roman" pitchFamily="18" charset="0"/>
              </a:rPr>
              <a:t>1</a:t>
            </a:r>
            <a:r>
              <a:rPr lang="en-US" altLang="zh-TW" sz="2400" dirty="0" smtClean="0">
                <a:solidFill>
                  <a:schemeClr val="bg1"/>
                </a:solidFill>
                <a:latin typeface="Times New Roman" pitchFamily="18" charset="0"/>
                <a:cs typeface="Times New Roman" pitchFamily="18" charset="0"/>
              </a:rPr>
              <a:t>. </a:t>
            </a:r>
            <a:r>
              <a:rPr lang="zh-TW" altLang="en-US" sz="2400" dirty="0" smtClean="0">
                <a:solidFill>
                  <a:schemeClr val="bg1"/>
                </a:solidFill>
                <a:latin typeface="Times New Roman" pitchFamily="18" charset="0"/>
                <a:cs typeface="Times New Roman" pitchFamily="18" charset="0"/>
              </a:rPr>
              <a:t>電腦</a:t>
            </a:r>
            <a:r>
              <a:rPr lang="zh-TW" altLang="en-US" sz="2400" dirty="0">
                <a:solidFill>
                  <a:schemeClr val="bg1"/>
                </a:solidFill>
                <a:latin typeface="Times New Roman" pitchFamily="18" charset="0"/>
                <a:cs typeface="Times New Roman" pitchFamily="18" charset="0"/>
              </a:rPr>
              <a:t>、冷氣及家具之規格配備，請</a:t>
            </a:r>
            <a:r>
              <a:rPr lang="zh-TW" altLang="en-US" sz="2400" b="1" dirty="0">
                <a:solidFill>
                  <a:srgbClr val="FFFF00"/>
                </a:solidFill>
                <a:latin typeface="Times New Roman" pitchFamily="18" charset="0"/>
                <a:cs typeface="Times New Roman" pitchFamily="18" charset="0"/>
              </a:rPr>
              <a:t>依總務處規定</a:t>
            </a:r>
            <a:r>
              <a:rPr lang="zh-TW" altLang="en-US" sz="2400" b="1" dirty="0" smtClean="0">
                <a:solidFill>
                  <a:schemeClr val="bg1"/>
                </a:solidFill>
                <a:latin typeface="Times New Roman" pitchFamily="18" charset="0"/>
                <a:cs typeface="Times New Roman" pitchFamily="18" charset="0"/>
              </a:rPr>
              <a:t>處理。</a:t>
            </a:r>
            <a:endParaRPr lang="en-US" altLang="zh-TW" sz="2400" b="1" dirty="0">
              <a:solidFill>
                <a:schemeClr val="bg1"/>
              </a:solidFill>
              <a:latin typeface="Times New Roman" pitchFamily="18" charset="0"/>
              <a:cs typeface="Times New Roman" pitchFamily="18" charset="0"/>
            </a:endParaRPr>
          </a:p>
          <a:p>
            <a:r>
              <a:rPr lang="en-US" altLang="zh-TW" sz="2400" dirty="0">
                <a:solidFill>
                  <a:schemeClr val="bg1"/>
                </a:solidFill>
                <a:latin typeface="Times New Roman" pitchFamily="18" charset="0"/>
                <a:cs typeface="Times New Roman" pitchFamily="18" charset="0"/>
              </a:rPr>
              <a:t>2</a:t>
            </a:r>
            <a:r>
              <a:rPr lang="en-US" altLang="zh-TW" sz="2400" dirty="0" smtClean="0">
                <a:solidFill>
                  <a:schemeClr val="bg1"/>
                </a:solidFill>
                <a:latin typeface="Times New Roman" pitchFamily="18" charset="0"/>
                <a:cs typeface="Times New Roman" pitchFamily="18" charset="0"/>
              </a:rPr>
              <a:t>. </a:t>
            </a:r>
            <a:r>
              <a:rPr lang="zh-TW" altLang="en-US" sz="2400" dirty="0" smtClean="0">
                <a:solidFill>
                  <a:schemeClr val="bg1"/>
                </a:solidFill>
                <a:latin typeface="標楷體" pitchFamily="65" charset="-120"/>
              </a:rPr>
              <a:t>新設</a:t>
            </a:r>
            <a:r>
              <a:rPr lang="zh-TW" altLang="en-US" sz="2400" dirty="0">
                <a:solidFill>
                  <a:schemeClr val="bg1"/>
                </a:solidFill>
                <a:latin typeface="標楷體" pitchFamily="65" charset="-120"/>
              </a:rPr>
              <a:t>系所單位或增聘教師，亦或已達報廢且不堪使用者，在</a:t>
            </a:r>
            <a:r>
              <a:rPr lang="zh-TW" altLang="en-US" sz="2400" dirty="0" smtClean="0">
                <a:solidFill>
                  <a:schemeClr val="bg1"/>
                </a:solidFill>
                <a:latin typeface="標楷體" pitchFamily="65" charset="-120"/>
              </a:rPr>
              <a:t>該</a:t>
            </a:r>
            <a:endParaRPr lang="en-US" altLang="zh-TW" sz="2400" dirty="0" smtClean="0">
              <a:solidFill>
                <a:schemeClr val="bg1"/>
              </a:solidFill>
              <a:latin typeface="標楷體" pitchFamily="65" charset="-120"/>
            </a:endParaRPr>
          </a:p>
          <a:p>
            <a:r>
              <a:rPr lang="zh-TW" altLang="en-US" sz="2400" dirty="0" smtClean="0">
                <a:solidFill>
                  <a:schemeClr val="bg1"/>
                </a:solidFill>
                <a:latin typeface="標楷體" pitchFamily="65" charset="-120"/>
              </a:rPr>
              <a:t>  單位</a:t>
            </a:r>
            <a:r>
              <a:rPr lang="zh-TW" altLang="en-US" sz="2400" dirty="0">
                <a:solidFill>
                  <a:schemeClr val="bg1"/>
                </a:solidFill>
                <a:latin typeface="標楷體" pitchFamily="65" charset="-120"/>
              </a:rPr>
              <a:t>預算</a:t>
            </a:r>
            <a:r>
              <a:rPr lang="zh-TW" altLang="en-US" sz="2400" dirty="0" smtClean="0">
                <a:solidFill>
                  <a:schemeClr val="bg1"/>
                </a:solidFill>
                <a:latin typeface="標楷體" pitchFamily="65" charset="-120"/>
              </a:rPr>
              <a:t>額度</a:t>
            </a:r>
            <a:r>
              <a:rPr lang="zh-TW" altLang="en-US" sz="2400" dirty="0">
                <a:solidFill>
                  <a:schemeClr val="bg1"/>
                </a:solidFill>
                <a:latin typeface="標楷體" pitchFamily="65" charset="-120"/>
              </a:rPr>
              <a:t>內編列。</a:t>
            </a:r>
          </a:p>
        </p:txBody>
      </p:sp>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80"/>
          <p:cNvSpPr/>
          <p:nvPr/>
        </p:nvSpPr>
        <p:spPr bwMode="auto">
          <a:xfrm>
            <a:off x="1003406" y="634479"/>
            <a:ext cx="7272669" cy="1454899"/>
          </a:xfrm>
          <a:prstGeom prst="roundRect">
            <a:avLst/>
          </a:prstGeom>
          <a:solidFill>
            <a:schemeClr val="bg2">
              <a:lumMod val="50000"/>
            </a:schemeClr>
          </a:solidFill>
          <a:ln w="25400" cap="flat" cmpd="sng" algn="ctr">
            <a:solidFill>
              <a:schemeClr val="bg2">
                <a:lumMod val="25000"/>
              </a:schemeClr>
            </a:solidFill>
            <a:prstDash val="solid"/>
          </a:ln>
          <a:effectLst>
            <a:innerShdw blurRad="63500" dist="25400" dir="18660000">
              <a:prstClr val="black">
                <a:alpha val="35000"/>
              </a:prstClr>
            </a:innerShdw>
          </a:effectLst>
        </p:spPr>
        <p:txBody>
          <a:bodyPr lIns="36000" rIns="36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47675" lvl="0" indent="-447675" eaLnBrk="1" fontAlgn="auto" hangingPunct="1">
              <a:spcBef>
                <a:spcPts val="1200"/>
              </a:spcBef>
              <a:spcAft>
                <a:spcPts val="0"/>
              </a:spcAft>
            </a:pPr>
            <a:endParaRPr lang="en-US" altLang="zh-TW" sz="2000" b="1" dirty="0" smtClean="0">
              <a:solidFill>
                <a:srgbClr val="C00000"/>
              </a:solidFill>
              <a:latin typeface="微軟正黑體" pitchFamily="34" charset="-120"/>
              <a:ea typeface="微軟正黑體" pitchFamily="34" charset="-120"/>
              <a:cs typeface="Times New Roman" pitchFamily="18" charset="0"/>
            </a:endParaRPr>
          </a:p>
          <a:p>
            <a:pPr marL="447675" lvl="0" indent="-447675" eaLnBrk="1" fontAlgn="auto" hangingPunct="1">
              <a:spcBef>
                <a:spcPts val="0"/>
              </a:spcBef>
              <a:spcAft>
                <a:spcPts val="0"/>
              </a:spcAft>
            </a:pPr>
            <a:r>
              <a:rPr lang="zh-TW" altLang="en-US" sz="2400" b="1" dirty="0" smtClean="0">
                <a:solidFill>
                  <a:srgbClr val="C00000"/>
                </a:solidFill>
                <a:latin typeface="微軟正黑體" pitchFamily="34" charset="-120"/>
                <a:ea typeface="微軟正黑體" pitchFamily="34" charset="-120"/>
                <a:cs typeface="Times New Roman" pitchFamily="18" charset="0"/>
              </a:rPr>
              <a:t>包含</a:t>
            </a:r>
            <a:r>
              <a:rPr lang="zh-TW" altLang="en-US" sz="2400" b="1" dirty="0">
                <a:solidFill>
                  <a:prstClr val="white"/>
                </a:solidFill>
                <a:latin typeface="微軟正黑體" pitchFamily="34" charset="-120"/>
                <a:ea typeface="微軟正黑體" pitchFamily="34" charset="-120"/>
                <a:cs typeface="Times New Roman" pitchFamily="18" charset="0"/>
              </a:rPr>
              <a:t>一般</a:t>
            </a:r>
            <a:r>
              <a:rPr lang="zh-TW" altLang="en-US" sz="2400" b="1" dirty="0" smtClean="0">
                <a:solidFill>
                  <a:prstClr val="white"/>
                </a:solidFill>
                <a:latin typeface="微軟正黑體" pitchFamily="34" charset="-120"/>
                <a:ea typeface="微軟正黑體" pitchFamily="34" charset="-120"/>
                <a:cs typeface="Times New Roman" pitchFamily="18" charset="0"/>
              </a:rPr>
              <a:t>預算、單位</a:t>
            </a:r>
            <a:r>
              <a:rPr lang="zh-TW" altLang="en-US" sz="2400" b="1" dirty="0">
                <a:solidFill>
                  <a:prstClr val="white"/>
                </a:solidFill>
                <a:latin typeface="微軟正黑體" pitchFamily="34" charset="-120"/>
                <a:ea typeface="微軟正黑體" pitchFamily="34" charset="-120"/>
                <a:cs typeface="Times New Roman" pitchFamily="18" charset="0"/>
              </a:rPr>
              <a:t>特別計畫</a:t>
            </a:r>
            <a:endParaRPr lang="en-US" altLang="zh-TW" sz="2400" b="1" dirty="0">
              <a:solidFill>
                <a:prstClr val="white"/>
              </a:solidFill>
              <a:latin typeface="微軟正黑體" pitchFamily="34" charset="-120"/>
              <a:ea typeface="微軟正黑體" pitchFamily="34" charset="-120"/>
              <a:cs typeface="Times New Roman" pitchFamily="18" charset="0"/>
            </a:endParaRPr>
          </a:p>
          <a:p>
            <a:pPr marL="447675" lvl="0" indent="-447675" eaLnBrk="1" fontAlgn="auto" hangingPunct="1">
              <a:spcBef>
                <a:spcPts val="0"/>
              </a:spcBef>
              <a:spcAft>
                <a:spcPts val="0"/>
              </a:spcAft>
            </a:pPr>
            <a:r>
              <a:rPr lang="zh-TW" altLang="en-US" sz="2400" b="1" dirty="0">
                <a:solidFill>
                  <a:srgbClr val="0033CC"/>
                </a:solidFill>
                <a:latin typeface="微軟正黑體" pitchFamily="34" charset="-120"/>
                <a:ea typeface="微軟正黑體" pitchFamily="34" charset="-120"/>
                <a:cs typeface="Times New Roman" pitchFamily="18" charset="0"/>
              </a:rPr>
              <a:t>不包含</a:t>
            </a:r>
            <a:r>
              <a:rPr lang="zh-TW" altLang="en-US" sz="2400" b="1" dirty="0">
                <a:solidFill>
                  <a:prstClr val="white"/>
                </a:solidFill>
                <a:latin typeface="微軟正黑體" pitchFamily="34" charset="-120"/>
                <a:ea typeface="微軟正黑體" pitchFamily="34" charset="-120"/>
                <a:cs typeface="Times New Roman" pitchFamily="18" charset="0"/>
              </a:rPr>
              <a:t>校務獎補助</a:t>
            </a:r>
            <a:r>
              <a:rPr lang="zh-TW" altLang="en-US" sz="2400" b="1" dirty="0" smtClean="0">
                <a:solidFill>
                  <a:prstClr val="white"/>
                </a:solidFill>
                <a:latin typeface="微軟正黑體" pitchFamily="34" charset="-120"/>
                <a:ea typeface="微軟正黑體" pitchFamily="34" charset="-120"/>
                <a:cs typeface="Times New Roman" pitchFamily="18" charset="0"/>
              </a:rPr>
              <a:t>款、高教</a:t>
            </a:r>
            <a:r>
              <a:rPr lang="zh-TW" altLang="en-US" sz="2400" b="1" dirty="0">
                <a:solidFill>
                  <a:prstClr val="white"/>
                </a:solidFill>
                <a:latin typeface="微軟正黑體" pitchFamily="34" charset="-120"/>
                <a:ea typeface="微軟正黑體" pitchFamily="34" charset="-120"/>
                <a:cs typeface="Times New Roman" pitchFamily="18" charset="0"/>
              </a:rPr>
              <a:t>深耕補助</a:t>
            </a:r>
            <a:r>
              <a:rPr lang="zh-TW" altLang="en-US" sz="2400" b="1" dirty="0" smtClean="0">
                <a:solidFill>
                  <a:prstClr val="white"/>
                </a:solidFill>
                <a:latin typeface="微軟正黑體" pitchFamily="34" charset="-120"/>
                <a:ea typeface="微軟正黑體" pitchFamily="34" charset="-120"/>
                <a:cs typeface="Times New Roman" pitchFamily="18" charset="0"/>
              </a:rPr>
              <a:t>款</a:t>
            </a:r>
            <a:endParaRPr lang="en-US" altLang="zh-TW" sz="2400" b="1" dirty="0" smtClean="0">
              <a:solidFill>
                <a:prstClr val="white"/>
              </a:solidFill>
              <a:latin typeface="微軟正黑體" pitchFamily="34" charset="-120"/>
              <a:ea typeface="微軟正黑體" pitchFamily="34" charset="-120"/>
              <a:cs typeface="Times New Roman" pitchFamily="18" charset="0"/>
            </a:endParaRPr>
          </a:p>
          <a:p>
            <a:pPr eaLnBrk="1" fontAlgn="auto" hangingPunct="1">
              <a:spcBef>
                <a:spcPts val="0"/>
              </a:spcBef>
              <a:spcAft>
                <a:spcPts val="0"/>
              </a:spcAft>
            </a:pPr>
            <a:r>
              <a:rPr lang="en-US"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112</a:t>
            </a:r>
            <a:r>
              <a:rPr lang="zh-TW"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學年</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度</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預算</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將結合校務獎補助</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款</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及高教深耕計畫做整體</a:t>
            </a:r>
            <a:r>
              <a:rPr lang="zh-TW"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評估</a:t>
            </a:r>
            <a:r>
              <a:rPr lang="zh-HK"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並</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視</a:t>
            </a:r>
            <a:r>
              <a:rPr lang="en-US"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112</a:t>
            </a:r>
            <a:r>
              <a:rPr lang="zh-HK"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學年</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度</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收支預算</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彙編</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情形再予調整</a:t>
            </a:r>
            <a:r>
              <a:rPr lang="zh-TW"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a:t>
            </a:r>
            <a:endParaRPr lang="zh-CN" altLang="en-US" sz="2000" dirty="0">
              <a:solidFill>
                <a:prstClr val="white"/>
              </a:solidFill>
              <a:latin typeface="微軟正黑體" pitchFamily="34" charset="-120"/>
              <a:ea typeface="微軟正黑體" pitchFamily="34" charset="-120"/>
            </a:endParaRPr>
          </a:p>
          <a:p>
            <a:pPr algn="ctr" eaLnBrk="1" fontAlgn="base" hangingPunct="1">
              <a:spcBef>
                <a:spcPct val="0"/>
              </a:spcBef>
              <a:spcAft>
                <a:spcPct val="0"/>
              </a:spcAft>
              <a:defRPr/>
            </a:pP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sp>
        <p:nvSpPr>
          <p:cNvPr id="31" name="TextBox 25"/>
          <p:cNvSpPr txBox="1"/>
          <p:nvPr/>
        </p:nvSpPr>
        <p:spPr bwMode="auto">
          <a:xfrm>
            <a:off x="5152662" y="4897260"/>
            <a:ext cx="3546569"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zh-TW" altLang="en-US" kern="0" dirty="0">
              <a:solidFill>
                <a:srgbClr val="FF0000"/>
              </a:solidFill>
              <a:latin typeface="Times New Roman" pitchFamily="18" charset="0"/>
              <a:cs typeface="Times New Roman" pitchFamily="18" charset="0"/>
            </a:endParaRPr>
          </a:p>
        </p:txBody>
      </p:sp>
      <p:grpSp>
        <p:nvGrpSpPr>
          <p:cNvPr id="27" name="群組 26"/>
          <p:cNvGrpSpPr/>
          <p:nvPr/>
        </p:nvGrpSpPr>
        <p:grpSpPr>
          <a:xfrm>
            <a:off x="242016" y="2046082"/>
            <a:ext cx="8739752" cy="4183292"/>
            <a:chOff x="3731743" y="1378725"/>
            <a:chExt cx="8115890" cy="4183292"/>
          </a:xfrm>
        </p:grpSpPr>
        <p:grpSp>
          <p:nvGrpSpPr>
            <p:cNvPr id="8" name="Group 24"/>
            <p:cNvGrpSpPr/>
            <p:nvPr/>
          </p:nvGrpSpPr>
          <p:grpSpPr>
            <a:xfrm>
              <a:off x="3731743" y="1616780"/>
              <a:ext cx="1366856" cy="661954"/>
              <a:chOff x="2152876" y="2565807"/>
              <a:chExt cx="1927113" cy="1948455"/>
            </a:xfrm>
          </p:grpSpPr>
          <p:sp>
            <p:nvSpPr>
              <p:cNvPr id="9" name="任意多边形 82"/>
              <p:cNvSpPr/>
              <p:nvPr/>
            </p:nvSpPr>
            <p:spPr bwMode="auto">
              <a:xfrm rot="5400000">
                <a:off x="2150928" y="2567755"/>
                <a:ext cx="1931010"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0" name="任意多边形 83"/>
              <p:cNvSpPr/>
              <p:nvPr/>
            </p:nvSpPr>
            <p:spPr bwMode="auto">
              <a:xfrm rot="16200000">
                <a:off x="2153919" y="2625206"/>
                <a:ext cx="1903187" cy="1874925"/>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 name="椭圆 80"/>
              <p:cNvSpPr/>
              <p:nvPr/>
            </p:nvSpPr>
            <p:spPr bwMode="auto">
              <a:xfrm>
                <a:off x="2409198" y="2902248"/>
                <a:ext cx="1392629" cy="1395453"/>
              </a:xfrm>
              <a:prstGeom prst="roundRect">
                <a:avLst/>
              </a:prstGeom>
              <a:solidFill>
                <a:schemeClr val="bg2">
                  <a:lumMod val="2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TW" kern="0" dirty="0" smtClean="0">
                    <a:solidFill>
                      <a:srgbClr val="FFFFFF"/>
                    </a:solidFill>
                    <a:latin typeface="微软雅黑" panose="020B0503020204020204" pitchFamily="34" charset="-122"/>
                    <a:ea typeface="微软雅黑" panose="020B0503020204020204" pitchFamily="34" charset="-122"/>
                  </a:rPr>
                  <a:t>12</a:t>
                </a:r>
                <a:r>
                  <a:rPr lang="zh-TW" altLang="en-US" kern="0" dirty="0" smtClean="0">
                    <a:solidFill>
                      <a:srgbClr val="FFFFFF"/>
                    </a:solidFill>
                    <a:latin typeface="微软雅黑" panose="020B0503020204020204" pitchFamily="34" charset="-122"/>
                    <a:ea typeface="微软雅黑" panose="020B0503020204020204" pitchFamily="34" charset="-122"/>
                  </a:rPr>
                  <a:t>學院</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14" name="TextBox 21"/>
            <p:cNvSpPr txBox="1"/>
            <p:nvPr/>
          </p:nvSpPr>
          <p:spPr bwMode="auto">
            <a:xfrm>
              <a:off x="5195009" y="1378725"/>
              <a:ext cx="6341229" cy="2246769"/>
            </a:xfrm>
            <a:prstGeom prst="rect">
              <a:avLst/>
            </a:prstGeom>
            <a:noFill/>
          </p:spPr>
          <p:txBody>
            <a:bodyPr wrap="square">
              <a:spAutoFit/>
            </a:bodyPr>
            <a:lstStyle/>
            <a:p>
              <a:pPr marL="266700" marR="0" lvl="0" indent="-266700" algn="just" defTabSz="914400" eaLnBrk="1" fontAlgn="auto" latinLnBrk="0" hangingPunct="1">
                <a:lnSpc>
                  <a:spcPct val="100000"/>
                </a:lnSpc>
                <a:spcBef>
                  <a:spcPts val="0"/>
                </a:spcBef>
                <a:spcAft>
                  <a:spcPts val="0"/>
                </a:spcAft>
                <a:buClrTx/>
                <a:buSzTx/>
                <a:buFont typeface="+mj-lt"/>
                <a:buAutoNum type="arabicPeriod"/>
                <a:tabLst/>
                <a:defRPr/>
              </a:pPr>
              <a:r>
                <a:rPr lang="zh-TW" altLang="en-US" sz="2000" kern="0" dirty="0" smtClean="0">
                  <a:latin typeface="Times New Roman" pitchFamily="18" charset="0"/>
                  <a:cs typeface="Times New Roman" pitchFamily="18" charset="0"/>
                </a:rPr>
                <a:t>業務維護費原則上以</a:t>
              </a:r>
              <a:r>
                <a:rPr lang="en-US" altLang="en-US" sz="2000" kern="0" dirty="0" smtClean="0">
                  <a:latin typeface="Times New Roman" pitchFamily="18" charset="0"/>
                  <a:cs typeface="Times New Roman" pitchFamily="18" charset="0"/>
                </a:rPr>
                <a:t>1</a:t>
              </a:r>
              <a:r>
                <a:rPr lang="en-US" altLang="zh-TW" sz="2000" kern="0" dirty="0" smtClean="0">
                  <a:latin typeface="Times New Roman" pitchFamily="18" charset="0"/>
                  <a:cs typeface="Times New Roman" pitchFamily="18" charset="0"/>
                </a:rPr>
                <a:t>11</a:t>
              </a:r>
              <a:r>
                <a:rPr lang="zh-TW" altLang="en-US" sz="2000" kern="0" dirty="0" smtClean="0">
                  <a:latin typeface="Times New Roman" pitchFamily="18" charset="0"/>
                  <a:cs typeface="Times New Roman" pitchFamily="18" charset="0"/>
                </a:rPr>
                <a:t>學年</a:t>
              </a:r>
              <a:r>
                <a:rPr lang="zh-TW" altLang="en-US" sz="2000" kern="0" dirty="0">
                  <a:latin typeface="Times New Roman" pitchFamily="18" charset="0"/>
                  <a:cs typeface="Times New Roman" pitchFamily="18" charset="0"/>
                </a:rPr>
                <a:t>度原預算總額</a:t>
              </a:r>
              <a:r>
                <a:rPr lang="zh-TW" altLang="en-US" sz="2000" kern="0" dirty="0" smtClean="0">
                  <a:latin typeface="Times New Roman" pitchFamily="18" charset="0"/>
                  <a:cs typeface="Times New Roman" pitchFamily="18" charset="0"/>
                </a:rPr>
                <a:t>度為分配上限，</a:t>
              </a:r>
              <a:r>
                <a:rPr lang="zh-TW" altLang="en-US" sz="2000" kern="0" dirty="0">
                  <a:latin typeface="Times New Roman" pitchFamily="18" charset="0"/>
                  <a:cs typeface="Times New Roman" pitchFamily="18" charset="0"/>
                </a:rPr>
                <a:t>各院預算額度依教師與學生人數及學雜費相關比率</a:t>
              </a:r>
              <a:r>
                <a:rPr lang="zh-TW" altLang="en-US" sz="2000" kern="0" dirty="0" smtClean="0">
                  <a:latin typeface="Times New Roman" pitchFamily="18" charset="0"/>
                  <a:cs typeface="Times New Roman" pitchFamily="18" charset="0"/>
                </a:rPr>
                <a:t>，綜合</a:t>
              </a:r>
              <a:r>
                <a:rPr lang="zh-TW" altLang="en-US" sz="2000" kern="0" dirty="0">
                  <a:latin typeface="Times New Roman" pitchFamily="18" charset="0"/>
                  <a:cs typeface="Times New Roman" pitchFamily="18" charset="0"/>
                </a:rPr>
                <a:t>評估後進行</a:t>
              </a:r>
              <a:r>
                <a:rPr lang="zh-TW" altLang="en-US" sz="2000" kern="0" dirty="0" smtClean="0">
                  <a:latin typeface="Times New Roman" pitchFamily="18" charset="0"/>
                  <a:cs typeface="Times New Roman" pitchFamily="18" charset="0"/>
                </a:rPr>
                <a:t>逐年微調。其中學位</a:t>
              </a:r>
              <a:r>
                <a:rPr lang="zh-TW" altLang="en-US" sz="2000" kern="0" dirty="0">
                  <a:latin typeface="Times New Roman" pitchFamily="18" charset="0"/>
                  <a:cs typeface="Times New Roman" pitchFamily="18" charset="0"/>
                </a:rPr>
                <a:t>考試費用額度單獨核定</a:t>
              </a:r>
              <a:r>
                <a:rPr lang="zh-TW" altLang="en-US" sz="2000" kern="0" dirty="0" smtClean="0">
                  <a:latin typeface="Times New Roman" pitchFamily="18" charset="0"/>
                  <a:cs typeface="Times New Roman" pitchFamily="18" charset="0"/>
                </a:rPr>
                <a:t>。</a:t>
              </a:r>
              <a:endParaRPr lang="en-US" altLang="zh-TW" sz="2000" kern="0" dirty="0" smtClean="0">
                <a:latin typeface="Times New Roman" pitchFamily="18" charset="0"/>
                <a:cs typeface="Times New Roman" pitchFamily="18" charset="0"/>
              </a:endParaRPr>
            </a:p>
            <a:p>
              <a:pPr marL="266700" marR="0" lvl="0" indent="-266700" defTabSz="914400" eaLnBrk="1" fontAlgn="auto" latinLnBrk="0" hangingPunct="1">
                <a:lnSpc>
                  <a:spcPct val="100000"/>
                </a:lnSpc>
                <a:spcBef>
                  <a:spcPts val="0"/>
                </a:spcBef>
                <a:spcAft>
                  <a:spcPts val="0"/>
                </a:spcAft>
                <a:buClrTx/>
                <a:buSzTx/>
                <a:buFont typeface="+mj-lt"/>
                <a:buAutoNum type="arabicPeriod"/>
                <a:tabLst/>
                <a:defRPr/>
              </a:pPr>
              <a:r>
                <a:rPr lang="zh-TW" altLang="en-US" sz="2000" kern="0" dirty="0" smtClean="0">
                  <a:latin typeface="Times New Roman" pitchFamily="18" charset="0"/>
                  <a:cs typeface="Times New Roman" pitchFamily="18" charset="0"/>
                </a:rPr>
                <a:t>助學金以</a:t>
              </a:r>
              <a:r>
                <a:rPr lang="en-US" altLang="zh-TW" sz="2000" dirty="0" smtClean="0">
                  <a:latin typeface="Times New Roman" pitchFamily="18" charset="0"/>
                  <a:cs typeface="Times New Roman" pitchFamily="18" charset="0"/>
                </a:rPr>
                <a:t>111</a:t>
              </a:r>
              <a:r>
                <a:rPr lang="zh-TW" altLang="en-US" sz="2000" dirty="0" smtClean="0">
                  <a:latin typeface="Times New Roman" pitchFamily="18" charset="0"/>
                  <a:cs typeface="Times New Roman" pitchFamily="18" charset="0"/>
                </a:rPr>
                <a:t>學年度預算額度編列。</a:t>
              </a:r>
              <a:endParaRPr lang="en-US" altLang="zh-TW" sz="2000" kern="0" dirty="0" smtClean="0">
                <a:latin typeface="Times New Roman" pitchFamily="18" charset="0"/>
                <a:cs typeface="Times New Roman" pitchFamily="18" charset="0"/>
              </a:endParaRPr>
            </a:p>
            <a:p>
              <a:pPr marL="266700" marR="0" lvl="0" indent="-266700" defTabSz="914400" eaLnBrk="1" fontAlgn="auto" latinLnBrk="0" hangingPunct="1">
                <a:lnSpc>
                  <a:spcPct val="100000"/>
                </a:lnSpc>
                <a:spcBef>
                  <a:spcPts val="0"/>
                </a:spcBef>
                <a:spcAft>
                  <a:spcPts val="0"/>
                </a:spcAft>
                <a:buClrTx/>
                <a:buSzTx/>
                <a:buFont typeface="+mj-lt"/>
                <a:buAutoNum type="arabicPeriod"/>
                <a:tabLst/>
                <a:defRPr/>
              </a:pPr>
              <a:r>
                <a:rPr lang="zh-TW" altLang="en-US" sz="2000" kern="0" dirty="0" smtClean="0">
                  <a:latin typeface="Times New Roman" pitchFamily="18" charset="0"/>
                  <a:cs typeface="Times New Roman" pitchFamily="18" charset="0"/>
                </a:rPr>
                <a:t>資本支出</a:t>
              </a:r>
              <a:r>
                <a:rPr lang="zh-TW" altLang="en-US" sz="2000" dirty="0">
                  <a:latin typeface="Times New Roman" pitchFamily="18" charset="0"/>
                  <a:cs typeface="Times New Roman" pitchFamily="18" charset="0"/>
                </a:rPr>
                <a:t>以</a:t>
              </a:r>
              <a:r>
                <a:rPr lang="en-US" altLang="zh-TW" sz="2000" dirty="0" smtClean="0">
                  <a:latin typeface="Times New Roman" pitchFamily="18" charset="0"/>
                  <a:cs typeface="Times New Roman" pitchFamily="18" charset="0"/>
                </a:rPr>
                <a:t>111</a:t>
              </a:r>
              <a:r>
                <a:rPr lang="zh-TW" altLang="en-US" sz="2000" dirty="0" smtClean="0">
                  <a:latin typeface="Times New Roman" pitchFamily="18" charset="0"/>
                  <a:cs typeface="Times New Roman" pitchFamily="18" charset="0"/>
                </a:rPr>
                <a:t>學年</a:t>
              </a:r>
              <a:r>
                <a:rPr lang="zh-TW" altLang="en-US" sz="2000" dirty="0">
                  <a:latin typeface="Times New Roman" pitchFamily="18" charset="0"/>
                  <a:cs typeface="Times New Roman" pitchFamily="18" charset="0"/>
                </a:rPr>
                <a:t>度總預算額度為上限，滿足各院基本辦公額度為目標進行逐年</a:t>
              </a:r>
              <a:r>
                <a:rPr lang="en-US" altLang="zh-TW" sz="2000" dirty="0">
                  <a:latin typeface="Times New Roman" pitchFamily="18" charset="0"/>
                  <a:cs typeface="Times New Roman" pitchFamily="18" charset="0"/>
                </a:rPr>
                <a:t>3%</a:t>
              </a:r>
              <a:r>
                <a:rPr lang="en-US" altLang="zh-TW" sz="2000" dirty="0">
                  <a:latin typeface="新細明體"/>
                  <a:ea typeface="新細明體"/>
                  <a:cs typeface="Times New Roman" pitchFamily="18" charset="0"/>
                </a:rPr>
                <a:t>〜</a:t>
              </a:r>
              <a:r>
                <a:rPr lang="en-US" altLang="zh-TW" sz="2000" dirty="0">
                  <a:latin typeface="Times New Roman" pitchFamily="18" charset="0"/>
                  <a:cs typeface="Times New Roman" pitchFamily="18" charset="0"/>
                </a:rPr>
                <a:t>5%</a:t>
              </a:r>
              <a:r>
                <a:rPr lang="zh-TW" altLang="en-US" sz="2000" dirty="0">
                  <a:latin typeface="Times New Roman" pitchFamily="18" charset="0"/>
                  <a:cs typeface="Times New Roman" pitchFamily="18" charset="0"/>
                </a:rPr>
                <a:t>微調。</a:t>
              </a:r>
              <a:endParaRPr lang="zh-TW" altLang="en-US" sz="2000" kern="0" dirty="0">
                <a:latin typeface="Times New Roman" pitchFamily="18" charset="0"/>
                <a:cs typeface="Times New Roman" pitchFamily="18" charset="0"/>
              </a:endParaRPr>
            </a:p>
          </p:txBody>
        </p:sp>
        <p:grpSp>
          <p:nvGrpSpPr>
            <p:cNvPr id="15" name="组合 37"/>
            <p:cNvGrpSpPr/>
            <p:nvPr/>
          </p:nvGrpSpPr>
          <p:grpSpPr>
            <a:xfrm>
              <a:off x="4116636" y="2304082"/>
              <a:ext cx="7393348" cy="3052544"/>
              <a:chOff x="3963426" y="1774624"/>
              <a:chExt cx="7053552" cy="2288878"/>
            </a:xfrm>
          </p:grpSpPr>
          <p:cxnSp>
            <p:nvCxnSpPr>
              <p:cNvPr id="16" name="Straight Connector 4"/>
              <p:cNvCxnSpPr/>
              <p:nvPr/>
            </p:nvCxnSpPr>
            <p:spPr>
              <a:xfrm flipH="1">
                <a:off x="3963426" y="1774624"/>
                <a:ext cx="17814" cy="2288878"/>
              </a:xfrm>
              <a:prstGeom prst="line">
                <a:avLst/>
              </a:prstGeom>
              <a:noFill/>
              <a:ln w="12700" cap="flat" cmpd="sng" algn="ctr">
                <a:solidFill>
                  <a:srgbClr val="7F7F7F"/>
                </a:solidFill>
                <a:prstDash val="sysDash"/>
                <a:miter lim="800000"/>
              </a:ln>
              <a:effectLst/>
            </p:spPr>
          </p:cxnSp>
          <p:grpSp>
            <p:nvGrpSpPr>
              <p:cNvPr id="17" name="组合 39"/>
              <p:cNvGrpSpPr/>
              <p:nvPr/>
            </p:nvGrpSpPr>
            <p:grpSpPr>
              <a:xfrm>
                <a:off x="3963426" y="2513847"/>
                <a:ext cx="7053552" cy="930328"/>
                <a:chOff x="3963426" y="2513847"/>
                <a:chExt cx="7053552" cy="930328"/>
              </a:xfrm>
            </p:grpSpPr>
            <p:sp>
              <p:nvSpPr>
                <p:cNvPr id="19" name="Line 19"/>
                <p:cNvSpPr>
                  <a:spLocks noChangeShapeType="1"/>
                </p:cNvSpPr>
                <p:nvPr/>
              </p:nvSpPr>
              <p:spPr bwMode="auto">
                <a:xfrm flipV="1">
                  <a:off x="3981240" y="2513847"/>
                  <a:ext cx="7035738" cy="1045"/>
                </a:xfrm>
                <a:prstGeom prst="line">
                  <a:avLst/>
                </a:prstGeom>
                <a:noFill/>
                <a:ln w="19050" cap="rnd">
                  <a:solidFill>
                    <a:srgbClr val="7F7F7F"/>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a:defRPr/>
                  </a:pPr>
                  <a:endParaRPr lang="en-US" kern="0">
                    <a:solidFill>
                      <a:prstClr val="black"/>
                    </a:solidFill>
                    <a:latin typeface="微软雅黑" panose="020B0503020204020204" pitchFamily="34" charset="-122"/>
                    <a:ea typeface="微软雅黑" panose="020B0503020204020204" pitchFamily="34" charset="-122"/>
                  </a:endParaRPr>
                </a:p>
              </p:txBody>
            </p:sp>
            <p:sp>
              <p:nvSpPr>
                <p:cNvPr id="20" name="Line 20"/>
                <p:cNvSpPr>
                  <a:spLocks noChangeShapeType="1"/>
                </p:cNvSpPr>
                <p:nvPr/>
              </p:nvSpPr>
              <p:spPr bwMode="auto">
                <a:xfrm flipV="1">
                  <a:off x="3963426" y="3412685"/>
                  <a:ext cx="7035739" cy="31490"/>
                </a:xfrm>
                <a:prstGeom prst="line">
                  <a:avLst/>
                </a:prstGeom>
                <a:noFill/>
                <a:ln w="19050" cap="rnd">
                  <a:solidFill>
                    <a:srgbClr val="7F7F7F"/>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a:defRPr/>
                  </a:pPr>
                  <a:endParaRPr lang="en-US" kern="0">
                    <a:solidFill>
                      <a:prstClr val="black"/>
                    </a:solidFill>
                    <a:latin typeface="微软雅黑" panose="020B0503020204020204" pitchFamily="34" charset="-122"/>
                    <a:ea typeface="微软雅黑" panose="020B0503020204020204" pitchFamily="34" charset="-122"/>
                  </a:endParaRPr>
                </a:p>
              </p:txBody>
            </p:sp>
          </p:grpSp>
        </p:grpSp>
        <p:grpSp>
          <p:nvGrpSpPr>
            <p:cNvPr id="22" name="Group 28"/>
            <p:cNvGrpSpPr/>
            <p:nvPr/>
          </p:nvGrpSpPr>
          <p:grpSpPr>
            <a:xfrm>
              <a:off x="3744217" y="3414792"/>
              <a:ext cx="1357006" cy="676322"/>
              <a:chOff x="2128583" y="1283460"/>
              <a:chExt cx="1927113" cy="1990748"/>
            </a:xfrm>
          </p:grpSpPr>
          <p:sp>
            <p:nvSpPr>
              <p:cNvPr id="23" name="任意多边形 82"/>
              <p:cNvSpPr/>
              <p:nvPr/>
            </p:nvSpPr>
            <p:spPr bwMode="auto">
              <a:xfrm rot="5400000">
                <a:off x="2126634" y="1345145"/>
                <a:ext cx="1931012"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24" name="任意多边形 83"/>
              <p:cNvSpPr/>
              <p:nvPr/>
            </p:nvSpPr>
            <p:spPr bwMode="auto">
              <a:xfrm rot="16200000">
                <a:off x="2140383" y="1285383"/>
                <a:ext cx="1903187" cy="189934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25" name="椭圆 80"/>
              <p:cNvSpPr/>
              <p:nvPr/>
            </p:nvSpPr>
            <p:spPr bwMode="auto">
              <a:xfrm>
                <a:off x="2379157" y="1619771"/>
                <a:ext cx="1392630" cy="1395453"/>
              </a:xfrm>
              <a:prstGeom prst="roundRect">
                <a:avLst/>
              </a:prstGeom>
              <a:solidFill>
                <a:schemeClr val="bg2">
                  <a:lumMod val="50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TW" altLang="en-US" kern="0" dirty="0" smtClean="0">
                    <a:solidFill>
                      <a:srgbClr val="FFFFFF"/>
                    </a:solidFill>
                    <a:latin typeface="微软雅黑" panose="020B0503020204020204" pitchFamily="34" charset="-122"/>
                    <a:ea typeface="微软雅黑" panose="020B0503020204020204" pitchFamily="34" charset="-122"/>
                  </a:rPr>
                  <a:t>進修部</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26" name="TextBox 23"/>
            <p:cNvSpPr txBox="1"/>
            <p:nvPr/>
          </p:nvSpPr>
          <p:spPr bwMode="auto">
            <a:xfrm>
              <a:off x="5152662" y="3270293"/>
              <a:ext cx="6694971" cy="1323439"/>
            </a:xfrm>
            <a:prstGeom prst="rect">
              <a:avLst/>
            </a:prstGeom>
            <a:noFill/>
          </p:spPr>
          <p:txBody>
            <a:bodyPr wrap="square">
              <a:spAutoFit/>
            </a:bodyPr>
            <a:lstStyle/>
            <a:p>
              <a:pPr marL="265113" lvl="0" indent="-265113" algn="just">
                <a:buFont typeface="+mj-lt"/>
                <a:buAutoNum type="arabicPeriod"/>
              </a:pPr>
              <a:r>
                <a:rPr lang="zh-TW" altLang="en-US" sz="2000" spc="-20" dirty="0" smtClean="0">
                  <a:solidFill>
                    <a:srgbClr val="FF0000"/>
                  </a:solidFill>
                  <a:latin typeface="Times New Roman" pitchFamily="18" charset="0"/>
                  <a:cs typeface="Times New Roman" pitchFamily="18" charset="0"/>
                </a:rPr>
                <a:t>業務維護</a:t>
              </a:r>
              <a:r>
                <a:rPr lang="zh-TW" altLang="en-US" sz="2000" spc="-20" dirty="0">
                  <a:solidFill>
                    <a:srgbClr val="FF0000"/>
                  </a:solidFill>
                  <a:latin typeface="Times New Roman" pitchFamily="18" charset="0"/>
                  <a:cs typeface="Times New Roman" pitchFamily="18" charset="0"/>
                </a:rPr>
                <a:t>費以</a:t>
              </a:r>
              <a:r>
                <a:rPr lang="en-US" altLang="zh-TW" sz="2000" spc="-20" dirty="0">
                  <a:solidFill>
                    <a:srgbClr val="FF0000"/>
                  </a:solidFill>
                  <a:latin typeface="Times New Roman" pitchFamily="18" charset="0"/>
                  <a:cs typeface="Times New Roman" pitchFamily="18" charset="0"/>
                </a:rPr>
                <a:t>111</a:t>
              </a:r>
              <a:r>
                <a:rPr lang="zh-TW" altLang="en-US" sz="2000" spc="-20" dirty="0">
                  <a:solidFill>
                    <a:srgbClr val="FF0000"/>
                  </a:solidFill>
                  <a:latin typeface="Times New Roman" pitchFamily="18" charset="0"/>
                  <a:cs typeface="Times New Roman" pitchFamily="18" charset="0"/>
                </a:rPr>
                <a:t>學年度預算額度為計算基準，再以</a:t>
              </a:r>
              <a:r>
                <a:rPr lang="en-US" altLang="zh-TW" sz="2000" spc="-20" dirty="0">
                  <a:solidFill>
                    <a:srgbClr val="FF0000"/>
                  </a:solidFill>
                  <a:latin typeface="Times New Roman" pitchFamily="18" charset="0"/>
                  <a:cs typeface="Times New Roman" pitchFamily="18" charset="0"/>
                </a:rPr>
                <a:t>108</a:t>
              </a:r>
              <a:r>
                <a:rPr lang="zh-TW" altLang="en-US" sz="2000" spc="-20" dirty="0">
                  <a:solidFill>
                    <a:srgbClr val="FF0000"/>
                  </a:solidFill>
                  <a:latin typeface="Times New Roman" pitchFamily="18" charset="0"/>
                  <a:cs typeface="Times New Roman" pitchFamily="18" charset="0"/>
                </a:rPr>
                <a:t>至</a:t>
              </a:r>
              <a:r>
                <a:rPr lang="en-US" altLang="zh-TW" sz="2000" spc="-20" dirty="0">
                  <a:solidFill>
                    <a:srgbClr val="FF0000"/>
                  </a:solidFill>
                  <a:latin typeface="Times New Roman" pitchFamily="18" charset="0"/>
                  <a:cs typeface="Times New Roman" pitchFamily="18" charset="0"/>
                </a:rPr>
                <a:t>110</a:t>
              </a:r>
              <a:r>
                <a:rPr lang="zh-TW" altLang="en-US" sz="2000" spc="-20" dirty="0">
                  <a:solidFill>
                    <a:srgbClr val="FF0000"/>
                  </a:solidFill>
                  <a:latin typeface="Times New Roman" pitchFamily="18" charset="0"/>
                  <a:cs typeface="Times New Roman" pitchFamily="18" charset="0"/>
                </a:rPr>
                <a:t>學年度學雜費平均增減比率調整</a:t>
              </a:r>
              <a:r>
                <a:rPr lang="zh-TW" altLang="en-US" sz="2000" spc="-20" dirty="0" smtClean="0">
                  <a:solidFill>
                    <a:srgbClr val="FF0000"/>
                  </a:solidFill>
                  <a:latin typeface="Times New Roman" pitchFamily="18" charset="0"/>
                  <a:cs typeface="Times New Roman" pitchFamily="18" charset="0"/>
                </a:rPr>
                <a:t>。</a:t>
              </a:r>
              <a:endParaRPr lang="en-US" altLang="zh-TW" sz="2000" spc="-20" dirty="0" smtClean="0">
                <a:solidFill>
                  <a:srgbClr val="FF0000"/>
                </a:solidFill>
                <a:latin typeface="Times New Roman" pitchFamily="18" charset="0"/>
                <a:cs typeface="Times New Roman" pitchFamily="18" charset="0"/>
              </a:endParaRPr>
            </a:p>
            <a:p>
              <a:pPr marL="265113" lvl="0" indent="-265113" algn="just">
                <a:buFont typeface="+mj-lt"/>
                <a:buAutoNum type="arabicPeriod"/>
              </a:pPr>
              <a:r>
                <a:rPr lang="zh-TW" altLang="en-US" sz="2000" spc="-20" dirty="0" smtClean="0">
                  <a:solidFill>
                    <a:srgbClr val="FF0000"/>
                  </a:solidFill>
                  <a:latin typeface="Times New Roman" pitchFamily="18" charset="0"/>
                  <a:cs typeface="Times New Roman" pitchFamily="18" charset="0"/>
                </a:rPr>
                <a:t>助學金及資本支出原則上以</a:t>
              </a:r>
              <a:r>
                <a:rPr lang="en-US" altLang="zh-TW" sz="2000" spc="-20" dirty="0" smtClean="0">
                  <a:solidFill>
                    <a:srgbClr val="FF0000"/>
                  </a:solidFill>
                  <a:latin typeface="Times New Roman" pitchFamily="18" charset="0"/>
                  <a:cs typeface="Times New Roman" pitchFamily="18" charset="0"/>
                </a:rPr>
                <a:t>111</a:t>
              </a:r>
              <a:r>
                <a:rPr lang="zh-TW" altLang="en-US" sz="2000" spc="-20" dirty="0" smtClean="0">
                  <a:solidFill>
                    <a:srgbClr val="FF0000"/>
                  </a:solidFill>
                  <a:latin typeface="Times New Roman" pitchFamily="18" charset="0"/>
                  <a:cs typeface="Times New Roman" pitchFamily="18" charset="0"/>
                </a:rPr>
                <a:t>學年</a:t>
              </a:r>
              <a:r>
                <a:rPr lang="zh-TW" altLang="en-US" sz="2000" spc="-20" dirty="0">
                  <a:solidFill>
                    <a:srgbClr val="FF0000"/>
                  </a:solidFill>
                  <a:latin typeface="Times New Roman" pitchFamily="18" charset="0"/>
                  <a:cs typeface="Times New Roman" pitchFamily="18" charset="0"/>
                </a:rPr>
                <a:t>度預算額度為編列</a:t>
              </a:r>
              <a:r>
                <a:rPr lang="zh-TW" altLang="en-US" sz="2000" spc="-20" dirty="0" smtClean="0">
                  <a:solidFill>
                    <a:srgbClr val="FF0000"/>
                  </a:solidFill>
                  <a:latin typeface="Times New Roman" pitchFamily="18" charset="0"/>
                  <a:cs typeface="Times New Roman" pitchFamily="18" charset="0"/>
                </a:rPr>
                <a:t>基準。</a:t>
              </a:r>
              <a:endParaRPr lang="en-US" altLang="zh-TW" sz="2000" spc="-20" dirty="0" smtClean="0">
                <a:solidFill>
                  <a:srgbClr val="FF0000"/>
                </a:solidFill>
                <a:latin typeface="Times New Roman" pitchFamily="18" charset="0"/>
                <a:cs typeface="Times New Roman" pitchFamily="18" charset="0"/>
              </a:endParaRPr>
            </a:p>
            <a:p>
              <a:pPr marL="265113" lvl="0" indent="-265113" algn="just">
                <a:buFont typeface="+mj-lt"/>
                <a:buAutoNum type="arabicPeriod"/>
              </a:pPr>
              <a:r>
                <a:rPr lang="zh-TW" altLang="en-US" sz="2000" spc="-20" dirty="0" smtClean="0">
                  <a:solidFill>
                    <a:srgbClr val="FF0000"/>
                  </a:solidFill>
                  <a:latin typeface="Times New Roman" pitchFamily="18" charset="0"/>
                  <a:cs typeface="Times New Roman" pitchFamily="18" charset="0"/>
                </a:rPr>
                <a:t>其</a:t>
              </a:r>
              <a:r>
                <a:rPr lang="zh-TW" altLang="en-US" sz="2000" spc="-20" dirty="0">
                  <a:solidFill>
                    <a:srgbClr val="FF0000"/>
                  </a:solidFill>
                  <a:latin typeface="Times New Roman" pitchFamily="18" charset="0"/>
                  <a:cs typeface="Times New Roman" pitchFamily="18" charset="0"/>
                </a:rPr>
                <a:t>年度結餘以不少於總收入</a:t>
              </a:r>
              <a:r>
                <a:rPr lang="en-US" altLang="zh-TW" sz="2000" spc="-20" dirty="0">
                  <a:solidFill>
                    <a:srgbClr val="FF0000"/>
                  </a:solidFill>
                  <a:latin typeface="Times New Roman" pitchFamily="18" charset="0"/>
                  <a:cs typeface="Times New Roman" pitchFamily="18" charset="0"/>
                </a:rPr>
                <a:t>60%</a:t>
              </a:r>
              <a:r>
                <a:rPr lang="zh-TW" altLang="en-US" sz="2000" spc="-20" dirty="0">
                  <a:solidFill>
                    <a:srgbClr val="FF0000"/>
                  </a:solidFill>
                  <a:latin typeface="Times New Roman" pitchFamily="18" charset="0"/>
                  <a:cs typeface="Times New Roman" pitchFamily="18" charset="0"/>
                </a:rPr>
                <a:t>為原則。</a:t>
              </a:r>
              <a:endParaRPr lang="zh-TW" altLang="en-US" sz="2000" spc="-20" dirty="0">
                <a:solidFill>
                  <a:srgbClr val="FF0000"/>
                </a:solidFill>
              </a:endParaRPr>
            </a:p>
          </p:txBody>
        </p:sp>
        <p:grpSp>
          <p:nvGrpSpPr>
            <p:cNvPr id="32" name="Group 28"/>
            <p:cNvGrpSpPr/>
            <p:nvPr/>
          </p:nvGrpSpPr>
          <p:grpSpPr>
            <a:xfrm>
              <a:off x="3795656" y="4772302"/>
              <a:ext cx="1357006" cy="660448"/>
              <a:chOff x="2187746" y="1798780"/>
              <a:chExt cx="1927113" cy="1944021"/>
            </a:xfrm>
          </p:grpSpPr>
          <p:sp>
            <p:nvSpPr>
              <p:cNvPr id="33" name="任意多边形 82"/>
              <p:cNvSpPr/>
              <p:nvPr/>
            </p:nvSpPr>
            <p:spPr bwMode="auto">
              <a:xfrm rot="5400000">
                <a:off x="2179292" y="1807234"/>
                <a:ext cx="194402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34" name="任意多边形 83"/>
              <p:cNvSpPr/>
              <p:nvPr/>
            </p:nvSpPr>
            <p:spPr bwMode="auto">
              <a:xfrm rot="16200000">
                <a:off x="2213595" y="1800702"/>
                <a:ext cx="1903186" cy="189934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35" name="椭圆 80"/>
              <p:cNvSpPr/>
              <p:nvPr/>
            </p:nvSpPr>
            <p:spPr bwMode="auto">
              <a:xfrm>
                <a:off x="2468869" y="2106589"/>
                <a:ext cx="1392631" cy="1396532"/>
              </a:xfrm>
              <a:prstGeom prst="roundRect">
                <a:avLst/>
              </a:prstGeom>
              <a:solidFill>
                <a:schemeClr val="bg2">
                  <a:lumMod val="7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TW" altLang="en-US" sz="1400" kern="0" dirty="0">
                    <a:solidFill>
                      <a:srgbClr val="FFFFFF"/>
                    </a:solidFill>
                    <a:latin typeface="微软雅黑" panose="020B0503020204020204" pitchFamily="34" charset="-122"/>
                    <a:ea typeface="微软雅黑" panose="020B0503020204020204" pitchFamily="34" charset="-122"/>
                  </a:rPr>
                  <a:t>行政及使命單位</a:t>
                </a:r>
                <a:endParaRPr lang="zh-CN" altLang="en-US" sz="1400" kern="0" dirty="0">
                  <a:solidFill>
                    <a:srgbClr val="FFFFFF"/>
                  </a:solidFill>
                  <a:latin typeface="微软雅黑" panose="020B0503020204020204" pitchFamily="34" charset="-122"/>
                  <a:ea typeface="微软雅黑" panose="020B0503020204020204" pitchFamily="34" charset="-122"/>
                </a:endParaRPr>
              </a:p>
            </p:txBody>
          </p:sp>
        </p:grpSp>
        <p:sp>
          <p:nvSpPr>
            <p:cNvPr id="36" name="TextBox 23"/>
            <p:cNvSpPr txBox="1"/>
            <p:nvPr/>
          </p:nvSpPr>
          <p:spPr bwMode="auto">
            <a:xfrm>
              <a:off x="5172217" y="4546354"/>
              <a:ext cx="6559988" cy="1015663"/>
            </a:xfrm>
            <a:prstGeom prst="rect">
              <a:avLst/>
            </a:prstGeom>
            <a:noFill/>
          </p:spPr>
          <p:txBody>
            <a:bodyPr wrap="square">
              <a:spAutoFit/>
            </a:bodyPr>
            <a:lstStyle/>
            <a:p>
              <a:pPr algn="just"/>
              <a:r>
                <a:rPr lang="zh-TW" altLang="en-US" sz="2000" spc="-20" dirty="0">
                  <a:solidFill>
                    <a:srgbClr val="0033CC"/>
                  </a:solidFill>
                  <a:latin typeface="Times New Roman" pitchFamily="18" charset="0"/>
                  <a:cs typeface="Times New Roman" pitchFamily="18" charset="0"/>
                </a:rPr>
                <a:t>業務維護費、助學金及資本支出</a:t>
              </a:r>
              <a:r>
                <a:rPr lang="zh-TW" altLang="en-US" sz="2000" dirty="0" smtClean="0">
                  <a:solidFill>
                    <a:srgbClr val="0033CC"/>
                  </a:solidFill>
                  <a:latin typeface="Times New Roman" pitchFamily="18" charset="0"/>
                  <a:cs typeface="Times New Roman" pitchFamily="18" charset="0"/>
                </a:rPr>
                <a:t>原則上依</a:t>
              </a:r>
              <a:r>
                <a:rPr lang="en-US" altLang="en-US" sz="2000" kern="0" dirty="0" smtClean="0">
                  <a:solidFill>
                    <a:srgbClr val="0033CC"/>
                  </a:solidFill>
                  <a:latin typeface="Times New Roman" pitchFamily="18" charset="0"/>
                  <a:cs typeface="Times New Roman" pitchFamily="18" charset="0"/>
                </a:rPr>
                <a:t>1</a:t>
              </a:r>
              <a:r>
                <a:rPr lang="en-US" altLang="zh-TW" sz="2000" kern="0" dirty="0" smtClean="0">
                  <a:solidFill>
                    <a:srgbClr val="0033CC"/>
                  </a:solidFill>
                  <a:latin typeface="Times New Roman" pitchFamily="18" charset="0"/>
                  <a:cs typeface="Times New Roman" pitchFamily="18" charset="0"/>
                </a:rPr>
                <a:t>11</a:t>
              </a:r>
              <a:r>
                <a:rPr lang="zh-TW" altLang="en-US" sz="2000" kern="0" dirty="0" smtClean="0">
                  <a:solidFill>
                    <a:srgbClr val="0033CC"/>
                  </a:solidFill>
                  <a:latin typeface="Times New Roman" pitchFamily="18" charset="0"/>
                  <a:cs typeface="Times New Roman" pitchFamily="18" charset="0"/>
                </a:rPr>
                <a:t>學年度預算額度編列，</a:t>
              </a:r>
              <a:r>
                <a:rPr lang="zh-TW" altLang="en-US" sz="2000" kern="0" dirty="0">
                  <a:solidFill>
                    <a:srgbClr val="0033CC"/>
                  </a:solidFill>
                  <a:latin typeface="Times New Roman" pitchFamily="18" charset="0"/>
                  <a:cs typeface="Times New Roman" pitchFamily="18" charset="0"/>
                </a:rPr>
                <a:t>惟將審視各</a:t>
              </a:r>
              <a:r>
                <a:rPr lang="zh-TW" altLang="en-US" sz="2000" kern="0" dirty="0" smtClean="0">
                  <a:solidFill>
                    <a:srgbClr val="0033CC"/>
                  </a:solidFill>
                  <a:latin typeface="Times New Roman" pitchFamily="18" charset="0"/>
                  <a:cs typeface="Times New Roman" pitchFamily="18" charset="0"/>
                </a:rPr>
                <a:t>單位業務項目</a:t>
              </a:r>
              <a:r>
                <a:rPr lang="zh-TW" altLang="en-US" sz="2000" kern="0" dirty="0">
                  <a:solidFill>
                    <a:srgbClr val="0033CC"/>
                  </a:solidFill>
                  <a:latin typeface="Times New Roman" pitchFamily="18" charset="0"/>
                  <a:cs typeface="Times New Roman" pitchFamily="18" charset="0"/>
                </a:rPr>
                <a:t>，</a:t>
              </a:r>
              <a:r>
                <a:rPr lang="zh-TW" altLang="en-US" sz="2000" kern="0" dirty="0" smtClean="0">
                  <a:solidFill>
                    <a:srgbClr val="0033CC"/>
                  </a:solidFill>
                  <a:latin typeface="Times New Roman" pitchFamily="18" charset="0"/>
                  <a:cs typeface="Times New Roman" pitchFamily="18" charset="0"/>
                </a:rPr>
                <a:t>連續</a:t>
              </a:r>
              <a:r>
                <a:rPr lang="zh-TW" altLang="en-US" sz="2000" kern="0" dirty="0">
                  <a:solidFill>
                    <a:srgbClr val="0033CC"/>
                  </a:solidFill>
                  <a:latin typeface="Times New Roman" pitchFamily="18" charset="0"/>
                  <a:cs typeface="Times New Roman" pitchFamily="18" charset="0"/>
                </a:rPr>
                <a:t>二學年度實際執行率低於</a:t>
              </a:r>
              <a:r>
                <a:rPr lang="en-US" altLang="zh-TW" sz="2000" kern="0" dirty="0">
                  <a:solidFill>
                    <a:srgbClr val="0033CC"/>
                  </a:solidFill>
                  <a:latin typeface="Times New Roman" pitchFamily="18" charset="0"/>
                  <a:cs typeface="Times New Roman" pitchFamily="18" charset="0"/>
                </a:rPr>
                <a:t>60%</a:t>
              </a:r>
              <a:r>
                <a:rPr lang="zh-TW" altLang="en-US" sz="2000" kern="0" dirty="0">
                  <a:solidFill>
                    <a:srgbClr val="0033CC"/>
                  </a:solidFill>
                  <a:latin typeface="Times New Roman" pitchFamily="18" charset="0"/>
                  <a:cs typeface="Times New Roman" pitchFamily="18" charset="0"/>
                </a:rPr>
                <a:t>或集中於學期末</a:t>
              </a:r>
              <a:r>
                <a:rPr lang="en-US" altLang="zh-TW" sz="2000" kern="0" dirty="0">
                  <a:solidFill>
                    <a:srgbClr val="0033CC"/>
                  </a:solidFill>
                  <a:latin typeface="Times New Roman" pitchFamily="18" charset="0"/>
                  <a:cs typeface="Times New Roman" pitchFamily="18" charset="0"/>
                </a:rPr>
                <a:t>6</a:t>
              </a:r>
              <a:r>
                <a:rPr lang="zh-TW" altLang="en-US" sz="2000" kern="0" dirty="0">
                  <a:solidFill>
                    <a:srgbClr val="0033CC"/>
                  </a:solidFill>
                  <a:latin typeface="Times New Roman" pitchFamily="18" charset="0"/>
                  <a:cs typeface="Times New Roman" pitchFamily="18" charset="0"/>
                </a:rPr>
                <a:t>至</a:t>
              </a:r>
              <a:r>
                <a:rPr lang="en-US" altLang="zh-TW" sz="2000" kern="0" dirty="0">
                  <a:solidFill>
                    <a:srgbClr val="0033CC"/>
                  </a:solidFill>
                  <a:latin typeface="Times New Roman" pitchFamily="18" charset="0"/>
                  <a:cs typeface="Times New Roman" pitchFamily="18" charset="0"/>
                </a:rPr>
                <a:t>7</a:t>
              </a:r>
              <a:r>
                <a:rPr lang="zh-TW" altLang="en-US" sz="2000" kern="0" dirty="0">
                  <a:solidFill>
                    <a:srgbClr val="0033CC"/>
                  </a:solidFill>
                  <a:latin typeface="Times New Roman" pitchFamily="18" charset="0"/>
                  <a:cs typeface="Times New Roman" pitchFamily="18" charset="0"/>
                </a:rPr>
                <a:t>月執行者，將予酌減。</a:t>
              </a:r>
            </a:p>
          </p:txBody>
        </p:sp>
      </p:grpSp>
      <p:grpSp>
        <p:nvGrpSpPr>
          <p:cNvPr id="37" name="群組 36"/>
          <p:cNvGrpSpPr/>
          <p:nvPr/>
        </p:nvGrpSpPr>
        <p:grpSpPr>
          <a:xfrm>
            <a:off x="0" y="-27436"/>
            <a:ext cx="9682507" cy="646331"/>
            <a:chOff x="0" y="118943"/>
            <a:chExt cx="9682507" cy="646331"/>
          </a:xfrm>
        </p:grpSpPr>
        <p:sp>
          <p:nvSpPr>
            <p:cNvPr id="38" name="文字方塊 37"/>
            <p:cNvSpPr txBox="1"/>
            <p:nvPr/>
          </p:nvSpPr>
          <p:spPr>
            <a:xfrm>
              <a:off x="2409300" y="118943"/>
              <a:ext cx="7273207"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預算編列額度</a:t>
              </a:r>
              <a:endParaRPr lang="zh-TW" altLang="en-US" dirty="0">
                <a:solidFill>
                  <a:srgbClr val="002060"/>
                </a:solidFill>
              </a:endParaRPr>
            </a:p>
          </p:txBody>
        </p:sp>
        <p:cxnSp>
          <p:nvCxnSpPr>
            <p:cNvPr id="39" name="直線接點 38"/>
            <p:cNvCxnSpPr/>
            <p:nvPr/>
          </p:nvCxnSpPr>
          <p:spPr>
            <a:xfrm flipV="1">
              <a:off x="0" y="501281"/>
              <a:ext cx="288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直線接點 39"/>
            <p:cNvCxnSpPr/>
            <p:nvPr/>
          </p:nvCxnSpPr>
          <p:spPr>
            <a:xfrm>
              <a:off x="6276961" y="515363"/>
              <a:ext cx="2880000" cy="1"/>
            </a:xfrm>
            <a:prstGeom prst="line">
              <a:avLst/>
            </a:prstGeom>
          </p:spPr>
          <p:style>
            <a:lnRef idx="3">
              <a:schemeClr val="accent1"/>
            </a:lnRef>
            <a:fillRef idx="0">
              <a:schemeClr val="accent1"/>
            </a:fillRef>
            <a:effectRef idx="2">
              <a:schemeClr val="accent1"/>
            </a:effectRef>
            <a:fontRef idx="minor">
              <a:schemeClr val="tx1"/>
            </a:fontRef>
          </p:style>
        </p:cxnSp>
      </p:grpSp>
      <p:sp>
        <p:nvSpPr>
          <p:cNvPr id="12" name="圓角矩形 11"/>
          <p:cNvSpPr/>
          <p:nvPr/>
        </p:nvSpPr>
        <p:spPr>
          <a:xfrm>
            <a:off x="427034" y="6288879"/>
            <a:ext cx="8282136" cy="486806"/>
          </a:xfrm>
          <a:prstGeom prst="round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標楷體" panose="03000509000000000000" pitchFamily="65" charset="-120"/>
                <a:ea typeface="標楷體" panose="03000509000000000000" pitchFamily="65" charset="-120"/>
              </a:rPr>
              <a:t>業務費及維護費</a:t>
            </a:r>
            <a:r>
              <a:rPr lang="zh-TW" altLang="en-US" sz="2400" b="1" dirty="0" smtClean="0">
                <a:solidFill>
                  <a:schemeClr val="bg1"/>
                </a:solidFill>
                <a:latin typeface="標楷體" panose="03000509000000000000" pitchFamily="65" charset="-120"/>
                <a:ea typeface="標楷體" panose="03000509000000000000" pitchFamily="65" charset="-120"/>
              </a:rPr>
              <a:t>預算分配額度</a:t>
            </a:r>
            <a:r>
              <a:rPr lang="zh-TW" altLang="en-US" sz="2400" b="1" dirty="0">
                <a:solidFill>
                  <a:schemeClr val="bg1"/>
                </a:solidFill>
                <a:latin typeface="標楷體" panose="03000509000000000000" pitchFamily="65" charset="-120"/>
                <a:ea typeface="標楷體" panose="03000509000000000000" pitchFamily="65" charset="-120"/>
              </a:rPr>
              <a:t>可流用至工讀</a:t>
            </a:r>
            <a:r>
              <a:rPr lang="zh-TW" altLang="en-US" sz="2400" b="1" dirty="0" smtClean="0">
                <a:solidFill>
                  <a:schemeClr val="bg1"/>
                </a:solidFill>
                <a:latin typeface="標楷體" panose="03000509000000000000" pitchFamily="65" charset="-120"/>
                <a:ea typeface="標楷體" panose="03000509000000000000" pitchFamily="65" charset="-120"/>
              </a:rPr>
              <a:t>助學金或資本門</a:t>
            </a:r>
            <a:endParaRPr lang="zh-TW" altLang="en-US" sz="2400" dirty="0"/>
          </a:p>
        </p:txBody>
      </p:sp>
    </p:spTree>
    <p:extLst>
      <p:ext uri="{BB962C8B-B14F-4D97-AF65-F5344CB8AC3E}">
        <p14:creationId xmlns:p14="http://schemas.microsoft.com/office/powerpoint/2010/main" val="77652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48558" y="875885"/>
            <a:ext cx="7920452" cy="5468396"/>
            <a:chOff x="684000" y="1083530"/>
            <a:chExt cx="7920452" cy="4612320"/>
          </a:xfrm>
        </p:grpSpPr>
        <p:grpSp>
          <p:nvGrpSpPr>
            <p:cNvPr id="3" name="群組 2"/>
            <p:cNvGrpSpPr/>
            <p:nvPr/>
          </p:nvGrpSpPr>
          <p:grpSpPr>
            <a:xfrm>
              <a:off x="684000" y="1188000"/>
              <a:ext cx="756000" cy="792000"/>
              <a:chOff x="667798" y="1179964"/>
              <a:chExt cx="756000" cy="792000"/>
            </a:xfrm>
          </p:grpSpPr>
          <p:sp>
            <p:nvSpPr>
              <p:cNvPr id="7" name="六边形 6"/>
              <p:cNvSpPr/>
              <p:nvPr/>
            </p:nvSpPr>
            <p:spPr>
              <a:xfrm rot="16200000">
                <a:off x="649798" y="1197964"/>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TextBox 7"/>
              <p:cNvSpPr txBox="1"/>
              <p:nvPr/>
            </p:nvSpPr>
            <p:spPr>
              <a:xfrm>
                <a:off x="752622" y="1323021"/>
                <a:ext cx="648000" cy="396000"/>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9" name="TextBox 8"/>
            <p:cNvSpPr txBox="1"/>
            <p:nvPr/>
          </p:nvSpPr>
          <p:spPr bwMode="auto">
            <a:xfrm>
              <a:off x="1474754" y="1433108"/>
              <a:ext cx="2952328" cy="2414226"/>
            </a:xfrm>
            <a:prstGeom prst="rect">
              <a:avLst/>
            </a:prstGeom>
            <a:noFill/>
          </p:spPr>
          <p:txBody>
            <a:bodyPr wrap="square">
              <a:spAutoFit/>
            </a:bodyPr>
            <a:lstStyle/>
            <a:p>
              <a:pPr marL="266700" marR="0" lvl="0" indent="-26670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ysClr val="windowText" lastClr="000000"/>
                  </a:solidFill>
                  <a:latin typeface="Times New Roman" pitchFamily="18" charset="0"/>
                  <a:cs typeface="Times New Roman" pitchFamily="18" charset="0"/>
                </a:rPr>
                <a:t>未能於</a:t>
              </a:r>
              <a:r>
                <a:rPr lang="en-US" altLang="en-US" sz="2000" kern="0" dirty="0" smtClean="0">
                  <a:solidFill>
                    <a:sysClr val="windowText" lastClr="000000"/>
                  </a:solidFill>
                  <a:latin typeface="Times New Roman" pitchFamily="18" charset="0"/>
                  <a:cs typeface="Times New Roman" pitchFamily="18" charset="0"/>
                </a:rPr>
                <a:t>1</a:t>
              </a:r>
              <a:r>
                <a:rPr lang="en-US" altLang="zh-TW" sz="2000" kern="0" dirty="0" smtClean="0">
                  <a:solidFill>
                    <a:sysClr val="windowText" lastClr="000000"/>
                  </a:solidFill>
                  <a:latin typeface="Times New Roman" pitchFamily="18" charset="0"/>
                  <a:cs typeface="Times New Roman" pitchFamily="18" charset="0"/>
                </a:rPr>
                <a:t>12</a:t>
              </a:r>
              <a:r>
                <a:rPr lang="zh-TW" altLang="en-US" sz="2000" kern="0" dirty="0" smtClean="0">
                  <a:solidFill>
                    <a:sysClr val="windowText" lastClr="000000"/>
                  </a:solidFill>
                  <a:latin typeface="Times New Roman" pitchFamily="18" charset="0"/>
                  <a:cs typeface="Times New Roman" pitchFamily="18" charset="0"/>
                </a:rPr>
                <a:t>年</a:t>
              </a:r>
              <a:r>
                <a:rPr lang="en-US" altLang="en-US" sz="2000" kern="0" dirty="0" smtClean="0">
                  <a:solidFill>
                    <a:sysClr val="windowText" lastClr="000000"/>
                  </a:solidFill>
                  <a:latin typeface="Times New Roman" pitchFamily="18" charset="0"/>
                  <a:cs typeface="Times New Roman" pitchFamily="18" charset="0"/>
                </a:rPr>
                <a:t>7</a:t>
              </a:r>
              <a:r>
                <a:rPr lang="zh-TW" altLang="en-US" sz="2000" kern="0" dirty="0">
                  <a:solidFill>
                    <a:sysClr val="windowText" lastClr="000000"/>
                  </a:solidFill>
                  <a:latin typeface="Times New Roman" pitchFamily="18" charset="0"/>
                  <a:cs typeface="Times New Roman" pitchFamily="18" charset="0"/>
                </a:rPr>
                <a:t>月</a:t>
              </a:r>
              <a:r>
                <a:rPr lang="en-US" altLang="en-US" sz="2000" kern="0" dirty="0">
                  <a:solidFill>
                    <a:sysClr val="windowText" lastClr="000000"/>
                  </a:solidFill>
                  <a:latin typeface="Times New Roman" pitchFamily="18" charset="0"/>
                  <a:cs typeface="Times New Roman" pitchFamily="18" charset="0"/>
                </a:rPr>
                <a:t>31</a:t>
              </a:r>
              <a:r>
                <a:rPr lang="zh-TW" altLang="en-US" sz="2000" kern="0" dirty="0">
                  <a:solidFill>
                    <a:sysClr val="windowText" lastClr="000000"/>
                  </a:solidFill>
                  <a:latin typeface="Times New Roman" pitchFamily="18" charset="0"/>
                  <a:cs typeface="Times New Roman" pitchFamily="18" charset="0"/>
                </a:rPr>
                <a:t>日前完成核銷者，應於</a:t>
              </a:r>
              <a:r>
                <a:rPr lang="en-US" altLang="en-US" sz="2000" b="1" u="sng" kern="0" dirty="0" smtClean="0">
                  <a:solidFill>
                    <a:srgbClr val="FF0000"/>
                  </a:solidFill>
                  <a:latin typeface="Times New Roman" pitchFamily="18" charset="0"/>
                  <a:cs typeface="Times New Roman" pitchFamily="18" charset="0"/>
                </a:rPr>
                <a:t>1</a:t>
              </a:r>
              <a:r>
                <a:rPr lang="en-US" altLang="zh-TW" sz="2000" b="1" u="sng" kern="0" dirty="0" smtClean="0">
                  <a:solidFill>
                    <a:srgbClr val="FF0000"/>
                  </a:solidFill>
                  <a:latin typeface="Times New Roman" pitchFamily="18" charset="0"/>
                  <a:cs typeface="Times New Roman" pitchFamily="18" charset="0"/>
                </a:rPr>
                <a:t>12</a:t>
              </a:r>
              <a:r>
                <a:rPr lang="zh-TW" altLang="en-US" sz="2000" b="1" u="sng" kern="0" dirty="0" smtClean="0">
                  <a:solidFill>
                    <a:srgbClr val="FF0000"/>
                  </a:solidFill>
                  <a:latin typeface="Times New Roman" pitchFamily="18" charset="0"/>
                  <a:cs typeface="Times New Roman" pitchFamily="18" charset="0"/>
                </a:rPr>
                <a:t>年</a:t>
              </a:r>
              <a:r>
                <a:rPr lang="en-US" altLang="zh-TW" sz="2000" b="1" u="sng" kern="0" dirty="0">
                  <a:solidFill>
                    <a:srgbClr val="FF0000"/>
                  </a:solidFill>
                  <a:latin typeface="Times New Roman" pitchFamily="18" charset="0"/>
                  <a:cs typeface="Times New Roman" pitchFamily="18" charset="0"/>
                </a:rPr>
                <a:t>3</a:t>
              </a:r>
              <a:r>
                <a:rPr lang="zh-TW" altLang="en-US" sz="2000" b="1" u="sng" kern="0" dirty="0" smtClean="0">
                  <a:solidFill>
                    <a:srgbClr val="FF0000"/>
                  </a:solidFill>
                  <a:latin typeface="Times New Roman" pitchFamily="18" charset="0"/>
                  <a:cs typeface="Times New Roman" pitchFamily="18" charset="0"/>
                </a:rPr>
                <a:t>月</a:t>
              </a:r>
              <a:r>
                <a:rPr lang="zh-TW" altLang="en-US" sz="2000" b="1" u="sng" kern="0" dirty="0">
                  <a:solidFill>
                    <a:srgbClr val="FF0000"/>
                  </a:solidFill>
                  <a:latin typeface="Times New Roman" pitchFamily="18" charset="0"/>
                  <a:cs typeface="Times New Roman" pitchFamily="18" charset="0"/>
                </a:rPr>
                <a:t>底前</a:t>
              </a:r>
              <a:r>
                <a:rPr lang="zh-TW" altLang="en-US" sz="2000" b="1" kern="0" dirty="0">
                  <a:solidFill>
                    <a:srgbClr val="FF0000"/>
                  </a:solidFill>
                  <a:latin typeface="Times New Roman" pitchFamily="18" charset="0"/>
                  <a:cs typeface="Times New Roman" pitchFamily="18" charset="0"/>
                </a:rPr>
                <a:t>申請保留</a:t>
              </a:r>
              <a:r>
                <a:rPr lang="zh-TW" altLang="en-US" sz="2000" kern="0" dirty="0">
                  <a:solidFill>
                    <a:sysClr val="windowText" lastClr="000000"/>
                  </a:solidFill>
                  <a:latin typeface="Times New Roman" pitchFamily="18" charset="0"/>
                  <a:cs typeface="Times New Roman" pitchFamily="18" charset="0"/>
                </a:rPr>
                <a:t>並計入</a:t>
              </a:r>
              <a:r>
                <a:rPr lang="en-US" altLang="en-US" sz="2000" kern="0" dirty="0" smtClean="0">
                  <a:solidFill>
                    <a:sysClr val="windowText" lastClr="000000"/>
                  </a:solidFill>
                  <a:latin typeface="Times New Roman" pitchFamily="18" charset="0"/>
                  <a:cs typeface="Times New Roman" pitchFamily="18" charset="0"/>
                </a:rPr>
                <a:t>1</a:t>
              </a:r>
              <a:r>
                <a:rPr lang="en-US" altLang="zh-TW" sz="2000" kern="0" dirty="0" smtClean="0">
                  <a:solidFill>
                    <a:sysClr val="windowText" lastClr="000000"/>
                  </a:solidFill>
                  <a:latin typeface="Times New Roman" pitchFamily="18" charset="0"/>
                  <a:cs typeface="Times New Roman" pitchFamily="18" charset="0"/>
                </a:rPr>
                <a:t>12</a:t>
              </a:r>
              <a:r>
                <a:rPr lang="zh-TW" altLang="en-US" sz="2000" kern="0" dirty="0" smtClean="0">
                  <a:solidFill>
                    <a:sysClr val="windowText" lastClr="000000"/>
                  </a:solidFill>
                  <a:latin typeface="Times New Roman" pitchFamily="18" charset="0"/>
                  <a:cs typeface="Times New Roman" pitchFamily="18" charset="0"/>
                </a:rPr>
                <a:t>學年</a:t>
              </a:r>
              <a:r>
                <a:rPr lang="zh-TW" altLang="en-US" sz="2000" kern="0" dirty="0">
                  <a:solidFill>
                    <a:sysClr val="windowText" lastClr="000000"/>
                  </a:solidFill>
                  <a:latin typeface="Times New Roman" pitchFamily="18" charset="0"/>
                  <a:cs typeface="Times New Roman" pitchFamily="18" charset="0"/>
                </a:rPr>
                <a:t>度預算經費中，未納入者以自動棄權</a:t>
              </a:r>
              <a:r>
                <a:rPr lang="zh-TW" altLang="en-US" sz="2000" kern="0" dirty="0" smtClean="0">
                  <a:solidFill>
                    <a:sysClr val="windowText" lastClr="000000"/>
                  </a:solidFill>
                  <a:latin typeface="Times New Roman" pitchFamily="18" charset="0"/>
                  <a:cs typeface="Times New Roman" pitchFamily="18" charset="0"/>
                </a:rPr>
                <a:t>論。</a:t>
              </a:r>
              <a:endParaRPr lang="zh-TW" altLang="en-US" sz="2000" kern="0" dirty="0">
                <a:solidFill>
                  <a:sysClr val="windowText" lastClr="000000"/>
                </a:solidFill>
                <a:latin typeface="Times New Roman" pitchFamily="18" charset="0"/>
                <a:cs typeface="Times New Roman" pitchFamily="18" charset="0"/>
              </a:endParaRPr>
            </a:p>
            <a:p>
              <a:pPr marL="266700" marR="0" lvl="0" indent="-26670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ysClr val="windowText" lastClr="000000"/>
                  </a:solidFill>
                  <a:latin typeface="Times New Roman" pitchFamily="18" charset="0"/>
                  <a:cs typeface="Times New Roman" pitchFamily="18" charset="0"/>
                </a:rPr>
                <a:t>資本</a:t>
              </a:r>
              <a:r>
                <a:rPr lang="zh-TW" altLang="en-US" sz="2000" kern="0" dirty="0" smtClean="0">
                  <a:solidFill>
                    <a:sysClr val="windowText" lastClr="000000"/>
                  </a:solidFill>
                  <a:latin typeface="Times New Roman" pitchFamily="18" charset="0"/>
                  <a:cs typeface="Times New Roman" pitchFamily="18" charset="0"/>
                </a:rPr>
                <a:t>門支出</a:t>
              </a:r>
              <a:r>
                <a:rPr lang="zh-TW" altLang="en-US" sz="2000" b="1" kern="0" dirty="0" smtClean="0">
                  <a:solidFill>
                    <a:srgbClr val="FF0000"/>
                  </a:solidFill>
                  <a:latin typeface="Times New Roman" pitchFamily="18" charset="0"/>
                  <a:cs typeface="Times New Roman" pitchFamily="18" charset="0"/>
                </a:rPr>
                <a:t>保留</a:t>
              </a:r>
              <a:r>
                <a:rPr lang="zh-TW" altLang="en-US" sz="2000" b="1" kern="0" dirty="0">
                  <a:solidFill>
                    <a:srgbClr val="FF0000"/>
                  </a:solidFill>
                  <a:latin typeface="Times New Roman" pitchFamily="18" charset="0"/>
                  <a:cs typeface="Times New Roman" pitchFamily="18" charset="0"/>
                </a:rPr>
                <a:t>以</a:t>
              </a:r>
              <a:r>
                <a:rPr lang="en-US" altLang="en-US" sz="2000" b="1" kern="0" dirty="0">
                  <a:solidFill>
                    <a:srgbClr val="FF0000"/>
                  </a:solidFill>
                  <a:latin typeface="Times New Roman" pitchFamily="18" charset="0"/>
                  <a:cs typeface="Times New Roman" pitchFamily="18" charset="0"/>
                </a:rPr>
                <a:t>1</a:t>
              </a:r>
              <a:r>
                <a:rPr lang="zh-TW" altLang="en-US" sz="2000" b="1" kern="0" dirty="0">
                  <a:solidFill>
                    <a:srgbClr val="FF0000"/>
                  </a:solidFill>
                  <a:latin typeface="Times New Roman" pitchFamily="18" charset="0"/>
                  <a:cs typeface="Times New Roman" pitchFamily="18" charset="0"/>
                </a:rPr>
                <a:t>年</a:t>
              </a:r>
              <a:r>
                <a:rPr lang="zh-TW" altLang="en-US" sz="2000" b="1" kern="0" dirty="0" smtClean="0">
                  <a:solidFill>
                    <a:srgbClr val="FF0000"/>
                  </a:solidFill>
                  <a:latin typeface="Times New Roman" pitchFamily="18" charset="0"/>
                  <a:cs typeface="Times New Roman" pitchFamily="18" charset="0"/>
                </a:rPr>
                <a:t>為限</a:t>
              </a:r>
              <a:r>
                <a:rPr lang="zh-TW" altLang="en-US" sz="2000" kern="0" dirty="0">
                  <a:latin typeface="Times New Roman" pitchFamily="18" charset="0"/>
                  <a:cs typeface="Times New Roman" pitchFamily="18" charset="0"/>
                </a:rPr>
                <a:t>，且不得</a:t>
              </a:r>
              <a:r>
                <a:rPr lang="zh-TW" altLang="en-US" sz="2000" kern="0" dirty="0" smtClean="0">
                  <a:latin typeface="Times New Roman" pitchFamily="18" charset="0"/>
                  <a:cs typeface="Times New Roman" pitchFamily="18" charset="0"/>
                </a:rPr>
                <a:t>變更原</a:t>
              </a:r>
              <a:r>
                <a:rPr lang="zh-TW" altLang="en-US" sz="2000" kern="0" dirty="0">
                  <a:latin typeface="Times New Roman" pitchFamily="18" charset="0"/>
                  <a:cs typeface="Times New Roman" pitchFamily="18" charset="0"/>
                </a:rPr>
                <a:t>保留品項。</a:t>
              </a:r>
            </a:p>
          </p:txBody>
        </p:sp>
        <p:sp>
          <p:nvSpPr>
            <p:cNvPr id="10" name="矩形 9"/>
            <p:cNvSpPr/>
            <p:nvPr/>
          </p:nvSpPr>
          <p:spPr bwMode="auto">
            <a:xfrm>
              <a:off x="1495683" y="1083530"/>
              <a:ext cx="2020887" cy="400110"/>
            </a:xfrm>
            <a:prstGeom prst="rect">
              <a:avLst/>
            </a:prstGeom>
          </p:spPr>
          <p:txBody>
            <a:bodyPr>
              <a:spAutoFit/>
            </a:bodyPr>
            <a:lstStyle/>
            <a:p>
              <a:pPr>
                <a:defRPr/>
              </a:pPr>
              <a:r>
                <a:rPr lang="zh-TW" altLang="en-US" sz="2000" b="1" dirty="0">
                  <a:solidFill>
                    <a:srgbClr val="104876"/>
                  </a:solidFill>
                  <a:latin typeface="微软雅黑" panose="020B0503020204020204" pitchFamily="34" charset="-122"/>
                  <a:ea typeface="微软雅黑" panose="020B0503020204020204" pitchFamily="34" charset="-122"/>
                </a:rPr>
                <a:t>資本支出保留</a:t>
              </a:r>
              <a:endParaRPr lang="zh-CN" altLang="en-US" sz="2000" b="1" dirty="0">
                <a:solidFill>
                  <a:srgbClr val="104876"/>
                </a:solidFill>
              </a:endParaRPr>
            </a:p>
          </p:txBody>
        </p:sp>
        <p:grpSp>
          <p:nvGrpSpPr>
            <p:cNvPr id="5" name="群組 4"/>
            <p:cNvGrpSpPr/>
            <p:nvPr/>
          </p:nvGrpSpPr>
          <p:grpSpPr>
            <a:xfrm>
              <a:off x="695020" y="3945506"/>
              <a:ext cx="756000" cy="792000"/>
              <a:chOff x="611561" y="4379269"/>
              <a:chExt cx="756000" cy="792000"/>
            </a:xfrm>
          </p:grpSpPr>
          <p:sp>
            <p:nvSpPr>
              <p:cNvPr id="11" name="六边形 10"/>
              <p:cNvSpPr/>
              <p:nvPr/>
            </p:nvSpPr>
            <p:spPr>
              <a:xfrm rot="16200000">
                <a:off x="593561" y="4397269"/>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667798" y="4506881"/>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3" name="TextBox 12"/>
            <p:cNvSpPr txBox="1"/>
            <p:nvPr/>
          </p:nvSpPr>
          <p:spPr bwMode="auto">
            <a:xfrm>
              <a:off x="1495682" y="4320000"/>
              <a:ext cx="3076317" cy="1375850"/>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ysClr val="windowText" lastClr="000000"/>
                  </a:solidFill>
                  <a:latin typeface="Times New Roman" pitchFamily="18" charset="0"/>
                  <a:cs typeface="Times New Roman" pitchFamily="18" charset="0"/>
                </a:rPr>
                <a:t>執行</a:t>
              </a:r>
              <a:r>
                <a:rPr lang="en-US" altLang="en-US" sz="2000" kern="0" dirty="0" smtClean="0">
                  <a:latin typeface="Times New Roman" pitchFamily="18" charset="0"/>
                  <a:cs typeface="Times New Roman" pitchFamily="18" charset="0"/>
                </a:rPr>
                <a:t>1</a:t>
              </a:r>
              <a:r>
                <a:rPr lang="en-US" altLang="zh-TW" sz="2000" kern="0" dirty="0" smtClean="0">
                  <a:latin typeface="Times New Roman" pitchFamily="18" charset="0"/>
                  <a:cs typeface="Times New Roman" pitchFamily="18" charset="0"/>
                </a:rPr>
                <a:t>12</a:t>
              </a:r>
              <a:r>
                <a:rPr lang="zh-TW" altLang="en-US" sz="2000" kern="0" dirty="0" smtClean="0">
                  <a:latin typeface="Times New Roman" pitchFamily="18" charset="0"/>
                  <a:cs typeface="Times New Roman" pitchFamily="18" charset="0"/>
                </a:rPr>
                <a:t>學年</a:t>
              </a:r>
              <a:r>
                <a:rPr lang="zh-TW" altLang="en-US" sz="2000" kern="0" dirty="0">
                  <a:latin typeface="Times New Roman" pitchFamily="18" charset="0"/>
                  <a:cs typeface="Times New Roman" pitchFamily="18" charset="0"/>
                </a:rPr>
                <a:t>度</a:t>
              </a:r>
              <a:r>
                <a:rPr lang="zh-TW" altLang="en-US" sz="2000" kern="0" dirty="0">
                  <a:solidFill>
                    <a:sysClr val="windowText" lastClr="000000"/>
                  </a:solidFill>
                  <a:latin typeface="Times New Roman" pitchFamily="18" charset="0"/>
                  <a:cs typeface="Times New Roman" pitchFamily="18" charset="0"/>
                </a:rPr>
                <a:t>預算時，應檢具</a:t>
              </a:r>
              <a:r>
                <a:rPr lang="en-US" altLang="en-US" sz="2000" b="1" kern="0" dirty="0" smtClean="0">
                  <a:solidFill>
                    <a:srgbClr val="0033CC"/>
                  </a:solidFill>
                  <a:latin typeface="Times New Roman" pitchFamily="18" charset="0"/>
                  <a:cs typeface="Times New Roman" pitchFamily="18" charset="0"/>
                </a:rPr>
                <a:t>1</a:t>
              </a:r>
              <a:r>
                <a:rPr lang="en-US" altLang="zh-TW" sz="2000" b="1" kern="0" dirty="0" smtClean="0">
                  <a:solidFill>
                    <a:srgbClr val="0033CC"/>
                  </a:solidFill>
                  <a:latin typeface="Times New Roman" pitchFamily="18" charset="0"/>
                  <a:cs typeface="Times New Roman" pitchFamily="18" charset="0"/>
                </a:rPr>
                <a:t>12</a:t>
              </a:r>
              <a:r>
                <a:rPr lang="zh-TW" altLang="en-US" sz="2000" b="1" kern="0" dirty="0" smtClean="0">
                  <a:solidFill>
                    <a:srgbClr val="0033CC"/>
                  </a:solidFill>
                  <a:latin typeface="Times New Roman" pitchFamily="18" charset="0"/>
                  <a:cs typeface="Times New Roman" pitchFamily="18" charset="0"/>
                </a:rPr>
                <a:t>年</a:t>
              </a:r>
              <a:r>
                <a:rPr lang="en-US" altLang="en-US" sz="2000" b="1" kern="0" dirty="0">
                  <a:solidFill>
                    <a:srgbClr val="0033CC"/>
                  </a:solidFill>
                  <a:latin typeface="Times New Roman" pitchFamily="18" charset="0"/>
                  <a:cs typeface="Times New Roman" pitchFamily="18" charset="0"/>
                </a:rPr>
                <a:t>8</a:t>
              </a:r>
              <a:r>
                <a:rPr lang="zh-TW" altLang="en-US" sz="2000" b="1" kern="0" dirty="0">
                  <a:solidFill>
                    <a:srgbClr val="0033CC"/>
                  </a:solidFill>
                  <a:latin typeface="Times New Roman" pitchFamily="18" charset="0"/>
                  <a:cs typeface="Times New Roman" pitchFamily="18" charset="0"/>
                </a:rPr>
                <a:t>月</a:t>
              </a:r>
              <a:r>
                <a:rPr lang="en-US" altLang="en-US" sz="2000" b="1" kern="0" dirty="0">
                  <a:solidFill>
                    <a:srgbClr val="0033CC"/>
                  </a:solidFill>
                  <a:latin typeface="Times New Roman" pitchFamily="18" charset="0"/>
                  <a:cs typeface="Times New Roman" pitchFamily="18" charset="0"/>
                </a:rPr>
                <a:t>1</a:t>
              </a:r>
              <a:r>
                <a:rPr lang="zh-TW" altLang="en-US" sz="2000" b="1" kern="0" dirty="0">
                  <a:solidFill>
                    <a:srgbClr val="0033CC"/>
                  </a:solidFill>
                  <a:latin typeface="Times New Roman" pitchFamily="18" charset="0"/>
                  <a:cs typeface="Times New Roman" pitchFamily="18" charset="0"/>
                </a:rPr>
                <a:t>日至</a:t>
              </a:r>
              <a:r>
                <a:rPr lang="en-US" altLang="en-US" sz="2000" b="1" kern="0" dirty="0" smtClean="0">
                  <a:solidFill>
                    <a:srgbClr val="0033CC"/>
                  </a:solidFill>
                  <a:latin typeface="Times New Roman" pitchFamily="18" charset="0"/>
                  <a:cs typeface="Times New Roman" pitchFamily="18" charset="0"/>
                </a:rPr>
                <a:t>1</a:t>
              </a:r>
              <a:r>
                <a:rPr lang="en-US" altLang="zh-TW" sz="2000" b="1" kern="0" dirty="0" smtClean="0">
                  <a:solidFill>
                    <a:srgbClr val="0033CC"/>
                  </a:solidFill>
                  <a:latin typeface="Times New Roman" pitchFamily="18" charset="0"/>
                  <a:cs typeface="Times New Roman" pitchFamily="18" charset="0"/>
                </a:rPr>
                <a:t>13</a:t>
              </a:r>
              <a:r>
                <a:rPr lang="zh-TW" altLang="en-US" sz="2000" b="1" kern="0" dirty="0" smtClean="0">
                  <a:solidFill>
                    <a:srgbClr val="0033CC"/>
                  </a:solidFill>
                  <a:latin typeface="Times New Roman" pitchFamily="18" charset="0"/>
                  <a:cs typeface="Times New Roman" pitchFamily="18" charset="0"/>
                </a:rPr>
                <a:t>年</a:t>
              </a:r>
              <a:r>
                <a:rPr lang="en-US" altLang="en-US" sz="2000" b="1" kern="0" dirty="0">
                  <a:solidFill>
                    <a:srgbClr val="0033CC"/>
                  </a:solidFill>
                  <a:latin typeface="Times New Roman" pitchFamily="18" charset="0"/>
                  <a:cs typeface="Times New Roman" pitchFamily="18" charset="0"/>
                </a:rPr>
                <a:t>7</a:t>
              </a:r>
              <a:r>
                <a:rPr lang="zh-TW" altLang="en-US" sz="2000" b="1" kern="0" dirty="0">
                  <a:solidFill>
                    <a:srgbClr val="0033CC"/>
                  </a:solidFill>
                  <a:latin typeface="Times New Roman" pitchFamily="18" charset="0"/>
                  <a:cs typeface="Times New Roman" pitchFamily="18" charset="0"/>
                </a:rPr>
                <a:t>月</a:t>
              </a:r>
              <a:r>
                <a:rPr lang="en-US" altLang="en-US" sz="2000" b="1" kern="0" dirty="0">
                  <a:solidFill>
                    <a:srgbClr val="0033CC"/>
                  </a:solidFill>
                  <a:latin typeface="Times New Roman" pitchFamily="18" charset="0"/>
                  <a:cs typeface="Times New Roman" pitchFamily="18" charset="0"/>
                </a:rPr>
                <a:t>31</a:t>
              </a:r>
              <a:r>
                <a:rPr lang="zh-TW" altLang="en-US" sz="2000" b="1" kern="0" dirty="0">
                  <a:solidFill>
                    <a:srgbClr val="0033CC"/>
                  </a:solidFill>
                  <a:latin typeface="Times New Roman" pitchFamily="18" charset="0"/>
                  <a:cs typeface="Times New Roman" pitchFamily="18" charset="0"/>
                </a:rPr>
                <a:t>日</a:t>
              </a:r>
              <a:r>
                <a:rPr lang="zh-TW" altLang="en-US" sz="2000" kern="0" dirty="0">
                  <a:latin typeface="Times New Roman" pitchFamily="18" charset="0"/>
                  <a:cs typeface="Times New Roman" pitchFamily="18" charset="0"/>
                </a:rPr>
                <a:t>之合法</a:t>
              </a:r>
              <a:r>
                <a:rPr lang="zh-TW" altLang="en-US" sz="2000" kern="0" dirty="0" smtClean="0">
                  <a:latin typeface="Times New Roman" pitchFamily="18" charset="0"/>
                  <a:cs typeface="Times New Roman" pitchFamily="18" charset="0"/>
                </a:rPr>
                <a:t>單據，並</a:t>
              </a:r>
              <a:r>
                <a:rPr lang="zh-TW" altLang="en-US" sz="2000" kern="0" dirty="0">
                  <a:latin typeface="Times New Roman" pitchFamily="18" charset="0"/>
                  <a:cs typeface="Times New Roman" pitchFamily="18" charset="0"/>
                </a:rPr>
                <a:t>依經費核銷作業及時限辦理。</a:t>
              </a:r>
              <a:endParaRPr lang="zh-TW" altLang="en-US" sz="2000" kern="0" dirty="0">
                <a:latin typeface="標楷體" panose="03000509000000000000" pitchFamily="65" charset="-120"/>
              </a:endParaRPr>
            </a:p>
          </p:txBody>
        </p:sp>
        <p:sp>
          <p:nvSpPr>
            <p:cNvPr id="14" name="矩形 13"/>
            <p:cNvSpPr/>
            <p:nvPr/>
          </p:nvSpPr>
          <p:spPr bwMode="auto">
            <a:xfrm>
              <a:off x="1495682" y="3847334"/>
              <a:ext cx="2020887" cy="400110"/>
            </a:xfrm>
            <a:prstGeom prst="rect">
              <a:avLst/>
            </a:prstGeom>
          </p:spPr>
          <p:txBody>
            <a:bodyPr>
              <a:spAutoFit/>
            </a:bodyPr>
            <a:lstStyle/>
            <a:p>
              <a:pPr>
                <a:defRPr/>
              </a:pPr>
              <a:r>
                <a:rPr lang="zh-TW" altLang="en-US" sz="2000" b="1" dirty="0" smtClean="0">
                  <a:solidFill>
                    <a:srgbClr val="104876"/>
                  </a:solidFill>
                  <a:latin typeface="微软雅黑" panose="020B0503020204020204" pitchFamily="34" charset="-122"/>
                  <a:ea typeface="微软雅黑" panose="020B0503020204020204" pitchFamily="34" charset="-122"/>
                </a:rPr>
                <a:t>憑證核銷</a:t>
              </a:r>
              <a:endParaRPr lang="zh-CN" altLang="en-US" sz="2000" b="1" dirty="0">
                <a:solidFill>
                  <a:srgbClr val="104876"/>
                </a:solidFill>
              </a:endParaRPr>
            </a:p>
          </p:txBody>
        </p:sp>
        <p:grpSp>
          <p:nvGrpSpPr>
            <p:cNvPr id="2" name="群組 1"/>
            <p:cNvGrpSpPr/>
            <p:nvPr/>
          </p:nvGrpSpPr>
          <p:grpSpPr>
            <a:xfrm>
              <a:off x="4734026" y="1188000"/>
              <a:ext cx="756000" cy="792000"/>
              <a:chOff x="4788027" y="1979004"/>
              <a:chExt cx="756000" cy="792000"/>
            </a:xfrm>
          </p:grpSpPr>
          <p:sp>
            <p:nvSpPr>
              <p:cNvPr id="15" name="六边形 14"/>
              <p:cNvSpPr/>
              <p:nvPr/>
            </p:nvSpPr>
            <p:spPr>
              <a:xfrm rot="16200000">
                <a:off x="4770027" y="1997004"/>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5"/>
              <p:cNvSpPr txBox="1"/>
              <p:nvPr/>
            </p:nvSpPr>
            <p:spPr>
              <a:xfrm>
                <a:off x="4842027" y="2133852"/>
                <a:ext cx="648000" cy="396000"/>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bwMode="auto">
            <a:xfrm>
              <a:off x="5652124" y="1483640"/>
              <a:ext cx="2952328" cy="1635443"/>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rgbClr val="000000"/>
                  </a:solidFill>
                  <a:latin typeface="Times New Roman" pitchFamily="18" charset="0"/>
                  <a:cs typeface="Times New Roman" pitchFamily="18" charset="0"/>
                </a:rPr>
                <a:t>收入總額之</a:t>
              </a:r>
              <a:r>
                <a:rPr lang="en-US" altLang="en-US" sz="2000" b="1" kern="0" dirty="0">
                  <a:solidFill>
                    <a:srgbClr val="0033CC"/>
                  </a:solidFill>
                  <a:latin typeface="Times New Roman" pitchFamily="18" charset="0"/>
                  <a:cs typeface="Times New Roman" pitchFamily="18" charset="0"/>
                </a:rPr>
                <a:t>30%</a:t>
              </a:r>
              <a:r>
                <a:rPr lang="zh-TW" altLang="en-US" sz="2000" kern="0" dirty="0">
                  <a:solidFill>
                    <a:srgbClr val="000000"/>
                  </a:solidFill>
                  <a:latin typeface="Times New Roman" pitchFamily="18" charset="0"/>
                  <a:cs typeface="Times New Roman" pitchFamily="18" charset="0"/>
                </a:rPr>
                <a:t>由</a:t>
              </a:r>
              <a:r>
                <a:rPr lang="zh-TW" altLang="en-US" sz="2000" b="1" kern="0" dirty="0">
                  <a:solidFill>
                    <a:srgbClr val="000000"/>
                  </a:solidFill>
                  <a:latin typeface="Times New Roman" pitchFamily="18" charset="0"/>
                  <a:cs typeface="Times New Roman" pitchFamily="18" charset="0"/>
                </a:rPr>
                <a:t>學校統籌</a:t>
              </a:r>
              <a:r>
                <a:rPr lang="zh-TW" altLang="en-US" sz="2000" kern="0" dirty="0">
                  <a:solidFill>
                    <a:srgbClr val="000000"/>
                  </a:solidFill>
                  <a:latin typeface="Times New Roman" pitchFamily="18" charset="0"/>
                  <a:cs typeface="Times New Roman" pitchFamily="18" charset="0"/>
                </a:rPr>
                <a:t>作為攤付行政支援及共通成本運用。</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rgbClr val="000000"/>
                  </a:solidFill>
                  <a:latin typeface="Times New Roman" pitchFamily="18" charset="0"/>
                  <a:cs typeface="Times New Roman" pitchFamily="18" charset="0"/>
                </a:rPr>
                <a:t>收入總額之</a:t>
              </a:r>
              <a:r>
                <a:rPr lang="en-US" altLang="en-US" sz="2000" b="1" kern="0" dirty="0">
                  <a:solidFill>
                    <a:srgbClr val="0033CC"/>
                  </a:solidFill>
                  <a:latin typeface="Times New Roman" pitchFamily="18" charset="0"/>
                  <a:cs typeface="Times New Roman" pitchFamily="18" charset="0"/>
                </a:rPr>
                <a:t>70%</a:t>
              </a:r>
              <a:r>
                <a:rPr lang="zh-TW" altLang="en-US" sz="2000" kern="0" dirty="0">
                  <a:solidFill>
                    <a:srgbClr val="000000"/>
                  </a:solidFill>
                  <a:latin typeface="Times New Roman" pitchFamily="18" charset="0"/>
                  <a:cs typeface="Times New Roman" pitchFamily="18" charset="0"/>
                </a:rPr>
                <a:t>由</a:t>
              </a:r>
              <a:r>
                <a:rPr lang="zh-TW" altLang="en-US" sz="2000" b="1" kern="0" dirty="0">
                  <a:solidFill>
                    <a:srgbClr val="000000"/>
                  </a:solidFill>
                  <a:latin typeface="Times New Roman" pitchFamily="18" charset="0"/>
                  <a:cs typeface="Times New Roman" pitchFamily="18" charset="0"/>
                </a:rPr>
                <a:t>各院</a:t>
              </a:r>
              <a:r>
                <a:rPr lang="zh-TW" altLang="en-US" sz="2000" kern="0" dirty="0">
                  <a:solidFill>
                    <a:srgbClr val="000000"/>
                  </a:solidFill>
                  <a:latin typeface="Times New Roman" pitchFamily="18" charset="0"/>
                  <a:cs typeface="Times New Roman" pitchFamily="18" charset="0"/>
                </a:rPr>
                <a:t>依規定自行運用。</a:t>
              </a:r>
              <a:r>
                <a:rPr lang="en-US" altLang="zh-TW" sz="2000" kern="0" dirty="0">
                  <a:solidFill>
                    <a:srgbClr val="000000"/>
                  </a:solidFill>
                  <a:latin typeface="Times New Roman" pitchFamily="18" charset="0"/>
                  <a:cs typeface="Times New Roman" pitchFamily="18" charset="0"/>
                </a:rPr>
                <a:t>(</a:t>
              </a:r>
              <a:r>
                <a:rPr lang="zh-TW" altLang="en-US" sz="2000" kern="0" dirty="0">
                  <a:solidFill>
                    <a:srgbClr val="000000"/>
                  </a:solidFill>
                  <a:latin typeface="Times New Roman" pitchFamily="18" charset="0"/>
                  <a:cs typeface="Times New Roman" pitchFamily="18" charset="0"/>
                </a:rPr>
                <a:t>編列上限</a:t>
              </a:r>
              <a:r>
                <a:rPr lang="en-US" altLang="zh-TW" sz="2000" kern="0" dirty="0">
                  <a:solidFill>
                    <a:srgbClr val="000000"/>
                  </a:solidFill>
                  <a:latin typeface="Times New Roman" pitchFamily="18" charset="0"/>
                  <a:cs typeface="Times New Roman" pitchFamily="18" charset="0"/>
                </a:rPr>
                <a:t>)</a:t>
              </a:r>
              <a:endParaRPr lang="zh-TW" altLang="en-US" sz="2000" kern="0" dirty="0">
                <a:solidFill>
                  <a:srgbClr val="000000"/>
                </a:solidFill>
                <a:latin typeface="Times New Roman" pitchFamily="18" charset="0"/>
                <a:cs typeface="Times New Roman" pitchFamily="18" charset="0"/>
              </a:endParaRPr>
            </a:p>
          </p:txBody>
        </p:sp>
        <p:sp>
          <p:nvSpPr>
            <p:cNvPr id="18" name="矩形 17"/>
            <p:cNvSpPr/>
            <p:nvPr/>
          </p:nvSpPr>
          <p:spPr bwMode="auto">
            <a:xfrm>
              <a:off x="5652121" y="1083530"/>
              <a:ext cx="2020887" cy="400110"/>
            </a:xfrm>
            <a:prstGeom prst="rect">
              <a:avLst/>
            </a:prstGeom>
          </p:spPr>
          <p:txBody>
            <a:bodyPr>
              <a:spAutoFit/>
            </a:bodyPr>
            <a:lstStyle/>
            <a:p>
              <a:pPr>
                <a:defRPr/>
              </a:pPr>
              <a:r>
                <a:rPr lang="zh-TW" altLang="en-US" sz="2000" b="1" dirty="0">
                  <a:solidFill>
                    <a:srgbClr val="104876"/>
                  </a:solidFill>
                  <a:latin typeface="微软雅黑" panose="020B0503020204020204" pitchFamily="34" charset="-122"/>
                  <a:ea typeface="微软雅黑" panose="020B0503020204020204" pitchFamily="34" charset="-122"/>
                </a:rPr>
                <a:t>碩專</a:t>
              </a:r>
              <a:r>
                <a:rPr lang="zh-TW" altLang="en-US" sz="2000" b="1" dirty="0" smtClean="0">
                  <a:solidFill>
                    <a:srgbClr val="104876"/>
                  </a:solidFill>
                  <a:latin typeface="微软雅黑" panose="020B0503020204020204" pitchFamily="34" charset="-122"/>
                  <a:ea typeface="微软雅黑" panose="020B0503020204020204" pitchFamily="34" charset="-122"/>
                </a:rPr>
                <a:t>班預算編列</a:t>
              </a:r>
              <a:endParaRPr lang="zh-TW" altLang="en-US" sz="2000" b="1" dirty="0">
                <a:solidFill>
                  <a:srgbClr val="104876"/>
                </a:solidFill>
                <a:latin typeface="微软雅黑" panose="020B0503020204020204" pitchFamily="34" charset="-122"/>
                <a:ea typeface="微软雅黑" panose="020B0503020204020204" pitchFamily="34" charset="-122"/>
              </a:endParaRPr>
            </a:p>
          </p:txBody>
        </p:sp>
        <p:grpSp>
          <p:nvGrpSpPr>
            <p:cNvPr id="6" name="群組 5"/>
            <p:cNvGrpSpPr/>
            <p:nvPr/>
          </p:nvGrpSpPr>
          <p:grpSpPr>
            <a:xfrm>
              <a:off x="4799046" y="3938466"/>
              <a:ext cx="756000" cy="792000"/>
              <a:chOff x="4788026" y="4386309"/>
              <a:chExt cx="756000" cy="792000"/>
            </a:xfrm>
          </p:grpSpPr>
          <p:sp>
            <p:nvSpPr>
              <p:cNvPr id="19" name="六边形 18"/>
              <p:cNvSpPr/>
              <p:nvPr/>
            </p:nvSpPr>
            <p:spPr>
              <a:xfrm rot="16200000">
                <a:off x="4770026" y="4404309"/>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TextBox 19"/>
              <p:cNvSpPr txBox="1"/>
              <p:nvPr/>
            </p:nvSpPr>
            <p:spPr>
              <a:xfrm>
                <a:off x="4841678" y="4520962"/>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1" name="TextBox 20"/>
            <p:cNvSpPr txBox="1"/>
            <p:nvPr/>
          </p:nvSpPr>
          <p:spPr bwMode="auto">
            <a:xfrm>
              <a:off x="5652124" y="4320000"/>
              <a:ext cx="2952328" cy="856661"/>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ysClr val="windowText" lastClr="000000"/>
                  </a:solidFill>
                  <a:latin typeface="標楷體" panose="03000509000000000000" pitchFamily="65" charset="-120"/>
                </a:rPr>
                <a:t>輔仁大學預算要點</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ysClr val="windowText" lastClr="000000"/>
                  </a:solidFill>
                  <a:latin typeface="標楷體" panose="03000509000000000000" pitchFamily="65" charset="-120"/>
                </a:rPr>
                <a:t>輔仁大學預算執行辦法</a:t>
              </a:r>
            </a:p>
          </p:txBody>
        </p:sp>
        <p:sp>
          <p:nvSpPr>
            <p:cNvPr id="22" name="矩形 21"/>
            <p:cNvSpPr/>
            <p:nvPr/>
          </p:nvSpPr>
          <p:spPr bwMode="auto">
            <a:xfrm>
              <a:off x="5775948" y="3847334"/>
              <a:ext cx="2020887" cy="400110"/>
            </a:xfrm>
            <a:prstGeom prst="rect">
              <a:avLst/>
            </a:prstGeom>
          </p:spPr>
          <p:txBody>
            <a:bodyPr>
              <a:spAutoFit/>
            </a:bodyPr>
            <a:lstStyle/>
            <a:p>
              <a:pPr>
                <a:defRPr/>
              </a:pPr>
              <a:r>
                <a:rPr lang="zh-TW" altLang="en-US" sz="2000" b="1" dirty="0" smtClean="0">
                  <a:solidFill>
                    <a:srgbClr val="104876"/>
                  </a:solidFill>
                  <a:latin typeface="微软雅黑" panose="020B0503020204020204" pitchFamily="34" charset="-122"/>
                  <a:ea typeface="微软雅黑" panose="020B0503020204020204" pitchFamily="34" charset="-122"/>
                </a:rPr>
                <a:t>相關規定</a:t>
              </a:r>
              <a:endParaRPr lang="zh-CN" altLang="en-US" sz="2000" b="1" dirty="0">
                <a:solidFill>
                  <a:srgbClr val="104876"/>
                </a:solidFill>
              </a:endParaRPr>
            </a:p>
          </p:txBody>
        </p:sp>
      </p:grpSp>
      <p:grpSp>
        <p:nvGrpSpPr>
          <p:cNvPr id="23" name="群組 22"/>
          <p:cNvGrpSpPr/>
          <p:nvPr/>
        </p:nvGrpSpPr>
        <p:grpSpPr>
          <a:xfrm>
            <a:off x="0" y="107994"/>
            <a:ext cx="9682507" cy="646331"/>
            <a:chOff x="0" y="118943"/>
            <a:chExt cx="9682507" cy="646331"/>
          </a:xfrm>
        </p:grpSpPr>
        <p:sp>
          <p:nvSpPr>
            <p:cNvPr id="24" name="文字方塊 23"/>
            <p:cNvSpPr txBox="1"/>
            <p:nvPr/>
          </p:nvSpPr>
          <p:spPr>
            <a:xfrm>
              <a:off x="2409300" y="118943"/>
              <a:ext cx="7273207"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其他注意事項</a:t>
              </a:r>
              <a:endParaRPr lang="zh-TW" altLang="en-US" dirty="0">
                <a:solidFill>
                  <a:srgbClr val="002060"/>
                </a:solidFill>
              </a:endParaRPr>
            </a:p>
          </p:txBody>
        </p:sp>
        <p:cxnSp>
          <p:nvCxnSpPr>
            <p:cNvPr id="25" name="直線接點 24"/>
            <p:cNvCxnSpPr/>
            <p:nvPr/>
          </p:nvCxnSpPr>
          <p:spPr>
            <a:xfrm flipV="1">
              <a:off x="0" y="501281"/>
              <a:ext cx="288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直線接點 25"/>
            <p:cNvCxnSpPr/>
            <p:nvPr/>
          </p:nvCxnSpPr>
          <p:spPr>
            <a:xfrm>
              <a:off x="6276961" y="515363"/>
              <a:ext cx="288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608744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6603" y="2647684"/>
            <a:ext cx="7781888" cy="784838"/>
          </a:xfrm>
          <a:prstGeom prst="rect">
            <a:avLst/>
          </a:prstGeom>
          <a:noFill/>
        </p:spPr>
        <p:txBody>
          <a:bodyPr wrap="square" lIns="91450" tIns="45724" rIns="91450" bIns="45724" rtlCol="0">
            <a:spAutoFit/>
          </a:bodyPr>
          <a:lstStyle/>
          <a:p>
            <a:pPr algn="ctr"/>
            <a:r>
              <a:rPr lang="zh-TW" altLang="en-US" sz="4500" b="1" dirty="0" smtClean="0">
                <a:solidFill>
                  <a:srgbClr val="0A3456"/>
                </a:solidFill>
                <a:latin typeface="Times New Roman" pitchFamily="18" charset="0"/>
                <a:cs typeface="Times New Roman" pitchFamily="18" charset="0"/>
              </a:rPr>
              <a:t>總務處相關預算</a:t>
            </a:r>
            <a:r>
              <a:rPr lang="zh-TW" altLang="en-US" sz="4500" b="1" dirty="0" smtClean="0">
                <a:solidFill>
                  <a:srgbClr val="0A3456"/>
                </a:solidFill>
                <a:latin typeface="標楷體" pitchFamily="65" charset="-120"/>
              </a:rPr>
              <a:t>說明</a:t>
            </a:r>
            <a:endParaRPr lang="zh-TW" altLang="de-DE" sz="4500" b="1" dirty="0">
              <a:solidFill>
                <a:srgbClr val="0A3456"/>
              </a:solidFill>
              <a:latin typeface="標楷體" pitchFamily="65" charset="-120"/>
            </a:endParaRPr>
          </a:p>
        </p:txBody>
      </p:sp>
    </p:spTree>
    <p:extLst>
      <p:ext uri="{BB962C8B-B14F-4D97-AF65-F5344CB8AC3E}">
        <p14:creationId xmlns:p14="http://schemas.microsoft.com/office/powerpoint/2010/main" val="3049592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6603" y="2647684"/>
            <a:ext cx="7781888" cy="784838"/>
          </a:xfrm>
          <a:prstGeom prst="rect">
            <a:avLst/>
          </a:prstGeom>
          <a:noFill/>
        </p:spPr>
        <p:txBody>
          <a:bodyPr wrap="square" lIns="91450" tIns="45724" rIns="91450" bIns="45724" rtlCol="0">
            <a:spAutoFit/>
          </a:bodyPr>
          <a:lstStyle/>
          <a:p>
            <a:pPr algn="ctr"/>
            <a:r>
              <a:rPr lang="zh-TW" altLang="en-US" sz="4500" b="1" dirty="0" smtClean="0">
                <a:solidFill>
                  <a:srgbClr val="0A3456"/>
                </a:solidFill>
                <a:latin typeface="Times New Roman" pitchFamily="18" charset="0"/>
                <a:cs typeface="Times New Roman" pitchFamily="18" charset="0"/>
              </a:rPr>
              <a:t>問題與討論</a:t>
            </a:r>
            <a:endParaRPr lang="zh-TW" altLang="de-DE" sz="4500" b="1" dirty="0">
              <a:solidFill>
                <a:srgbClr val="0A3456"/>
              </a:solidFill>
              <a:latin typeface="標楷體" pitchFamily="65" charset="-120"/>
            </a:endParaRPr>
          </a:p>
        </p:txBody>
      </p:sp>
    </p:spTree>
    <p:extLst>
      <p:ext uri="{BB962C8B-B14F-4D97-AF65-F5344CB8AC3E}">
        <p14:creationId xmlns:p14="http://schemas.microsoft.com/office/powerpoint/2010/main" val="355974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6603" y="2647684"/>
            <a:ext cx="7781888" cy="784838"/>
          </a:xfrm>
          <a:prstGeom prst="rect">
            <a:avLst/>
          </a:prstGeom>
          <a:noFill/>
        </p:spPr>
        <p:txBody>
          <a:bodyPr wrap="square" lIns="91450" tIns="45724" rIns="91450" bIns="45724" rtlCol="0">
            <a:spAutoFit/>
          </a:bodyPr>
          <a:lstStyle/>
          <a:p>
            <a:pPr algn="ctr"/>
            <a:r>
              <a:rPr lang="zh-TW" altLang="en-US" sz="4500" b="1" dirty="0">
                <a:solidFill>
                  <a:srgbClr val="0A3456"/>
                </a:solidFill>
                <a:latin typeface="Times New Roman" pitchFamily="18" charset="0"/>
                <a:cs typeface="Times New Roman" pitchFamily="18" charset="0"/>
              </a:rPr>
              <a:t>概算系統操作說明</a:t>
            </a:r>
          </a:p>
        </p:txBody>
      </p:sp>
      <p:sp>
        <p:nvSpPr>
          <p:cNvPr id="3" name="Rectangle 9"/>
          <p:cNvSpPr>
            <a:spLocks noChangeArrowheads="1"/>
          </p:cNvSpPr>
          <p:nvPr/>
        </p:nvSpPr>
        <p:spPr bwMode="auto">
          <a:xfrm>
            <a:off x="715617" y="3530600"/>
            <a:ext cx="7852874"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charset="0"/>
                <a:ea typeface="標楷體" pitchFamily="65" charset="-120"/>
              </a:defRPr>
            </a:lvl1pPr>
            <a:lvl2pPr marL="742950" indent="-285750" defTabSz="801688">
              <a:defRPr>
                <a:solidFill>
                  <a:schemeClr val="tx1"/>
                </a:solidFill>
                <a:latin typeface="Arial" charset="0"/>
                <a:ea typeface="標楷體" pitchFamily="65" charset="-120"/>
              </a:defRPr>
            </a:lvl2pPr>
            <a:lvl3pPr marL="1143000" indent="-228600" defTabSz="801688">
              <a:defRPr>
                <a:solidFill>
                  <a:schemeClr val="tx1"/>
                </a:solidFill>
                <a:latin typeface="Arial" charset="0"/>
                <a:ea typeface="標楷體" pitchFamily="65" charset="-120"/>
              </a:defRPr>
            </a:lvl3pPr>
            <a:lvl4pPr marL="1600200" indent="-228600" defTabSz="801688">
              <a:defRPr>
                <a:solidFill>
                  <a:schemeClr val="tx1"/>
                </a:solidFill>
                <a:latin typeface="Arial" charset="0"/>
                <a:ea typeface="標楷體" pitchFamily="65" charset="-120"/>
              </a:defRPr>
            </a:lvl4pPr>
            <a:lvl5pPr marL="2057400" indent="-228600" defTabSz="801688">
              <a:defRPr>
                <a:solidFill>
                  <a:schemeClr val="tx1"/>
                </a:solidFill>
                <a:latin typeface="Arial" charset="0"/>
                <a:ea typeface="標楷體" pitchFamily="65" charset="-120"/>
              </a:defRPr>
            </a:lvl5pPr>
            <a:lvl6pPr marL="2514600" indent="-228600" defTabSz="801688" eaLnBrk="0" fontAlgn="base" hangingPunct="0">
              <a:spcBef>
                <a:spcPct val="0"/>
              </a:spcBef>
              <a:spcAft>
                <a:spcPct val="0"/>
              </a:spcAft>
              <a:defRPr>
                <a:solidFill>
                  <a:schemeClr val="tx1"/>
                </a:solidFill>
                <a:latin typeface="Arial" charset="0"/>
                <a:ea typeface="標楷體" pitchFamily="65" charset="-120"/>
              </a:defRPr>
            </a:lvl6pPr>
            <a:lvl7pPr marL="2971800" indent="-228600" defTabSz="801688" eaLnBrk="0" fontAlgn="base" hangingPunct="0">
              <a:spcBef>
                <a:spcPct val="0"/>
              </a:spcBef>
              <a:spcAft>
                <a:spcPct val="0"/>
              </a:spcAft>
              <a:defRPr>
                <a:solidFill>
                  <a:schemeClr val="tx1"/>
                </a:solidFill>
                <a:latin typeface="Arial" charset="0"/>
                <a:ea typeface="標楷體" pitchFamily="65" charset="-120"/>
              </a:defRPr>
            </a:lvl7pPr>
            <a:lvl8pPr marL="3429000" indent="-228600" defTabSz="801688" eaLnBrk="0" fontAlgn="base" hangingPunct="0">
              <a:spcBef>
                <a:spcPct val="0"/>
              </a:spcBef>
              <a:spcAft>
                <a:spcPct val="0"/>
              </a:spcAft>
              <a:defRPr>
                <a:solidFill>
                  <a:schemeClr val="tx1"/>
                </a:solidFill>
                <a:latin typeface="Arial" charset="0"/>
                <a:ea typeface="標楷體" pitchFamily="65" charset="-120"/>
              </a:defRPr>
            </a:lvl8pPr>
            <a:lvl9pPr marL="3886200" indent="-228600" defTabSz="801688" eaLnBrk="0" fontAlgn="base" hangingPunct="0">
              <a:spcBef>
                <a:spcPct val="0"/>
              </a:spcBef>
              <a:spcAft>
                <a:spcPct val="0"/>
              </a:spcAft>
              <a:defRPr>
                <a:solidFill>
                  <a:schemeClr val="tx1"/>
                </a:solidFill>
                <a:latin typeface="Arial" charset="0"/>
                <a:ea typeface="標楷體" pitchFamily="65" charset="-120"/>
              </a:defRPr>
            </a:lvl9pPr>
          </a:lstStyle>
          <a:p>
            <a:pPr algn="ctr"/>
            <a:r>
              <a:rPr lang="en-US" altLang="zh-TW" sz="4000" b="1" dirty="0">
                <a:solidFill>
                  <a:schemeClr val="bg2"/>
                </a:solidFill>
                <a:ea typeface="新細明體" charset="-120"/>
                <a:hlinkClick r:id="rId3" tooltip="會計室網頁"/>
              </a:rPr>
              <a:t>www.budget.fju.edu.tw/fjcuv/</a:t>
            </a:r>
            <a:endParaRPr lang="en-US" altLang="zh-TW" sz="4000" b="1" dirty="0">
              <a:solidFill>
                <a:schemeClr val="bg2"/>
              </a:solidFill>
              <a:ea typeface="新細明體" charset="-120"/>
            </a:endParaRPr>
          </a:p>
        </p:txBody>
      </p:sp>
    </p:spTree>
    <p:extLst>
      <p:ext uri="{BB962C8B-B14F-4D97-AF65-F5344CB8AC3E}">
        <p14:creationId xmlns:p14="http://schemas.microsoft.com/office/powerpoint/2010/main" val="186447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94554" y="2488658"/>
            <a:ext cx="7781888" cy="784838"/>
          </a:xfrm>
          <a:prstGeom prst="rect">
            <a:avLst/>
          </a:prstGeom>
          <a:noFill/>
        </p:spPr>
        <p:txBody>
          <a:bodyPr wrap="square" lIns="91450" tIns="45724" rIns="91450" bIns="45724" rtlCol="0">
            <a:spAutoFit/>
          </a:bodyPr>
          <a:lstStyle/>
          <a:p>
            <a:pPr algn="ctr"/>
            <a:r>
              <a:rPr lang="de-DE" altLang="zh-TW" sz="4500" b="1" dirty="0" smtClean="0">
                <a:solidFill>
                  <a:srgbClr val="0A3456"/>
                </a:solidFill>
                <a:latin typeface="Times New Roman" pitchFamily="18" charset="0"/>
                <a:cs typeface="Times New Roman" pitchFamily="18" charset="0"/>
              </a:rPr>
              <a:t>1</a:t>
            </a:r>
            <a:r>
              <a:rPr lang="en-US" altLang="zh-TW" sz="4500" b="1" dirty="0" smtClean="0">
                <a:solidFill>
                  <a:srgbClr val="0A3456"/>
                </a:solidFill>
                <a:latin typeface="Times New Roman" pitchFamily="18" charset="0"/>
                <a:cs typeface="Times New Roman" pitchFamily="18" charset="0"/>
              </a:rPr>
              <a:t>12</a:t>
            </a:r>
            <a:r>
              <a:rPr lang="zh-TW" altLang="de-DE" sz="4500" b="1" dirty="0" smtClean="0">
                <a:solidFill>
                  <a:srgbClr val="0A3456"/>
                </a:solidFill>
                <a:latin typeface="標楷體" pitchFamily="65" charset="-120"/>
              </a:rPr>
              <a:t>學年度預算編列原則</a:t>
            </a:r>
            <a:r>
              <a:rPr lang="zh-TW" altLang="en-US" sz="4500" b="1" dirty="0" smtClean="0">
                <a:solidFill>
                  <a:srgbClr val="0A3456"/>
                </a:solidFill>
                <a:latin typeface="標楷體" pitchFamily="65" charset="-120"/>
              </a:rPr>
              <a:t>說明</a:t>
            </a:r>
            <a:endParaRPr lang="zh-TW" altLang="de-DE" sz="4500" b="1" dirty="0">
              <a:solidFill>
                <a:srgbClr val="0A3456"/>
              </a:solidFill>
              <a:latin typeface="標楷體" pitchFamily="65" charset="-120"/>
            </a:endParaRPr>
          </a:p>
        </p:txBody>
      </p:sp>
      <p:sp>
        <p:nvSpPr>
          <p:cNvPr id="2" name="矩形 1"/>
          <p:cNvSpPr/>
          <p:nvPr/>
        </p:nvSpPr>
        <p:spPr>
          <a:xfrm>
            <a:off x="2684303" y="4189153"/>
            <a:ext cx="3775393" cy="70788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de-DE" sz="4000" b="0" i="0" u="none" strike="noStrike" kern="0" cap="none" spc="0" normalizeH="0" baseline="0" noProof="0" dirty="0" smtClean="0">
                <a:ln>
                  <a:noFill/>
                </a:ln>
                <a:solidFill>
                  <a:schemeClr val="tx2">
                    <a:lumMod val="50000"/>
                  </a:schemeClr>
                </a:solidFill>
                <a:effectLst/>
                <a:uLnTx/>
                <a:uFillTx/>
              </a:rPr>
              <a:t>主講人：</a:t>
            </a:r>
            <a:r>
              <a:rPr kumimoji="0" lang="zh-TW" altLang="en-US" sz="4000" b="0" i="0" u="none" strike="noStrike" kern="0" cap="none" spc="0" normalizeH="0" baseline="0" noProof="0" dirty="0" smtClean="0">
                <a:ln>
                  <a:noFill/>
                </a:ln>
                <a:solidFill>
                  <a:schemeClr val="tx2">
                    <a:lumMod val="50000"/>
                  </a:schemeClr>
                </a:solidFill>
                <a:effectLst/>
                <a:uLnTx/>
                <a:uFillTx/>
              </a:rPr>
              <a:t>邱淑芬</a:t>
            </a:r>
            <a:endParaRPr kumimoji="0" lang="zh-TW" altLang="de-DE" sz="4000" b="0" i="0" u="none" strike="noStrike" kern="0" cap="none" spc="0" normalizeH="0" baseline="0" noProof="0" dirty="0">
              <a:ln>
                <a:noFill/>
              </a:ln>
              <a:solidFill>
                <a:schemeClr val="tx2">
                  <a:lumMod val="50000"/>
                </a:schemeClr>
              </a:solidFill>
              <a:effectLst/>
              <a:uLnTx/>
              <a:uFillTx/>
            </a:endParaRPr>
          </a:p>
        </p:txBody>
      </p:sp>
    </p:spTree>
    <p:extLst>
      <p:ext uri="{BB962C8B-B14F-4D97-AF65-F5344CB8AC3E}">
        <p14:creationId xmlns:p14="http://schemas.microsoft.com/office/powerpoint/2010/main" val="3869311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0" y="178115"/>
            <a:ext cx="9144000" cy="646331"/>
            <a:chOff x="0" y="178115"/>
            <a:chExt cx="9144000" cy="646331"/>
          </a:xfrm>
        </p:grpSpPr>
        <p:sp>
          <p:nvSpPr>
            <p:cNvPr id="14" name="文字方塊 13"/>
            <p:cNvSpPr txBox="1"/>
            <p:nvPr/>
          </p:nvSpPr>
          <p:spPr>
            <a:xfrm>
              <a:off x="3105301" y="178115"/>
              <a:ext cx="3064270" cy="646331"/>
            </a:xfrm>
            <a:prstGeom prst="rect">
              <a:avLst/>
            </a:prstGeom>
            <a:noFill/>
          </p:spPr>
          <p:txBody>
            <a:bodyPr wrap="square" rtlCol="0">
              <a:spAutoFit/>
            </a:bodyPr>
            <a:lstStyle/>
            <a:p>
              <a:r>
                <a:rPr lang="zh-TW" altLang="en-US" sz="3600" b="1" kern="0" dirty="0">
                  <a:solidFill>
                    <a:srgbClr val="002060"/>
                  </a:solidFill>
                  <a:latin typeface="標楷體" pitchFamily="65" charset="-120"/>
                  <a:cs typeface="+mj-cs"/>
                </a:rPr>
                <a:t>預算</a:t>
              </a:r>
              <a:r>
                <a:rPr lang="zh-TW" altLang="en-US" sz="3600" b="1" kern="0" dirty="0" smtClean="0">
                  <a:solidFill>
                    <a:srgbClr val="002060"/>
                  </a:solidFill>
                  <a:latin typeface="標楷體" pitchFamily="65" charset="-120"/>
                  <a:cs typeface="+mj-cs"/>
                </a:rPr>
                <a:t>編列進程</a:t>
              </a:r>
              <a:endParaRPr lang="zh-TW" altLang="en-US" dirty="0">
                <a:solidFill>
                  <a:srgbClr val="002060"/>
                </a:solidFill>
              </a:endParaRPr>
            </a:p>
          </p:txBody>
        </p:sp>
        <p:cxnSp>
          <p:nvCxnSpPr>
            <p:cNvPr id="15" name="直線接點 14"/>
            <p:cNvCxnSpPr/>
            <p:nvPr/>
          </p:nvCxnSpPr>
          <p:spPr>
            <a:xfrm flipV="1">
              <a:off x="0" y="501280"/>
              <a:ext cx="2968667" cy="3215"/>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線接點 15"/>
            <p:cNvCxnSpPr/>
            <p:nvPr/>
          </p:nvCxnSpPr>
          <p:spPr>
            <a:xfrm>
              <a:off x="6264166" y="501281"/>
              <a:ext cx="2879834" cy="1"/>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 name="群組 3"/>
          <p:cNvGrpSpPr/>
          <p:nvPr/>
        </p:nvGrpSpPr>
        <p:grpSpPr>
          <a:xfrm>
            <a:off x="147145" y="1397639"/>
            <a:ext cx="8996855" cy="4540706"/>
            <a:chOff x="315310" y="1712949"/>
            <a:chExt cx="8828690" cy="4064000"/>
          </a:xfrm>
        </p:grpSpPr>
        <p:grpSp>
          <p:nvGrpSpPr>
            <p:cNvPr id="12" name="群組 11"/>
            <p:cNvGrpSpPr/>
            <p:nvPr/>
          </p:nvGrpSpPr>
          <p:grpSpPr>
            <a:xfrm>
              <a:off x="315310" y="1712949"/>
              <a:ext cx="8828690" cy="4064000"/>
              <a:chOff x="147144" y="1218324"/>
              <a:chExt cx="8828690" cy="4064000"/>
            </a:xfrm>
          </p:grpSpPr>
          <p:graphicFrame>
            <p:nvGraphicFramePr>
              <p:cNvPr id="2" name="資料庫圖表 1"/>
              <p:cNvGraphicFramePr/>
              <p:nvPr>
                <p:extLst>
                  <p:ext uri="{D42A27DB-BD31-4B8C-83A1-F6EECF244321}">
                    <p14:modId xmlns:p14="http://schemas.microsoft.com/office/powerpoint/2010/main" val="1665387177"/>
                  </p:ext>
                </p:extLst>
              </p:nvPr>
            </p:nvGraphicFramePr>
            <p:xfrm>
              <a:off x="147144" y="1218324"/>
              <a:ext cx="882869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字方塊 2"/>
              <p:cNvSpPr txBox="1"/>
              <p:nvPr/>
            </p:nvSpPr>
            <p:spPr>
              <a:xfrm>
                <a:off x="1240663" y="3100497"/>
                <a:ext cx="714702" cy="303011"/>
              </a:xfrm>
              <a:prstGeom prst="rect">
                <a:avLst/>
              </a:prstGeom>
              <a:noFill/>
            </p:spPr>
            <p:txBody>
              <a:bodyPr wrap="square" rtlCol="0">
                <a:spAutoFit/>
              </a:bodyPr>
              <a:lstStyle/>
              <a:p>
                <a:r>
                  <a:rPr lang="en-US" altLang="zh-TW" sz="1600" b="1" dirty="0" smtClean="0"/>
                  <a:t>2/1</a:t>
                </a:r>
                <a:endParaRPr lang="zh-TW" altLang="en-US" sz="1600" b="1" dirty="0"/>
              </a:p>
            </p:txBody>
          </p:sp>
          <p:sp>
            <p:nvSpPr>
              <p:cNvPr id="5" name="文字方塊 4"/>
              <p:cNvSpPr txBox="1"/>
              <p:nvPr/>
            </p:nvSpPr>
            <p:spPr>
              <a:xfrm>
                <a:off x="2112186" y="3100497"/>
                <a:ext cx="714702" cy="303011"/>
              </a:xfrm>
              <a:prstGeom prst="rect">
                <a:avLst/>
              </a:prstGeom>
              <a:noFill/>
            </p:spPr>
            <p:txBody>
              <a:bodyPr wrap="square" rtlCol="0">
                <a:spAutoFit/>
              </a:bodyPr>
              <a:lstStyle/>
              <a:p>
                <a:r>
                  <a:rPr lang="en-US" altLang="zh-TW" sz="1600" b="1" dirty="0" smtClean="0"/>
                  <a:t>2/2</a:t>
                </a:r>
                <a:endParaRPr lang="zh-TW" altLang="en-US" sz="1600" b="1" dirty="0"/>
              </a:p>
            </p:txBody>
          </p:sp>
          <p:sp>
            <p:nvSpPr>
              <p:cNvPr id="6" name="文字方塊 5"/>
              <p:cNvSpPr txBox="1"/>
              <p:nvPr/>
            </p:nvSpPr>
            <p:spPr>
              <a:xfrm>
                <a:off x="3015215" y="3102193"/>
                <a:ext cx="714702" cy="303011"/>
              </a:xfrm>
              <a:prstGeom prst="rect">
                <a:avLst/>
              </a:prstGeom>
              <a:noFill/>
            </p:spPr>
            <p:txBody>
              <a:bodyPr wrap="square" rtlCol="0">
                <a:spAutoFit/>
              </a:bodyPr>
              <a:lstStyle/>
              <a:p>
                <a:r>
                  <a:rPr lang="en-US" altLang="zh-TW" sz="1600" b="1" dirty="0" smtClean="0"/>
                  <a:t>3/3</a:t>
                </a:r>
                <a:endParaRPr lang="zh-TW" altLang="en-US" sz="1600" b="1" dirty="0"/>
              </a:p>
            </p:txBody>
          </p:sp>
          <p:sp>
            <p:nvSpPr>
              <p:cNvPr id="7" name="文字方塊 6"/>
              <p:cNvSpPr txBox="1"/>
              <p:nvPr/>
            </p:nvSpPr>
            <p:spPr>
              <a:xfrm>
                <a:off x="3911173" y="3100497"/>
                <a:ext cx="714702" cy="303011"/>
              </a:xfrm>
              <a:prstGeom prst="rect">
                <a:avLst/>
              </a:prstGeom>
              <a:noFill/>
            </p:spPr>
            <p:txBody>
              <a:bodyPr wrap="square" rtlCol="0">
                <a:spAutoFit/>
              </a:bodyPr>
              <a:lstStyle/>
              <a:p>
                <a:r>
                  <a:rPr lang="en-US" altLang="zh-TW" sz="1600" b="1" dirty="0" smtClean="0"/>
                  <a:t>3/6</a:t>
                </a:r>
                <a:endParaRPr lang="zh-TW" altLang="en-US" sz="1600" b="1" dirty="0"/>
              </a:p>
            </p:txBody>
          </p:sp>
          <p:sp>
            <p:nvSpPr>
              <p:cNvPr id="8" name="文字方塊 7"/>
              <p:cNvSpPr txBox="1"/>
              <p:nvPr/>
            </p:nvSpPr>
            <p:spPr>
              <a:xfrm>
                <a:off x="7279021" y="3091512"/>
                <a:ext cx="714702" cy="578476"/>
              </a:xfrm>
              <a:prstGeom prst="rect">
                <a:avLst/>
              </a:prstGeom>
              <a:noFill/>
            </p:spPr>
            <p:txBody>
              <a:bodyPr wrap="square" rtlCol="0">
                <a:spAutoFit/>
              </a:bodyPr>
              <a:lstStyle/>
              <a:p>
                <a:pPr algn="ctr"/>
                <a:r>
                  <a:rPr lang="en-US" altLang="zh-TW" sz="1600" b="1" dirty="0" smtClean="0"/>
                  <a:t>7/31</a:t>
                </a:r>
                <a:r>
                  <a:rPr lang="zh-TW" altLang="en-US" sz="2000" dirty="0" smtClean="0">
                    <a:latin typeface="微軟正黑體" panose="020B0604030504040204" pitchFamily="34" charset="-120"/>
                    <a:ea typeface="微軟正黑體" panose="020B0604030504040204" pitchFamily="34" charset="-120"/>
                  </a:rPr>
                  <a:t>前</a:t>
                </a:r>
                <a:endParaRPr lang="zh-TW" altLang="en-US" sz="20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6564319" y="3100497"/>
                <a:ext cx="714702" cy="303011"/>
              </a:xfrm>
              <a:prstGeom prst="rect">
                <a:avLst/>
              </a:prstGeom>
              <a:noFill/>
            </p:spPr>
            <p:txBody>
              <a:bodyPr wrap="square" rtlCol="0">
                <a:spAutoFit/>
              </a:bodyPr>
              <a:lstStyle/>
              <a:p>
                <a:r>
                  <a:rPr lang="en-US" altLang="zh-TW" sz="1600" b="1" dirty="0" smtClean="0"/>
                  <a:t>7/6</a:t>
                </a:r>
                <a:endParaRPr lang="zh-TW" altLang="en-US" sz="1600" b="1" dirty="0"/>
              </a:p>
            </p:txBody>
          </p:sp>
          <p:sp>
            <p:nvSpPr>
              <p:cNvPr id="10" name="文字方塊 9"/>
              <p:cNvSpPr txBox="1"/>
              <p:nvPr/>
            </p:nvSpPr>
            <p:spPr>
              <a:xfrm>
                <a:off x="5668361" y="3100497"/>
                <a:ext cx="714702" cy="303011"/>
              </a:xfrm>
              <a:prstGeom prst="rect">
                <a:avLst/>
              </a:prstGeom>
              <a:noFill/>
            </p:spPr>
            <p:txBody>
              <a:bodyPr wrap="square" rtlCol="0">
                <a:spAutoFit/>
              </a:bodyPr>
              <a:lstStyle/>
              <a:p>
                <a:r>
                  <a:rPr lang="en-US" altLang="zh-TW" sz="1600" b="1" dirty="0" smtClean="0"/>
                  <a:t>6/8</a:t>
                </a:r>
                <a:endParaRPr lang="zh-TW" altLang="en-US" sz="1600" b="1" dirty="0"/>
              </a:p>
            </p:txBody>
          </p:sp>
          <p:sp>
            <p:nvSpPr>
              <p:cNvPr id="11" name="文字方塊 10"/>
              <p:cNvSpPr txBox="1"/>
              <p:nvPr/>
            </p:nvSpPr>
            <p:spPr>
              <a:xfrm>
                <a:off x="4789767" y="3102075"/>
                <a:ext cx="714702" cy="303011"/>
              </a:xfrm>
              <a:prstGeom prst="rect">
                <a:avLst/>
              </a:prstGeom>
              <a:noFill/>
            </p:spPr>
            <p:txBody>
              <a:bodyPr wrap="square" rtlCol="0">
                <a:spAutoFit/>
              </a:bodyPr>
              <a:lstStyle/>
              <a:p>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5</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月</a:t>
                </a:r>
                <a:endParaRPr lang="zh-TW" altLang="en-US" sz="1600" b="1" dirty="0">
                  <a:latin typeface="Arial" panose="020B0604020202020204" pitchFamily="34" charset="0"/>
                  <a:ea typeface="微軟正黑體" panose="020B0604030504040204" pitchFamily="34" charset="-120"/>
                  <a:cs typeface="Arial" panose="020B0604020202020204" pitchFamily="34" charset="0"/>
                </a:endParaRPr>
              </a:p>
            </p:txBody>
          </p:sp>
        </p:grpSp>
        <p:sp>
          <p:nvSpPr>
            <p:cNvPr id="17" name="文字方塊 16"/>
            <p:cNvSpPr txBox="1"/>
            <p:nvPr/>
          </p:nvSpPr>
          <p:spPr>
            <a:xfrm>
              <a:off x="418364" y="3595122"/>
              <a:ext cx="714702" cy="303011"/>
            </a:xfrm>
            <a:prstGeom prst="rect">
              <a:avLst/>
            </a:prstGeom>
            <a:noFill/>
          </p:spPr>
          <p:txBody>
            <a:bodyPr wrap="square" rtlCol="0">
              <a:spAutoFit/>
            </a:bodyPr>
            <a:lstStyle/>
            <a:p>
              <a:r>
                <a:rPr lang="en-US" altLang="zh-TW" sz="1600" b="1" dirty="0" smtClean="0"/>
                <a:t>12/7</a:t>
              </a:r>
              <a:endParaRPr lang="zh-TW" altLang="en-US" sz="1600" b="1" dirty="0"/>
            </a:p>
          </p:txBody>
        </p:sp>
      </p:grpSp>
      <p:sp>
        <p:nvSpPr>
          <p:cNvPr id="18" name="文字方塊 17"/>
          <p:cNvSpPr txBox="1"/>
          <p:nvPr/>
        </p:nvSpPr>
        <p:spPr>
          <a:xfrm>
            <a:off x="252162" y="3029328"/>
            <a:ext cx="851615" cy="369332"/>
          </a:xfrm>
          <a:prstGeom prst="rect">
            <a:avLst/>
          </a:prstGeom>
          <a:noFill/>
        </p:spPr>
        <p:txBody>
          <a:bodyPr wrap="square" rtlCol="0">
            <a:spAutoFit/>
          </a:bodyPr>
          <a:lstStyle/>
          <a:p>
            <a:r>
              <a:rPr lang="en-US" altLang="zh-TW" b="1" dirty="0" smtClean="0">
                <a:solidFill>
                  <a:srgbClr val="FF0000"/>
                </a:solidFill>
              </a:rPr>
              <a:t>111</a:t>
            </a:r>
            <a:r>
              <a:rPr lang="zh-TW" altLang="en-US" b="1" dirty="0" smtClean="0">
                <a:solidFill>
                  <a:srgbClr val="FF0000"/>
                </a:solidFill>
              </a:rPr>
              <a:t>年</a:t>
            </a:r>
            <a:endParaRPr lang="zh-TW" altLang="en-US" b="1" dirty="0">
              <a:solidFill>
                <a:srgbClr val="FF0000"/>
              </a:solidFill>
            </a:endParaRPr>
          </a:p>
        </p:txBody>
      </p:sp>
      <p:sp>
        <p:nvSpPr>
          <p:cNvPr id="19" name="文字方塊 18"/>
          <p:cNvSpPr txBox="1"/>
          <p:nvPr/>
        </p:nvSpPr>
        <p:spPr>
          <a:xfrm>
            <a:off x="1183470" y="3029328"/>
            <a:ext cx="806338" cy="369332"/>
          </a:xfrm>
          <a:prstGeom prst="rect">
            <a:avLst/>
          </a:prstGeom>
          <a:noFill/>
        </p:spPr>
        <p:txBody>
          <a:bodyPr wrap="square" rtlCol="0">
            <a:spAutoFit/>
          </a:bodyPr>
          <a:lstStyle/>
          <a:p>
            <a:r>
              <a:rPr lang="en-US" altLang="zh-TW" b="1" dirty="0" smtClean="0">
                <a:solidFill>
                  <a:srgbClr val="FF0000"/>
                </a:solidFill>
              </a:rPr>
              <a:t>112</a:t>
            </a:r>
            <a:r>
              <a:rPr lang="zh-TW" altLang="en-US" b="1" dirty="0" smtClean="0">
                <a:solidFill>
                  <a:srgbClr val="FF0000"/>
                </a:solidFill>
              </a:rPr>
              <a:t>年</a:t>
            </a:r>
            <a:endParaRPr lang="zh-TW" altLang="en-US" b="1" dirty="0">
              <a:solidFill>
                <a:srgbClr val="FF0000"/>
              </a:solidFill>
            </a:endParaRPr>
          </a:p>
        </p:txBody>
      </p:sp>
      <p:sp>
        <p:nvSpPr>
          <p:cNvPr id="21" name="矩形 20"/>
          <p:cNvSpPr/>
          <p:nvPr/>
        </p:nvSpPr>
        <p:spPr>
          <a:xfrm>
            <a:off x="7156676" y="1474750"/>
            <a:ext cx="801516" cy="1692000"/>
          </a:xfrm>
          <a:prstGeom prst="rect">
            <a:avLst/>
          </a:prstGeom>
        </p:spPr>
        <p:txBody>
          <a:bodyPr wrap="square">
            <a:spAutoFit/>
          </a:bodyPr>
          <a:lstStyle/>
          <a:p>
            <a:r>
              <a:rPr lang="zh-TW" altLang="en-US" sz="2000" b="1" dirty="0" smtClean="0">
                <a:latin typeface="微軟正黑體" panose="020B0604030504040204" pitchFamily="34" charset="-120"/>
                <a:ea typeface="微軟正黑體" panose="020B0604030504040204" pitchFamily="34" charset="-120"/>
              </a:rPr>
              <a:t>函送預算核定通知書</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4491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970588979"/>
              </p:ext>
            </p:extLst>
          </p:nvPr>
        </p:nvGraphicFramePr>
        <p:xfrm>
          <a:off x="659729" y="1276131"/>
          <a:ext cx="8003215" cy="4946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群組 4"/>
          <p:cNvGrpSpPr/>
          <p:nvPr/>
        </p:nvGrpSpPr>
        <p:grpSpPr>
          <a:xfrm>
            <a:off x="0" y="178115"/>
            <a:ext cx="9144000" cy="646331"/>
            <a:chOff x="0" y="178115"/>
            <a:chExt cx="9144000" cy="646331"/>
          </a:xfrm>
        </p:grpSpPr>
        <p:sp>
          <p:nvSpPr>
            <p:cNvPr id="6" name="文字方塊 5"/>
            <p:cNvSpPr txBox="1"/>
            <p:nvPr/>
          </p:nvSpPr>
          <p:spPr>
            <a:xfrm>
              <a:off x="2427890" y="178115"/>
              <a:ext cx="4466895" cy="646331"/>
            </a:xfrm>
            <a:prstGeom prst="rect">
              <a:avLst/>
            </a:prstGeom>
            <a:noFill/>
          </p:spPr>
          <p:txBody>
            <a:bodyPr wrap="square" rtlCol="0">
              <a:spAutoFit/>
            </a:bodyPr>
            <a:lstStyle/>
            <a:p>
              <a:r>
                <a:rPr lang="zh-TW" altLang="en-US" sz="3600" b="1" kern="0" dirty="0">
                  <a:solidFill>
                    <a:srgbClr val="002060"/>
                  </a:solidFill>
                  <a:latin typeface="標楷體" pitchFamily="65" charset="-120"/>
                  <a:cs typeface="+mj-cs"/>
                </a:rPr>
                <a:t>預算</a:t>
              </a:r>
              <a:r>
                <a:rPr lang="zh-TW" altLang="en-US" sz="3600" b="1" kern="0" dirty="0" smtClean="0">
                  <a:solidFill>
                    <a:srgbClr val="002060"/>
                  </a:solidFill>
                  <a:latin typeface="標楷體" pitchFamily="65" charset="-120"/>
                  <a:cs typeface="+mj-cs"/>
                </a:rPr>
                <a:t>編列目標及範圍</a:t>
              </a:r>
              <a:endParaRPr lang="zh-TW" altLang="en-US" dirty="0">
                <a:solidFill>
                  <a:srgbClr val="002060"/>
                </a:solidFill>
              </a:endParaRPr>
            </a:p>
          </p:txBody>
        </p:sp>
        <p:cxnSp>
          <p:nvCxnSpPr>
            <p:cNvPr id="7" name="直線接點 6"/>
            <p:cNvCxnSpPr>
              <a:endCxn id="6" idx="1"/>
            </p:cNvCxnSpPr>
            <p:nvPr/>
          </p:nvCxnSpPr>
          <p:spPr>
            <a:xfrm flipV="1">
              <a:off x="0" y="501281"/>
              <a:ext cx="242789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線接點 7"/>
            <p:cNvCxnSpPr/>
            <p:nvPr/>
          </p:nvCxnSpPr>
          <p:spPr>
            <a:xfrm>
              <a:off x="6737131" y="501281"/>
              <a:ext cx="2406869"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p:cNvGrpSpPr>
            <a:grpSpLocks/>
          </p:cNvGrpSpPr>
          <p:nvPr/>
        </p:nvGrpSpPr>
        <p:grpSpPr bwMode="auto">
          <a:xfrm>
            <a:off x="602779" y="1042963"/>
            <a:ext cx="3772989" cy="5374486"/>
            <a:chOff x="0" y="0"/>
            <a:chExt cx="1894874" cy="3168352"/>
          </a:xfrm>
        </p:grpSpPr>
        <p:sp>
          <p:nvSpPr>
            <p:cNvPr id="7" name="矩形 4"/>
            <p:cNvSpPr>
              <a:spLocks noChangeArrowheads="1"/>
            </p:cNvSpPr>
            <p:nvPr/>
          </p:nvSpPr>
          <p:spPr bwMode="auto">
            <a:xfrm>
              <a:off x="26184" y="0"/>
              <a:ext cx="1868690" cy="3168352"/>
            </a:xfrm>
            <a:prstGeom prst="rect">
              <a:avLst/>
            </a:prstGeom>
            <a:solidFill>
              <a:schemeClr val="tx2">
                <a:lumMod val="60000"/>
                <a:lumOff val="40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五边形 5"/>
            <p:cNvSpPr>
              <a:spLocks noChangeArrowheads="1"/>
            </p:cNvSpPr>
            <p:nvPr/>
          </p:nvSpPr>
          <p:spPr bwMode="auto">
            <a:xfrm rot="5400000">
              <a:off x="675495"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7"/>
            <p:cNvSpPr>
              <a:spLocks noChangeArrowheads="1"/>
            </p:cNvSpPr>
            <p:nvPr/>
          </p:nvSpPr>
          <p:spPr bwMode="auto">
            <a:xfrm rot="5400000">
              <a:off x="898345" y="-898344"/>
              <a:ext cx="72000" cy="1868690"/>
            </a:xfrm>
            <a:prstGeom prst="rect">
              <a:avLst/>
            </a:prstGeom>
            <a:solidFill>
              <a:schemeClr val="bg2">
                <a:lumMod val="25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五边形 8"/>
            <p:cNvSpPr>
              <a:spLocks noChangeArrowheads="1"/>
            </p:cNvSpPr>
            <p:nvPr/>
          </p:nvSpPr>
          <p:spPr bwMode="auto">
            <a:xfrm rot="5400000">
              <a:off x="675495" y="-468932"/>
              <a:ext cx="504056" cy="1441919"/>
            </a:xfrm>
            <a:prstGeom prst="homePlate">
              <a:avLst>
                <a:gd name="adj" fmla="val 35824"/>
              </a:avLst>
            </a:prstGeom>
            <a:solidFill>
              <a:schemeClr val="bg2">
                <a:lumMod val="25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a:spLocks noChangeArrowheads="1"/>
            </p:cNvSpPr>
            <p:nvPr/>
          </p:nvSpPr>
          <p:spPr bwMode="auto">
            <a:xfrm>
              <a:off x="568439" y="3022"/>
              <a:ext cx="1010637" cy="4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3600" b="1" kern="0" dirty="0">
                  <a:solidFill>
                    <a:schemeClr val="bg1"/>
                  </a:solidFill>
                  <a:latin typeface="標楷體" panose="03000509000000000000" pitchFamily="65" charset="-120"/>
                </a:rPr>
                <a:t>收入面</a:t>
              </a:r>
            </a:p>
          </p:txBody>
        </p:sp>
        <p:sp>
          <p:nvSpPr>
            <p:cNvPr id="12" name="矩形 11"/>
            <p:cNvSpPr>
              <a:spLocks noChangeArrowheads="1"/>
            </p:cNvSpPr>
            <p:nvPr/>
          </p:nvSpPr>
          <p:spPr bwMode="auto">
            <a:xfrm>
              <a:off x="206563" y="648072"/>
              <a:ext cx="1573248" cy="123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marR="0" lvl="0" indent="-368300" defTabSz="914400" eaLnBrk="1" fontAlgn="auto" latinLnBrk="0" hangingPunct="1">
                <a:lnSpc>
                  <a:spcPts val="2600"/>
                </a:lnSpc>
                <a:spcBef>
                  <a:spcPts val="0"/>
                </a:spcBef>
                <a:spcAft>
                  <a:spcPts val="0"/>
                </a:spcAft>
                <a:buClrTx/>
                <a:buSzTx/>
                <a:buFont typeface="+mj-lt"/>
                <a:buAutoNum type="arabicPeriod"/>
                <a:tabLst/>
                <a:defRPr/>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學雜費收入</a:t>
              </a:r>
            </a:p>
            <a:p>
              <a:pPr marL="457200" marR="0" lvl="0" indent="-368300" defTabSz="914400" eaLnBrk="1" fontAlgn="auto" latinLnBrk="0" hangingPunct="1">
                <a:lnSpc>
                  <a:spcPts val="2600"/>
                </a:lnSpc>
                <a:spcBef>
                  <a:spcPts val="0"/>
                </a:spcBef>
                <a:spcAft>
                  <a:spcPts val="0"/>
                </a:spcAft>
                <a:buClrTx/>
                <a:buSzTx/>
                <a:buFont typeface="+mj-lt"/>
                <a:buAutoNum type="arabicPeriod"/>
                <a:tabLst/>
                <a:defRPr/>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推廣教育收入</a:t>
              </a:r>
            </a:p>
            <a:p>
              <a:pPr marL="457200" marR="0" lvl="0" indent="-368300" defTabSz="914400" eaLnBrk="1" fontAlgn="auto" latinLnBrk="0" hangingPunct="1">
                <a:lnSpc>
                  <a:spcPts val="2600"/>
                </a:lnSpc>
                <a:spcBef>
                  <a:spcPts val="0"/>
                </a:spcBef>
                <a:spcAft>
                  <a:spcPts val="0"/>
                </a:spcAft>
                <a:buClrTx/>
                <a:buSzTx/>
                <a:buFont typeface="+mj-lt"/>
                <a:buAutoNum type="arabicPeriod"/>
                <a:tabLst/>
                <a:defRPr/>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產學合作收入</a:t>
              </a:r>
            </a:p>
            <a:p>
              <a:pPr marL="457200" marR="0" lvl="0" indent="-368300" defTabSz="914400" eaLnBrk="1" fontAlgn="auto" latinLnBrk="0" hangingPunct="1">
                <a:lnSpc>
                  <a:spcPts val="2600"/>
                </a:lnSpc>
                <a:spcBef>
                  <a:spcPts val="0"/>
                </a:spcBef>
                <a:spcAft>
                  <a:spcPts val="0"/>
                </a:spcAft>
                <a:buClrTx/>
                <a:buSzTx/>
                <a:buFont typeface="+mj-lt"/>
                <a:buAutoNum type="arabicPeriod"/>
                <a:tabLst/>
                <a:defRPr/>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補助及捐贈收入</a:t>
              </a:r>
            </a:p>
            <a:p>
              <a:pPr marL="457200" marR="0" lvl="0" indent="-368300" defTabSz="914400" eaLnBrk="1" fontAlgn="auto" latinLnBrk="0" hangingPunct="1">
                <a:lnSpc>
                  <a:spcPts val="2600"/>
                </a:lnSpc>
                <a:spcBef>
                  <a:spcPts val="0"/>
                </a:spcBef>
                <a:spcAft>
                  <a:spcPts val="0"/>
                </a:spcAft>
                <a:buClrTx/>
                <a:buSzTx/>
                <a:buFont typeface="+mj-lt"/>
                <a:buAutoNum type="arabicPeriod"/>
                <a:tabLst/>
                <a:defRPr/>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財務收入</a:t>
              </a:r>
            </a:p>
            <a:p>
              <a:pPr marL="457200" marR="0" lvl="0" indent="-368300" defTabSz="914400" eaLnBrk="1" fontAlgn="auto" latinLnBrk="0" hangingPunct="1">
                <a:lnSpc>
                  <a:spcPts val="2600"/>
                </a:lnSpc>
                <a:spcBef>
                  <a:spcPts val="0"/>
                </a:spcBef>
                <a:spcAft>
                  <a:spcPts val="0"/>
                </a:spcAft>
                <a:buClrTx/>
                <a:buSzTx/>
                <a:buFont typeface="+mj-lt"/>
                <a:buAutoNum type="arabicPeriod"/>
                <a:tabLst/>
                <a:defRPr/>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其他收入</a:t>
              </a:r>
            </a:p>
          </p:txBody>
        </p:sp>
      </p:grpSp>
      <p:grpSp>
        <p:nvGrpSpPr>
          <p:cNvPr id="14" name="Group 12"/>
          <p:cNvGrpSpPr>
            <a:grpSpLocks/>
          </p:cNvGrpSpPr>
          <p:nvPr/>
        </p:nvGrpSpPr>
        <p:grpSpPr bwMode="auto">
          <a:xfrm>
            <a:off x="4866372" y="1042978"/>
            <a:ext cx="3864672" cy="5374471"/>
            <a:chOff x="0" y="-1"/>
            <a:chExt cx="1952534" cy="3168353"/>
          </a:xfrm>
        </p:grpSpPr>
        <p:sp>
          <p:nvSpPr>
            <p:cNvPr id="16" name="矩形 4"/>
            <p:cNvSpPr>
              <a:spLocks noChangeArrowheads="1"/>
            </p:cNvSpPr>
            <p:nvPr/>
          </p:nvSpPr>
          <p:spPr bwMode="auto">
            <a:xfrm>
              <a:off x="0" y="0"/>
              <a:ext cx="1868690" cy="3168352"/>
            </a:xfrm>
            <a:prstGeom prst="rect">
              <a:avLst/>
            </a:prstGeom>
            <a:solidFill>
              <a:schemeClr val="accent2">
                <a:lumMod val="60000"/>
                <a:lumOff val="40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五边形 5"/>
            <p:cNvSpPr>
              <a:spLocks noChangeArrowheads="1"/>
            </p:cNvSpPr>
            <p:nvPr/>
          </p:nvSpPr>
          <p:spPr bwMode="auto">
            <a:xfrm rot="5400000">
              <a:off x="675495"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7"/>
            <p:cNvSpPr>
              <a:spLocks noChangeArrowheads="1"/>
            </p:cNvSpPr>
            <p:nvPr/>
          </p:nvSpPr>
          <p:spPr bwMode="auto">
            <a:xfrm rot="5400000">
              <a:off x="898345" y="-898344"/>
              <a:ext cx="72000" cy="1868690"/>
            </a:xfrm>
            <a:prstGeom prst="rect">
              <a:avLst/>
            </a:prstGeom>
            <a:solidFill>
              <a:srgbClr val="282828"/>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五边形 8"/>
            <p:cNvSpPr>
              <a:spLocks noChangeArrowheads="1"/>
            </p:cNvSpPr>
            <p:nvPr/>
          </p:nvSpPr>
          <p:spPr bwMode="auto">
            <a:xfrm rot="5400000">
              <a:off x="675495" y="-468932"/>
              <a:ext cx="504056" cy="1441919"/>
            </a:xfrm>
            <a:prstGeom prst="homePlate">
              <a:avLst>
                <a:gd name="adj" fmla="val 35824"/>
              </a:avLst>
            </a:prstGeom>
            <a:solidFill>
              <a:schemeClr val="tx1">
                <a:lumMod val="75000"/>
                <a:lumOff val="25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a:spLocks noChangeArrowheads="1"/>
            </p:cNvSpPr>
            <p:nvPr/>
          </p:nvSpPr>
          <p:spPr bwMode="auto">
            <a:xfrm>
              <a:off x="529641" y="-1"/>
              <a:ext cx="1010637" cy="4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3600" b="1" kern="0" dirty="0" smtClean="0">
                  <a:solidFill>
                    <a:schemeClr val="bg1"/>
                  </a:solidFill>
                  <a:latin typeface="標楷體" panose="03000509000000000000" pitchFamily="65" charset="-120"/>
                </a:rPr>
                <a:t>支出面</a:t>
              </a:r>
              <a:endParaRPr lang="zh-TW" altLang="en-US" sz="3600" b="1" kern="0" dirty="0">
                <a:solidFill>
                  <a:schemeClr val="bg1"/>
                </a:solidFill>
                <a:latin typeface="標楷體" panose="03000509000000000000" pitchFamily="65" charset="-120"/>
              </a:endParaRPr>
            </a:p>
          </p:txBody>
        </p:sp>
        <p:sp>
          <p:nvSpPr>
            <p:cNvPr id="21" name="矩形 20"/>
            <p:cNvSpPr>
              <a:spLocks noChangeArrowheads="1"/>
            </p:cNvSpPr>
            <p:nvPr/>
          </p:nvSpPr>
          <p:spPr bwMode="auto">
            <a:xfrm>
              <a:off x="206563" y="625539"/>
              <a:ext cx="1745971" cy="22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lvl="0" indent="-368300">
                <a:lnSpc>
                  <a:spcPts val="2600"/>
                </a:lnSpc>
                <a:buFont typeface="+mj-lt"/>
                <a:buAutoNum type="arabicPeriod"/>
              </a:pPr>
              <a:r>
                <a:rPr lang="zh-TW" altLang="en-US" sz="2200" b="1" dirty="0">
                  <a:latin typeface="微軟正黑體" panose="020B0604030504040204" pitchFamily="34" charset="-120"/>
                  <a:ea typeface="微軟正黑體" panose="020B0604030504040204" pitchFamily="34" charset="-120"/>
                </a:rPr>
                <a:t>人事費</a:t>
              </a:r>
            </a:p>
            <a:p>
              <a:pPr marL="457200" lvl="0" indent="-368300">
                <a:lnSpc>
                  <a:spcPts val="2600"/>
                </a:lnSpc>
                <a:buFont typeface="+mj-lt"/>
                <a:buAutoNum type="arabicPeriod"/>
              </a:pPr>
              <a:r>
                <a:rPr lang="zh-TW" altLang="en-US" sz="2200" b="1" dirty="0" smtClean="0">
                  <a:latin typeface="微軟正黑體" panose="020B0604030504040204" pitchFamily="34" charset="-120"/>
                  <a:ea typeface="微軟正黑體" panose="020B0604030504040204" pitchFamily="34" charset="-120"/>
                </a:rPr>
                <a:t>業務費</a:t>
              </a:r>
              <a:endParaRPr lang="en-US" altLang="zh-TW" sz="2200" b="1" dirty="0" smtClean="0">
                <a:latin typeface="微軟正黑體" panose="020B0604030504040204" pitchFamily="34" charset="-120"/>
                <a:ea typeface="微軟正黑體" panose="020B0604030504040204" pitchFamily="34" charset="-120"/>
              </a:endParaRPr>
            </a:p>
            <a:p>
              <a:pPr marL="457200" lvl="0" indent="-368300">
                <a:lnSpc>
                  <a:spcPts val="2600"/>
                </a:lnSpc>
                <a:buFont typeface="+mj-lt"/>
                <a:buAutoNum type="arabicPeriod"/>
              </a:pPr>
              <a:r>
                <a:rPr lang="zh-TW" altLang="en-US" sz="2200" b="1" dirty="0" smtClean="0">
                  <a:latin typeface="微軟正黑體" panose="020B0604030504040204" pitchFamily="34" charset="-120"/>
                  <a:ea typeface="微軟正黑體" panose="020B0604030504040204" pitchFamily="34" charset="-120"/>
                </a:rPr>
                <a:t>維護</a:t>
              </a:r>
              <a:r>
                <a:rPr lang="zh-TW" altLang="en-US" sz="2200" b="1" dirty="0">
                  <a:latin typeface="微軟正黑體" panose="020B0604030504040204" pitchFamily="34" charset="-120"/>
                  <a:ea typeface="微軟正黑體" panose="020B0604030504040204" pitchFamily="34" charset="-120"/>
                </a:rPr>
                <a:t>費</a:t>
              </a:r>
            </a:p>
            <a:p>
              <a:pPr marL="457200" lvl="0" indent="-368300">
                <a:lnSpc>
                  <a:spcPts val="2600"/>
                </a:lnSpc>
                <a:buFont typeface="+mj-lt"/>
                <a:buAutoNum type="arabicPeriod"/>
              </a:pPr>
              <a:r>
                <a:rPr lang="zh-TW" altLang="en-US" sz="2200" b="1" dirty="0" smtClean="0">
                  <a:latin typeface="微軟正黑體" panose="020B0604030504040204" pitchFamily="34" charset="-120"/>
                  <a:ea typeface="微軟正黑體" panose="020B0604030504040204" pitchFamily="34" charset="-120"/>
                </a:rPr>
                <a:t>退休</a:t>
              </a:r>
              <a:r>
                <a:rPr lang="zh-TW" altLang="en-US" sz="2200" b="1" dirty="0">
                  <a:latin typeface="微軟正黑體" panose="020B0604030504040204" pitchFamily="34" charset="-120"/>
                  <a:ea typeface="微軟正黑體" panose="020B0604030504040204" pitchFamily="34" charset="-120"/>
                </a:rPr>
                <a:t>撫卹支出</a:t>
              </a:r>
            </a:p>
            <a:p>
              <a:pPr marL="457200" lvl="0" indent="-368300">
                <a:lnSpc>
                  <a:spcPts val="2600"/>
                </a:lnSpc>
                <a:buFont typeface="+mj-lt"/>
                <a:buAutoNum type="arabicPeriod"/>
              </a:pPr>
              <a:r>
                <a:rPr lang="zh-TW" altLang="en-US" sz="2200" b="1" dirty="0">
                  <a:latin typeface="微軟正黑體" panose="020B0604030504040204" pitchFamily="34" charset="-120"/>
                  <a:ea typeface="微軟正黑體" panose="020B0604030504040204" pitchFamily="34" charset="-120"/>
                </a:rPr>
                <a:t>折舊及攤銷</a:t>
              </a:r>
            </a:p>
            <a:p>
              <a:pPr marL="457200" lvl="0" indent="-368300">
                <a:lnSpc>
                  <a:spcPts val="2600"/>
                </a:lnSpc>
                <a:buFont typeface="+mj-lt"/>
                <a:buAutoNum type="arabicPeriod"/>
              </a:pPr>
              <a:r>
                <a:rPr lang="zh-TW" altLang="en-US" sz="2200" b="1" dirty="0">
                  <a:latin typeface="微軟正黑體" panose="020B0604030504040204" pitchFamily="34" charset="-120"/>
                  <a:ea typeface="微軟正黑體" panose="020B0604030504040204" pitchFamily="34" charset="-120"/>
                </a:rPr>
                <a:t>獎助學金支出</a:t>
              </a:r>
            </a:p>
            <a:p>
              <a:pPr marL="457200" lvl="0" indent="-368300">
                <a:lnSpc>
                  <a:spcPts val="2600"/>
                </a:lnSpc>
                <a:buFont typeface="+mj-lt"/>
                <a:buAutoNum type="arabicPeriod"/>
              </a:pPr>
              <a:r>
                <a:rPr lang="zh-TW" altLang="en-US" sz="2200" b="1" dirty="0">
                  <a:latin typeface="微軟正黑體" panose="020B0604030504040204" pitchFamily="34" charset="-120"/>
                  <a:ea typeface="微軟正黑體" panose="020B0604030504040204" pitchFamily="34" charset="-120"/>
                </a:rPr>
                <a:t>推廣</a:t>
              </a:r>
              <a:r>
                <a:rPr lang="zh-TW" altLang="en-US" sz="2200" b="1" dirty="0" smtClean="0">
                  <a:latin typeface="微軟正黑體" panose="020B0604030504040204" pitchFamily="34" charset="-120"/>
                  <a:ea typeface="微軟正黑體" panose="020B0604030504040204" pitchFamily="34" charset="-120"/>
                </a:rPr>
                <a:t>教育支出</a:t>
              </a:r>
              <a:endParaRPr lang="zh-TW" altLang="en-US" sz="2200" b="1" dirty="0">
                <a:latin typeface="微軟正黑體" panose="020B0604030504040204" pitchFamily="34" charset="-120"/>
                <a:ea typeface="微軟正黑體" panose="020B0604030504040204" pitchFamily="34" charset="-120"/>
              </a:endParaRPr>
            </a:p>
            <a:p>
              <a:pPr marL="457200" lvl="0" indent="-368300">
                <a:lnSpc>
                  <a:spcPts val="2600"/>
                </a:lnSpc>
                <a:buFont typeface="+mj-lt"/>
                <a:buAutoNum type="arabicPeriod"/>
              </a:pPr>
              <a:r>
                <a:rPr lang="zh-TW" altLang="en-US" sz="2200" b="1" dirty="0">
                  <a:latin typeface="微軟正黑體" panose="020B0604030504040204" pitchFamily="34" charset="-120"/>
                  <a:ea typeface="微軟正黑體" panose="020B0604030504040204" pitchFamily="34" charset="-120"/>
                </a:rPr>
                <a:t>產學合作支出</a:t>
              </a:r>
            </a:p>
            <a:p>
              <a:pPr marL="457200" lvl="0" indent="-368300">
                <a:lnSpc>
                  <a:spcPts val="2600"/>
                </a:lnSpc>
                <a:buFont typeface="+mj-lt"/>
                <a:buAutoNum type="arabicPeriod"/>
              </a:pPr>
              <a:r>
                <a:rPr lang="zh-TW" altLang="en-US" sz="2200" b="1" dirty="0">
                  <a:latin typeface="微軟正黑體" panose="020B0604030504040204" pitchFamily="34" charset="-120"/>
                  <a:ea typeface="微軟正黑體" panose="020B0604030504040204" pitchFamily="34" charset="-120"/>
                </a:rPr>
                <a:t>財務支出</a:t>
              </a:r>
            </a:p>
            <a:p>
              <a:pPr marL="457200" indent="-368300">
                <a:lnSpc>
                  <a:spcPts val="2600"/>
                </a:lnSpc>
                <a:buFont typeface="+mj-lt"/>
                <a:buAutoNum type="arabicPeriod"/>
              </a:pPr>
              <a:r>
                <a:rPr lang="zh-TW" altLang="en-US" sz="2200" b="1" dirty="0" smtClean="0">
                  <a:latin typeface="微軟正黑體" panose="020B0604030504040204" pitchFamily="34" charset="-120"/>
                  <a:ea typeface="微軟正黑體" panose="020B0604030504040204" pitchFamily="34" charset="-120"/>
                </a:rPr>
                <a:t>其他支出</a:t>
              </a:r>
              <a:endParaRPr lang="en-US" altLang="zh-TW" sz="2200" b="1" dirty="0" smtClean="0">
                <a:latin typeface="微軟正黑體" panose="020B0604030504040204" pitchFamily="34" charset="-120"/>
                <a:ea typeface="微軟正黑體" panose="020B0604030504040204" pitchFamily="34" charset="-120"/>
              </a:endParaRPr>
            </a:p>
            <a:p>
              <a:pPr marL="457200" lvl="0" indent="-368300">
                <a:lnSpc>
                  <a:spcPts val="2600"/>
                </a:lnSpc>
                <a:buFont typeface="+mj-lt"/>
                <a:buAutoNum type="arabicPeriod"/>
              </a:pPr>
              <a:r>
                <a:rPr lang="zh-TW" altLang="en-US" sz="2200" b="1" dirty="0" smtClean="0">
                  <a:latin typeface="微軟正黑體" panose="020B0604030504040204" pitchFamily="34" charset="-120"/>
                  <a:ea typeface="微軟正黑體" panose="020B0604030504040204" pitchFamily="34" charset="-120"/>
                </a:rPr>
                <a:t>資本</a:t>
              </a:r>
              <a:r>
                <a:rPr lang="zh-TW" altLang="en-US" sz="2200" b="1" dirty="0">
                  <a:latin typeface="微軟正黑體" panose="020B0604030504040204" pitchFamily="34" charset="-120"/>
                  <a:ea typeface="微軟正黑體" panose="020B0604030504040204" pitchFamily="34" charset="-120"/>
                </a:rPr>
                <a:t>支出</a:t>
              </a:r>
            </a:p>
          </p:txBody>
        </p:sp>
      </p:grpSp>
      <p:pic>
        <p:nvPicPr>
          <p:cNvPr id="24" name="图片 4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151173" y="5286279"/>
            <a:ext cx="1108565" cy="110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43"/>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780357" y="5286279"/>
            <a:ext cx="1131903" cy="113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群組 25"/>
          <p:cNvGrpSpPr/>
          <p:nvPr/>
        </p:nvGrpSpPr>
        <p:grpSpPr>
          <a:xfrm>
            <a:off x="0" y="131945"/>
            <a:ext cx="9144000" cy="646331"/>
            <a:chOff x="0" y="131945"/>
            <a:chExt cx="9144000" cy="646331"/>
          </a:xfrm>
        </p:grpSpPr>
        <p:sp>
          <p:nvSpPr>
            <p:cNvPr id="27" name="文字方塊 26"/>
            <p:cNvSpPr txBox="1"/>
            <p:nvPr/>
          </p:nvSpPr>
          <p:spPr>
            <a:xfrm>
              <a:off x="2968667" y="131945"/>
              <a:ext cx="306427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會計項目</a:t>
              </a:r>
              <a:endParaRPr lang="zh-TW" altLang="en-US" dirty="0">
                <a:solidFill>
                  <a:srgbClr val="002060"/>
                </a:solidFill>
              </a:endParaRPr>
            </a:p>
          </p:txBody>
        </p:sp>
        <p:cxnSp>
          <p:nvCxnSpPr>
            <p:cNvPr id="28" name="直線接點 27"/>
            <p:cNvCxnSpPr/>
            <p:nvPr/>
          </p:nvCxnSpPr>
          <p:spPr>
            <a:xfrm flipV="1">
              <a:off x="0" y="501281"/>
              <a:ext cx="3289738" cy="3215"/>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直線接點 28"/>
            <p:cNvCxnSpPr/>
            <p:nvPr/>
          </p:nvCxnSpPr>
          <p:spPr>
            <a:xfrm>
              <a:off x="5914696" y="501281"/>
              <a:ext cx="3229304"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61410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73742776"/>
              </p:ext>
            </p:extLst>
          </p:nvPr>
        </p:nvGraphicFramePr>
        <p:xfrm>
          <a:off x="157423" y="839635"/>
          <a:ext cx="8845059" cy="5340634"/>
        </p:xfrm>
        <a:graphic>
          <a:graphicData uri="http://schemas.openxmlformats.org/drawingml/2006/table">
            <a:tbl>
              <a:tblPr firstRow="1" bandRow="1">
                <a:tableStyleId>{21E4AEA4-8DFA-4A89-87EB-49C32662AFE0}</a:tableStyleId>
              </a:tblPr>
              <a:tblGrid>
                <a:gridCol w="1742938">
                  <a:extLst>
                    <a:ext uri="{9D8B030D-6E8A-4147-A177-3AD203B41FA5}">
                      <a16:colId xmlns:a16="http://schemas.microsoft.com/office/drawing/2014/main" val="20000"/>
                    </a:ext>
                  </a:extLst>
                </a:gridCol>
                <a:gridCol w="3577616">
                  <a:extLst>
                    <a:ext uri="{9D8B030D-6E8A-4147-A177-3AD203B41FA5}">
                      <a16:colId xmlns:a16="http://schemas.microsoft.com/office/drawing/2014/main" val="20001"/>
                    </a:ext>
                  </a:extLst>
                </a:gridCol>
                <a:gridCol w="3524505">
                  <a:extLst>
                    <a:ext uri="{9D8B030D-6E8A-4147-A177-3AD203B41FA5}">
                      <a16:colId xmlns:a16="http://schemas.microsoft.com/office/drawing/2014/main" val="3063439471"/>
                    </a:ext>
                  </a:extLst>
                </a:gridCol>
              </a:tblGrid>
              <a:tr h="510233">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會計項目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a:txBody>
                    <a:bodyPr/>
                    <a:lstStyle/>
                    <a:p>
                      <a:pPr marL="0" indent="0" algn="ctr"/>
                      <a:r>
                        <a:rPr lang="zh-HK" altLang="zh-TW"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學院</a:t>
                      </a:r>
                      <a:r>
                        <a:rPr lang="zh-HK" altLang="en-US"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全人中心、</a:t>
                      </a:r>
                      <a:r>
                        <a:rPr lang="zh-HK" altLang="zh-TW"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進修部</a:t>
                      </a:r>
                      <a:endParaRPr lang="zh-TW" altLang="en-US" sz="2800" spc="-400" baseline="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a:txBody>
                    <a:bodyPr/>
                    <a:lstStyle/>
                    <a:p>
                      <a:pPr algn="ctr"/>
                      <a:r>
                        <a:rPr lang="zh-HK" altLang="zh-TW" sz="2800" dirty="0" smtClean="0">
                          <a:effectLst/>
                          <a:latin typeface="Times New Roman" panose="02020603050405020304" pitchFamily="18" charset="0"/>
                          <a:ea typeface="標楷體" panose="03000509000000000000" pitchFamily="65" charset="-120"/>
                          <a:cs typeface="Times New Roman" panose="02020603050405020304" pitchFamily="18" charset="0"/>
                        </a:rPr>
                        <a:t>行政</a:t>
                      </a:r>
                      <a:r>
                        <a:rPr lang="zh-TW" altLang="en-US" sz="28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HK" altLang="zh-TW" sz="2800" dirty="0" smtClean="0">
                          <a:effectLst/>
                          <a:latin typeface="Times New Roman" panose="02020603050405020304" pitchFamily="18" charset="0"/>
                          <a:ea typeface="標楷體" panose="03000509000000000000" pitchFamily="65" charset="-120"/>
                          <a:cs typeface="Times New Roman" panose="02020603050405020304" pitchFamily="18" charset="0"/>
                        </a:rPr>
                        <a:t>使命單位</a:t>
                      </a:r>
                      <a:endPar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extLst>
                  <a:ext uri="{0D108BD9-81ED-4DB2-BD59-A6C34878D82A}">
                    <a16:rowId xmlns:a16="http://schemas.microsoft.com/office/drawing/2014/main" val="10000"/>
                  </a:ext>
                </a:extLst>
              </a:tr>
              <a:tr h="2860240">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學雜費收入</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a:txBody>
                    <a:bodyPr/>
                    <a:lstStyle/>
                    <a:p>
                      <a:pPr marL="269875" indent="-269875" algn="just">
                        <a:buFont typeface="+mj-lt"/>
                        <a:buAutoNum type="arabicPeriod"/>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參考</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學年度學雜費決算數及</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學年度第一學期實際數編列，由系統帶入；新增系所以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學年度學雜費收費標準編列。</a:t>
                      </a:r>
                    </a:p>
                    <a:p>
                      <a:pPr marL="269875" marR="0" indent="-269875" algn="just" defTabSz="914400" rtl="0" eaLnBrk="1" fontAlgn="auto" latinLnBrk="0" hangingPunct="1">
                        <a:lnSpc>
                          <a:spcPct val="100000"/>
                        </a:lnSpc>
                        <a:spcBef>
                          <a:spcPts val="0"/>
                        </a:spcBef>
                        <a:spcAft>
                          <a:spcPts val="0"/>
                        </a:spcAft>
                        <a:buClrTx/>
                        <a:buSzTx/>
                        <a:buFont typeface="+mj-lt"/>
                        <a:buAutoNum type="arabicPeriod"/>
                        <a:tabLst/>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輔幼中心依預估學生數及收費標準編列。</a:t>
                      </a:r>
                      <a:endPar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a:txBody>
                    <a:bodyPr/>
                    <a:lstStyle/>
                    <a:p>
                      <a:pPr marL="269875" marR="0" indent="-269875" algn="l" defTabSz="914400" rtl="0" eaLnBrk="1" fontAlgn="auto" latinLnBrk="0" hangingPunct="1">
                        <a:lnSpc>
                          <a:spcPct val="100000"/>
                        </a:lnSpc>
                        <a:spcBef>
                          <a:spcPts val="0"/>
                        </a:spcBef>
                        <a:spcAft>
                          <a:spcPts val="0"/>
                        </a:spcAft>
                        <a:buClrTx/>
                        <a:buSzTx/>
                        <a:buFont typeface="+mj-lt"/>
                        <a:buAutoNum type="arabicPeriod"/>
                        <a:tabLst/>
                        <a:defRPr/>
                      </a:pP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教務處依預估暑修人數編列暑修學分費（學分學雜費）收入。</a:t>
                      </a:r>
                      <a:endPar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69875" indent="-269875">
                        <a:buFont typeface="+mj-lt"/>
                        <a:buAutoNum type="arabicPeriod"/>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華語文中心依預估學生數及收費標準編列。</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Font typeface="Wingdings" panose="05000000000000000000" pitchFamily="2" charset="2"/>
                        <a:buNone/>
                      </a:pPr>
                      <a:endParaRPr lang="zh-TW"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extLst>
                  <a:ext uri="{0D108BD9-81ED-4DB2-BD59-A6C34878D82A}">
                    <a16:rowId xmlns:a16="http://schemas.microsoft.com/office/drawing/2014/main" val="10001"/>
                  </a:ext>
                </a:extLst>
              </a:tr>
              <a:tr h="930302">
                <a:tc>
                  <a:txBody>
                    <a:bodyPr/>
                    <a:lstStyle/>
                    <a:p>
                      <a:r>
                        <a:rPr lang="zh-TW" altLang="en-US" sz="2400" spc="-500" baseline="0" dirty="0" smtClean="0">
                          <a:latin typeface="Times New Roman" panose="02020603050405020304" pitchFamily="18" charset="0"/>
                          <a:ea typeface="標楷體" panose="03000509000000000000" pitchFamily="65" charset="-120"/>
                          <a:cs typeface="Times New Roman" panose="02020603050405020304" pitchFamily="18" charset="0"/>
                        </a:rPr>
                        <a:t>推廣教育收入</a:t>
                      </a:r>
                      <a:endParaRPr lang="zh-TW" altLang="en-US" sz="2400" spc="-5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24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N/A</a:t>
                      </a:r>
                      <a:endParaRPr lang="zh-TW" altLang="zh-TW" sz="2400" kern="100" dirty="0" smtClean="0">
                        <a:effectLst/>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由推廣教育中心依</a:t>
                      </a:r>
                      <a:r>
                        <a:rPr lang="en-US"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112</a:t>
                      </a: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學年度展業規劃估算。</a:t>
                      </a:r>
                      <a:endPar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extLst>
                  <a:ext uri="{0D108BD9-81ED-4DB2-BD59-A6C34878D82A}">
                    <a16:rowId xmlns:a16="http://schemas.microsoft.com/office/drawing/2014/main" val="10002"/>
                  </a:ext>
                </a:extLst>
              </a:tr>
              <a:tr h="874644">
                <a:tc>
                  <a:txBody>
                    <a:bodyPr/>
                    <a:lstStyle/>
                    <a:p>
                      <a:r>
                        <a:rPr lang="zh-TW" altLang="en-US" sz="2400" spc="-500" baseline="0" dirty="0" smtClean="0">
                          <a:latin typeface="Times New Roman" panose="02020603050405020304" pitchFamily="18" charset="0"/>
                          <a:ea typeface="標楷體" panose="03000509000000000000" pitchFamily="65" charset="-120"/>
                          <a:cs typeface="Times New Roman" panose="02020603050405020304" pitchFamily="18" charset="0"/>
                        </a:rPr>
                        <a:t>產學合作收入</a:t>
                      </a:r>
                      <a:endParaRPr lang="zh-TW" altLang="en-US" sz="2400" spc="-5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gridSpan="2">
                  <a:txBody>
                    <a:bodyPr/>
                    <a:lstStyle/>
                    <a:p>
                      <a:pPr marL="0" indent="0" algn="just">
                        <a:lnSpc>
                          <a:spcPts val="2600"/>
                        </a:lnSpc>
                        <a:spcAft>
                          <a:spcPts val="0"/>
                        </a:spcAft>
                      </a:pP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各業務單位預估</a:t>
                      </a:r>
                      <a:r>
                        <a:rPr lang="en-US"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112</a:t>
                      </a: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學年度與政府機關、事業機構、民間團體、學術研究機構等合作，所收取之費用。。</a:t>
                      </a:r>
                      <a:endPar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tc>
                <a:tc hMerge="1">
                  <a:txBody>
                    <a:bodyPr/>
                    <a:lstStyle/>
                    <a:p>
                      <a:pPr marL="0" indent="0" algn="just">
                        <a:lnSpc>
                          <a:spcPts val="2600"/>
                        </a:lnSpc>
                        <a:spcAft>
                          <a:spcPts val="0"/>
                        </a:spcAft>
                      </a:pPr>
                      <a:endParaRPr lang="zh-TW" altLang="zh-TW" sz="2400" kern="100" dirty="0">
                        <a:effectLst/>
                        <a:latin typeface="Times New Roman" panose="02020603050405020304" pitchFamily="18" charset="0"/>
                        <a:ea typeface="標楷體" panose="03000509000000000000" pitchFamily="65" charset="-120"/>
                      </a:endParaRPr>
                    </a:p>
                  </a:txBody>
                  <a:tcPr marT="45722" marB="45722" anchor="ctr"/>
                </a:tc>
                <a:extLst>
                  <a:ext uri="{0D108BD9-81ED-4DB2-BD59-A6C34878D82A}">
                    <a16:rowId xmlns:a16="http://schemas.microsoft.com/office/drawing/2014/main" val="10003"/>
                  </a:ext>
                </a:extLst>
              </a:tr>
            </a:tbl>
          </a:graphicData>
        </a:graphic>
      </p:graphicFrame>
      <p:grpSp>
        <p:nvGrpSpPr>
          <p:cNvPr id="5" name="群組 4"/>
          <p:cNvGrpSpPr/>
          <p:nvPr/>
        </p:nvGrpSpPr>
        <p:grpSpPr>
          <a:xfrm>
            <a:off x="7952" y="0"/>
            <a:ext cx="9126218" cy="646331"/>
            <a:chOff x="0" y="107742"/>
            <a:chExt cx="9126218" cy="646331"/>
          </a:xfrm>
        </p:grpSpPr>
        <p:sp>
          <p:nvSpPr>
            <p:cNvPr id="6" name="文字方塊 5"/>
            <p:cNvSpPr txBox="1"/>
            <p:nvPr/>
          </p:nvSpPr>
          <p:spPr>
            <a:xfrm>
              <a:off x="1598212" y="107742"/>
              <a:ext cx="5947576"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收入面</a:t>
              </a:r>
              <a:endParaRPr lang="zh-TW" altLang="en-US" dirty="0">
                <a:solidFill>
                  <a:srgbClr val="002060"/>
                </a:solidFill>
              </a:endParaRPr>
            </a:p>
          </p:txBody>
        </p:sp>
        <p:cxnSp>
          <p:nvCxnSpPr>
            <p:cNvPr id="7" name="直線接點 6"/>
            <p:cNvCxnSpPr/>
            <p:nvPr/>
          </p:nvCxnSpPr>
          <p:spPr>
            <a:xfrm flipV="1">
              <a:off x="0" y="501281"/>
              <a:ext cx="2304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線接點 7"/>
            <p:cNvCxnSpPr/>
            <p:nvPr/>
          </p:nvCxnSpPr>
          <p:spPr>
            <a:xfrm>
              <a:off x="6822218" y="501281"/>
              <a:ext cx="2304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383458" y="778080"/>
            <a:ext cx="8406581" cy="5462588"/>
          </a:xfrm>
        </p:spPr>
        <p:txBody>
          <a:bodyPr>
            <a:normAutofit/>
          </a:bodyPr>
          <a:lstStyle/>
          <a:p>
            <a:pPr marL="0" indent="0" algn="ctr">
              <a:buNone/>
            </a:pPr>
            <a:r>
              <a:rPr lang="zh-TW" altLang="en-US" sz="3200" b="1" dirty="0" smtClean="0">
                <a:latin typeface="微軟正黑體" panose="020B0604030504040204" pitchFamily="34" charset="-120"/>
                <a:ea typeface="微軟正黑體" panose="020B0604030504040204" pitchFamily="34" charset="-120"/>
              </a:rPr>
              <a:t>全學期均在校外實習學雜費收費方式</a:t>
            </a:r>
            <a:endParaRPr lang="en-US" altLang="zh-TW" sz="3200" b="1" dirty="0" smtClean="0">
              <a:latin typeface="微軟正黑體" panose="020B0604030504040204" pitchFamily="34" charset="-120"/>
              <a:ea typeface="微軟正黑體" panose="020B0604030504040204" pitchFamily="34" charset="-120"/>
            </a:endParaRPr>
          </a:p>
          <a:p>
            <a:pPr marL="452438" indent="0" algn="ctr">
              <a:buNone/>
            </a:pPr>
            <a:endParaRPr lang="zh-TW" altLang="en-US" sz="1200" b="1" dirty="0" smtClean="0">
              <a:latin typeface="微軟正黑體" panose="020B0604030504040204" pitchFamily="34" charset="-120"/>
              <a:ea typeface="微軟正黑體" panose="020B0604030504040204" pitchFamily="34" charset="-120"/>
            </a:endParaRPr>
          </a:p>
          <a:p>
            <a:pPr marL="722313" indent="-623888" algn="just">
              <a:lnSpc>
                <a:spcPts val="3500"/>
              </a:lnSpc>
              <a:buFont typeface="+mj-ea"/>
              <a:buAutoNum type="ea1ChtPeriod"/>
            </a:pPr>
            <a:r>
              <a:rPr lang="zh-TW" altLang="en-US" sz="2600" dirty="0" smtClean="0">
                <a:latin typeface="微軟正黑體" panose="020B0604030504040204" pitchFamily="34" charset="-120"/>
                <a:ea typeface="微軟正黑體" panose="020B0604030504040204" pitchFamily="34" charset="-120"/>
              </a:rPr>
              <a:t>依</a:t>
            </a:r>
            <a:r>
              <a:rPr lang="zh-TW" altLang="en-US" sz="2600" dirty="0">
                <a:latin typeface="微軟正黑體" panose="020B0604030504040204" pitchFamily="34" charset="-120"/>
                <a:ea typeface="微軟正黑體" panose="020B0604030504040204" pitchFamily="34" charset="-120"/>
              </a:rPr>
              <a:t>教育部臺教高</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一</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字第</a:t>
            </a:r>
            <a:r>
              <a:rPr lang="en-US" altLang="zh-TW" sz="2600" dirty="0">
                <a:latin typeface="微軟正黑體" panose="020B0604030504040204" pitchFamily="34" charset="-120"/>
                <a:ea typeface="微軟正黑體" panose="020B0604030504040204" pitchFamily="34" charset="-120"/>
              </a:rPr>
              <a:t>1090128043</a:t>
            </a:r>
            <a:r>
              <a:rPr lang="zh-TW" altLang="en-US" sz="2600" dirty="0">
                <a:latin typeface="微軟正黑體" panose="020B0604030504040204" pitchFamily="34" charset="-120"/>
                <a:ea typeface="微軟正黑體" panose="020B0604030504040204" pitchFamily="34" charset="-120"/>
              </a:rPr>
              <a:t>號函知，「學生如</a:t>
            </a:r>
            <a:r>
              <a:rPr lang="zh-TW" altLang="en-US" sz="2600" dirty="0" smtClean="0">
                <a:latin typeface="微軟正黑體" panose="020B0604030504040204" pitchFamily="34" charset="-120"/>
                <a:ea typeface="微軟正黑體" panose="020B0604030504040204" pitchFamily="34" charset="-120"/>
              </a:rPr>
              <a:t>全學期</a:t>
            </a:r>
            <a:r>
              <a:rPr lang="zh-TW" altLang="en-US" sz="2600" dirty="0">
                <a:latin typeface="微軟正黑體" panose="020B0604030504040204" pitchFamily="34" charset="-120"/>
                <a:ea typeface="微軟正黑體" panose="020B0604030504040204" pitchFamily="34" charset="-120"/>
              </a:rPr>
              <a:t>均在校外實習者，當學期費用以收取學費全部、</a:t>
            </a:r>
            <a:r>
              <a:rPr lang="zh-TW" altLang="en-US" sz="2600" dirty="0" smtClean="0">
                <a:latin typeface="微軟正黑體" panose="020B0604030504040204" pitchFamily="34" charset="-120"/>
                <a:ea typeface="微軟正黑體" panose="020B0604030504040204" pitchFamily="34" charset="-120"/>
              </a:rPr>
              <a:t>雜費</a:t>
            </a:r>
            <a:r>
              <a:rPr lang="en-US" altLang="zh-TW" sz="2600" dirty="0" smtClean="0">
                <a:latin typeface="微軟正黑體" panose="020B0604030504040204" pitchFamily="34" charset="-120"/>
                <a:ea typeface="微軟正黑體" panose="020B0604030504040204" pitchFamily="34" charset="-120"/>
              </a:rPr>
              <a:t> 4/5</a:t>
            </a:r>
            <a:r>
              <a:rPr lang="zh-TW" altLang="en-US" sz="2600" dirty="0">
                <a:latin typeface="微軟正黑體" panose="020B0604030504040204" pitchFamily="34" charset="-120"/>
                <a:ea typeface="微軟正黑體" panose="020B0604030504040204" pitchFamily="34" charset="-120"/>
              </a:rPr>
              <a:t>為主」；惟該收費方式未具強制性，依校簽核意見</a:t>
            </a:r>
            <a:r>
              <a:rPr lang="zh-TW" altLang="en-US" sz="2600" dirty="0" smtClean="0">
                <a:latin typeface="微軟正黑體" panose="020B0604030504040204" pitchFamily="34" charset="-120"/>
                <a:ea typeface="微軟正黑體" panose="020B0604030504040204" pitchFamily="34" charset="-120"/>
              </a:rPr>
              <a:t>，</a:t>
            </a:r>
            <a:r>
              <a:rPr lang="zh-TW" altLang="en-US" sz="2600" b="1" dirty="0" smtClean="0">
                <a:solidFill>
                  <a:srgbClr val="FF0000"/>
                </a:solidFill>
                <a:latin typeface="微軟正黑體" panose="020B0604030504040204" pitchFamily="34" charset="-120"/>
                <a:ea typeface="微軟正黑體" panose="020B0604030504040204" pitchFamily="34" charset="-120"/>
              </a:rPr>
              <a:t>若</a:t>
            </a:r>
            <a:r>
              <a:rPr lang="zh-TW" altLang="en-US" sz="2600" b="1" dirty="0">
                <a:solidFill>
                  <a:srgbClr val="FF0000"/>
                </a:solidFill>
                <a:latin typeface="微軟正黑體" panose="020B0604030504040204" pitchFamily="34" charset="-120"/>
                <a:ea typeface="微軟正黑體" panose="020B0604030504040204" pitchFamily="34" charset="-120"/>
              </a:rPr>
              <a:t>本校有系所申請適用減免雜費，且該院擬減收雜費者</a:t>
            </a:r>
            <a:r>
              <a:rPr lang="zh-TW" altLang="en-US" sz="2600" b="1" dirty="0" smtClean="0">
                <a:solidFill>
                  <a:srgbClr val="FF0000"/>
                </a:solidFill>
                <a:latin typeface="微軟正黑體" panose="020B0604030504040204" pitchFamily="34" charset="-120"/>
                <a:ea typeface="微軟正黑體" panose="020B0604030504040204" pitchFamily="34" charset="-120"/>
              </a:rPr>
              <a:t>，則</a:t>
            </a:r>
            <a:r>
              <a:rPr lang="zh-TW" altLang="en-US" sz="2600" b="1" dirty="0">
                <a:solidFill>
                  <a:srgbClr val="FF0000"/>
                </a:solidFill>
                <a:latin typeface="微軟正黑體" panose="020B0604030504040204" pitchFamily="34" charset="-120"/>
                <a:ea typeface="微軟正黑體" panose="020B0604030504040204" pitchFamily="34" charset="-120"/>
              </a:rPr>
              <a:t>減收之雜費由校與院平均分擔。</a:t>
            </a:r>
          </a:p>
          <a:p>
            <a:pPr marL="722313" indent="-623888" algn="just">
              <a:lnSpc>
                <a:spcPts val="3500"/>
              </a:lnSpc>
              <a:spcBef>
                <a:spcPts val="1200"/>
              </a:spcBef>
              <a:buFont typeface="+mj-ea"/>
              <a:buAutoNum type="ea1ChtPeriod"/>
            </a:pPr>
            <a:r>
              <a:rPr lang="zh-TW" altLang="en-US" sz="2600" b="1" dirty="0" smtClean="0">
                <a:solidFill>
                  <a:srgbClr val="0033CC"/>
                </a:solidFill>
                <a:latin typeface="微軟正黑體" panose="020B0604030504040204" pitchFamily="34" charset="-120"/>
                <a:ea typeface="微軟正黑體" panose="020B0604030504040204" pitchFamily="34" charset="-120"/>
              </a:rPr>
              <a:t>請各學院於預算</a:t>
            </a:r>
            <a:r>
              <a:rPr lang="zh-TW" altLang="en-US" sz="2600" b="1" dirty="0">
                <a:solidFill>
                  <a:srgbClr val="0033CC"/>
                </a:solidFill>
                <a:latin typeface="微軟正黑體" panose="020B0604030504040204" pitchFamily="34" charset="-120"/>
                <a:ea typeface="微軟正黑體" panose="020B0604030504040204" pitchFamily="34" charset="-120"/>
              </a:rPr>
              <a:t>編列時</a:t>
            </a:r>
            <a:r>
              <a:rPr lang="zh-TW" altLang="en-US" sz="2600" b="1" dirty="0" smtClean="0">
                <a:solidFill>
                  <a:srgbClr val="0033CC"/>
                </a:solidFill>
                <a:latin typeface="微軟正黑體" panose="020B0604030504040204" pitchFamily="34" charset="-120"/>
                <a:ea typeface="微軟正黑體" panose="020B0604030504040204" pitchFamily="34" charset="-120"/>
              </a:rPr>
              <a:t>填報</a:t>
            </a:r>
            <a:r>
              <a:rPr lang="zh-TW" altLang="en-US" sz="2600" b="1" dirty="0">
                <a:solidFill>
                  <a:srgbClr val="0033CC"/>
                </a:solidFill>
                <a:latin typeface="微軟正黑體" panose="020B0604030504040204" pitchFamily="34" charset="-120"/>
                <a:ea typeface="微軟正黑體" panose="020B0604030504040204" pitchFamily="34" charset="-120"/>
              </a:rPr>
              <a:t>全學期在外實習申請表，</a:t>
            </a:r>
            <a:r>
              <a:rPr lang="zh-TW" altLang="en-US" sz="2600" b="1" dirty="0" smtClean="0">
                <a:solidFill>
                  <a:srgbClr val="0033CC"/>
                </a:solidFill>
                <a:latin typeface="微軟正黑體" panose="020B0604030504040204" pitchFamily="34" charset="-120"/>
                <a:ea typeface="微軟正黑體" panose="020B0604030504040204" pitchFamily="34" charset="-120"/>
              </a:rPr>
              <a:t>經院長簽核後附於預算書表，減免雜費總額</a:t>
            </a:r>
            <a:r>
              <a:rPr lang="en-US" altLang="zh-TW" sz="2600" b="1" dirty="0" smtClean="0">
                <a:solidFill>
                  <a:srgbClr val="0033CC"/>
                </a:solidFill>
                <a:latin typeface="微軟正黑體" panose="020B0604030504040204" pitchFamily="34" charset="-120"/>
                <a:ea typeface="微軟正黑體" panose="020B0604030504040204" pitchFamily="34" charset="-120"/>
              </a:rPr>
              <a:t>1/2</a:t>
            </a:r>
            <a:r>
              <a:rPr lang="zh-TW" altLang="en-US" sz="2600" b="1" dirty="0" smtClean="0">
                <a:solidFill>
                  <a:srgbClr val="0033CC"/>
                </a:solidFill>
                <a:latin typeface="微軟正黑體" panose="020B0604030504040204" pitchFamily="34" charset="-120"/>
                <a:ea typeface="微軟正黑體" panose="020B0604030504040204" pitchFamily="34" charset="-120"/>
              </a:rPr>
              <a:t>由院業務費預算負擔</a:t>
            </a:r>
            <a:r>
              <a:rPr lang="zh-TW" altLang="en-US" sz="2600" b="1" dirty="0">
                <a:solidFill>
                  <a:srgbClr val="0033CC"/>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759129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495791173"/>
              </p:ext>
            </p:extLst>
          </p:nvPr>
        </p:nvGraphicFramePr>
        <p:xfrm>
          <a:off x="160350" y="922374"/>
          <a:ext cx="8782051" cy="5869215"/>
        </p:xfrm>
        <a:graphic>
          <a:graphicData uri="http://schemas.openxmlformats.org/drawingml/2006/table">
            <a:tbl>
              <a:tblPr firstRow="1" bandRow="1">
                <a:tableStyleId>{21E4AEA4-8DFA-4A89-87EB-49C32662AFE0}</a:tableStyleId>
              </a:tblPr>
              <a:tblGrid>
                <a:gridCol w="1684352">
                  <a:extLst>
                    <a:ext uri="{9D8B030D-6E8A-4147-A177-3AD203B41FA5}">
                      <a16:colId xmlns:a16="http://schemas.microsoft.com/office/drawing/2014/main" val="20000"/>
                    </a:ext>
                  </a:extLst>
                </a:gridCol>
                <a:gridCol w="3604401">
                  <a:extLst>
                    <a:ext uri="{9D8B030D-6E8A-4147-A177-3AD203B41FA5}">
                      <a16:colId xmlns:a16="http://schemas.microsoft.com/office/drawing/2014/main" val="20001"/>
                    </a:ext>
                  </a:extLst>
                </a:gridCol>
                <a:gridCol w="3493298">
                  <a:extLst>
                    <a:ext uri="{9D8B030D-6E8A-4147-A177-3AD203B41FA5}">
                      <a16:colId xmlns:a16="http://schemas.microsoft.com/office/drawing/2014/main" val="839652840"/>
                    </a:ext>
                  </a:extLst>
                </a:gridCol>
              </a:tblGrid>
              <a:tr h="517961">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會計項目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641" marB="45641"/>
                </a:tc>
                <a:tc>
                  <a:txBody>
                    <a:bodyPr/>
                    <a:lstStyle/>
                    <a:p>
                      <a:pPr marL="0" indent="0" algn="ctr"/>
                      <a:r>
                        <a:rPr lang="zh-HK" altLang="zh-TW"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學院</a:t>
                      </a:r>
                      <a:r>
                        <a:rPr lang="zh-HK" altLang="en-US"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全人中心、</a:t>
                      </a:r>
                      <a:r>
                        <a:rPr lang="zh-HK" altLang="zh-TW" sz="2800" spc="-4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進修部</a:t>
                      </a:r>
                      <a:endParaRPr lang="zh-TW" altLang="en-US" sz="2800" spc="-400" baseline="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a:txBody>
                    <a:bodyPr/>
                    <a:lstStyle/>
                    <a:p>
                      <a:pPr algn="ctr"/>
                      <a:r>
                        <a:rPr lang="zh-HK" altLang="zh-TW" sz="2800" dirty="0" smtClean="0">
                          <a:effectLst/>
                          <a:latin typeface="Times New Roman" panose="02020603050405020304" pitchFamily="18" charset="0"/>
                          <a:ea typeface="標楷體" panose="03000509000000000000" pitchFamily="65" charset="-120"/>
                          <a:cs typeface="Times New Roman" panose="02020603050405020304" pitchFamily="18" charset="0"/>
                        </a:rPr>
                        <a:t>行政</a:t>
                      </a:r>
                      <a:r>
                        <a:rPr lang="zh-TW" altLang="en-US" sz="28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HK" altLang="zh-TW" sz="2800" dirty="0" smtClean="0">
                          <a:effectLst/>
                          <a:latin typeface="Times New Roman" panose="02020603050405020304" pitchFamily="18" charset="0"/>
                          <a:ea typeface="標楷體" panose="03000509000000000000" pitchFamily="65" charset="-120"/>
                          <a:cs typeface="Times New Roman" panose="02020603050405020304" pitchFamily="18" charset="0"/>
                        </a:rPr>
                        <a:t>使命單位</a:t>
                      </a:r>
                      <a:endPar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extLst>
                  <a:ext uri="{0D108BD9-81ED-4DB2-BD59-A6C34878D82A}">
                    <a16:rowId xmlns:a16="http://schemas.microsoft.com/office/drawing/2014/main" val="10000"/>
                  </a:ext>
                </a:extLst>
              </a:tr>
              <a:tr h="966331">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補助及捐贈收入</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gridSpan="2">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補助收入</a:t>
                      </a:r>
                      <a:r>
                        <a:rPr lang="zh-TW" altLang="zh-TW" sz="24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各單位預計爭取公部門之補助款。</a:t>
                      </a:r>
                    </a:p>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捐</a:t>
                      </a:r>
                      <a:r>
                        <a:rPr lang="zh-TW" altLang="en-US" sz="24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贈收入</a:t>
                      </a:r>
                      <a:r>
                        <a:rPr lang="zh-TW" altLang="zh-TW" sz="24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視募款目標與計畫估列。</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hMerge="1">
                  <a:txBody>
                    <a:bodyPr/>
                    <a:lstStyle/>
                    <a:p>
                      <a:endParaRPr lang="zh-TW" altLang="en-US" sz="2400" dirty="0">
                        <a:latin typeface="Times New Roman" pitchFamily="18" charset="0"/>
                        <a:ea typeface="標楷體" panose="03000509000000000000" pitchFamily="65" charset="-120"/>
                        <a:cs typeface="Times New Roman" pitchFamily="18" charset="0"/>
                      </a:endParaRPr>
                    </a:p>
                  </a:txBody>
                  <a:tcPr marT="45722" marB="45722"/>
                </a:tc>
                <a:extLst>
                  <a:ext uri="{0D108BD9-81ED-4DB2-BD59-A6C34878D82A}">
                    <a16:rowId xmlns:a16="http://schemas.microsoft.com/office/drawing/2014/main" val="2261697001"/>
                  </a:ext>
                </a:extLst>
              </a:tr>
              <a:tr h="1673325">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財務收入</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altLang="zh-TW" sz="2400" kern="100" dirty="0" smtClean="0">
                          <a:effectLst/>
                          <a:latin typeface="Times New Roman" panose="02020603050405020304" pitchFamily="18" charset="0"/>
                          <a:ea typeface="微軟正黑體" panose="020B0604030504040204" pitchFamily="34" charset="-120"/>
                          <a:cs typeface="Times New Roman" panose="02020603050405020304" pitchFamily="18" charset="0"/>
                        </a:rPr>
                        <a:t>N/A</a:t>
                      </a:r>
                      <a:endParaRPr lang="zh-TW" altLang="zh-TW" sz="2400" kern="100" dirty="0" smtClean="0">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9875" indent="-269875">
                        <a:buFont typeface="+mj-lt"/>
                        <a:buAutoNum type="arabicPeriod"/>
                      </a:pPr>
                      <a:endPar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a:txBody>
                    <a:bodyPr/>
                    <a:lstStyle/>
                    <a:p>
                      <a:pPr marL="269875" indent="-269875">
                        <a:buFont typeface="+mj-lt"/>
                        <a:buAutoNum type="arabicPeriod"/>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由總務處依目前銀行存款利率預估可產生之利息。</a:t>
                      </a:r>
                    </a:p>
                    <a:p>
                      <a:pPr marL="269875" indent="-269875">
                        <a:buFont typeface="+mj-lt"/>
                        <a:buAutoNum type="arabicPeriod"/>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由資金與</a:t>
                      </a:r>
                      <a:r>
                        <a:rPr lang="zh-HK" altLang="zh-TW"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與</a:t>
                      </a:r>
                      <a:r>
                        <a:rPr lang="zh-TW" altLang="zh-TW"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資源發展</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中心依本校投資金額預估投資收益。</a:t>
                      </a:r>
                    </a:p>
                  </a:txBody>
                  <a:tcPr marT="45722" marB="45722"/>
                </a:tc>
                <a:extLst>
                  <a:ext uri="{0D108BD9-81ED-4DB2-BD59-A6C34878D82A}">
                    <a16:rowId xmlns:a16="http://schemas.microsoft.com/office/drawing/2014/main" val="10001"/>
                  </a:ext>
                </a:extLst>
              </a:tr>
              <a:tr h="2098716">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其他收入</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641" marB="456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由各業務單位預估可能獲得之收入。</a:t>
                      </a:r>
                      <a:endPar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41" marB="45641"/>
                </a:tc>
                <a:tc>
                  <a:txBody>
                    <a:bodyPr/>
                    <a:lstStyle/>
                    <a:p>
                      <a:r>
                        <a:rPr lang="zh-TW" altLang="en-US" sz="2400" u="none" dirty="0" smtClean="0">
                          <a:latin typeface="Times New Roman" panose="02020603050405020304" pitchFamily="18" charset="0"/>
                          <a:ea typeface="標楷體" panose="03000509000000000000" pitchFamily="65" charset="-120"/>
                          <a:cs typeface="Times New Roman" panose="02020603050405020304" pitchFamily="18" charset="0"/>
                        </a:rPr>
                        <a:t>試務費收入、住宿費收入、租金收入、停車費收入、游泳池收入、場地費收入等由各業管單位預估編列。</a:t>
                      </a:r>
                      <a:endPar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41" marB="45641"/>
                </a:tc>
                <a:extLst>
                  <a:ext uri="{0D108BD9-81ED-4DB2-BD59-A6C34878D82A}">
                    <a16:rowId xmlns:a16="http://schemas.microsoft.com/office/drawing/2014/main" val="649914634"/>
                  </a:ext>
                </a:extLst>
              </a:tr>
            </a:tbl>
          </a:graphicData>
        </a:graphic>
      </p:graphicFrame>
      <p:grpSp>
        <p:nvGrpSpPr>
          <p:cNvPr id="13" name="群組 12"/>
          <p:cNvGrpSpPr/>
          <p:nvPr/>
        </p:nvGrpSpPr>
        <p:grpSpPr>
          <a:xfrm>
            <a:off x="7952" y="0"/>
            <a:ext cx="9126218" cy="646331"/>
            <a:chOff x="0" y="107742"/>
            <a:chExt cx="9126218" cy="646331"/>
          </a:xfrm>
        </p:grpSpPr>
        <p:sp>
          <p:nvSpPr>
            <p:cNvPr id="14" name="文字方塊 13"/>
            <p:cNvSpPr txBox="1"/>
            <p:nvPr/>
          </p:nvSpPr>
          <p:spPr>
            <a:xfrm>
              <a:off x="1598212" y="107742"/>
              <a:ext cx="5947576"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收入面</a:t>
              </a:r>
              <a:endParaRPr lang="zh-TW" altLang="en-US" dirty="0">
                <a:solidFill>
                  <a:srgbClr val="002060"/>
                </a:solidFill>
              </a:endParaRPr>
            </a:p>
          </p:txBody>
        </p:sp>
        <p:cxnSp>
          <p:nvCxnSpPr>
            <p:cNvPr id="15" name="直線接點 14"/>
            <p:cNvCxnSpPr/>
            <p:nvPr/>
          </p:nvCxnSpPr>
          <p:spPr>
            <a:xfrm flipV="1">
              <a:off x="0" y="501281"/>
              <a:ext cx="2304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線接點 15"/>
            <p:cNvCxnSpPr/>
            <p:nvPr/>
          </p:nvCxnSpPr>
          <p:spPr>
            <a:xfrm>
              <a:off x="6822218" y="501281"/>
              <a:ext cx="2304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 name="THINKCELLUNDODONOTDELETE" val="2"/>
</p:tagLst>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橙色">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10089</TotalTime>
  <Words>3189</Words>
  <Application>Microsoft Office PowerPoint</Application>
  <PresentationFormat>如螢幕大小 (4:3)</PresentationFormat>
  <Paragraphs>333</Paragraphs>
  <Slides>27</Slides>
  <Notes>6</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27</vt:i4>
      </vt:variant>
    </vt:vector>
  </HeadingPairs>
  <TitlesOfParts>
    <vt:vector size="40" baseType="lpstr">
      <vt:lpstr>微软雅黑</vt:lpstr>
      <vt:lpstr>宋体</vt:lpstr>
      <vt:lpstr>微軟正黑體</vt:lpstr>
      <vt:lpstr>新細明體</vt:lpstr>
      <vt:lpstr>標楷體</vt:lpstr>
      <vt:lpstr>Arial</vt:lpstr>
      <vt:lpstr>Calibri</vt:lpstr>
      <vt:lpstr>Calibri Light</vt:lpstr>
      <vt:lpstr>Times New Roman</vt:lpstr>
      <vt:lpstr>Tw Cen MT</vt:lpstr>
      <vt:lpstr>Wingdings</vt:lpstr>
      <vt:lpstr>1_Office 佈景主題</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screen</dc:title>
  <dc:creator>PresentationPoint</dc:creator>
  <cp:lastModifiedBy>user</cp:lastModifiedBy>
  <cp:revision>1230</cp:revision>
  <cp:lastPrinted>2023-01-31T01:27:58Z</cp:lastPrinted>
  <dcterms:created xsi:type="dcterms:W3CDTF">2004-11-16T16:03:16Z</dcterms:created>
  <dcterms:modified xsi:type="dcterms:W3CDTF">2023-02-01T05:21:16Z</dcterms:modified>
</cp:coreProperties>
</file>