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theme/themeOverride1.xml" ContentType="application/vnd.openxmlformats-officedocument.themeOverr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handoutMasterIdLst>
    <p:handoutMasterId r:id="rId32"/>
  </p:handoutMasterIdLst>
  <p:sldIdLst>
    <p:sldId id="485" r:id="rId2"/>
    <p:sldId id="641" r:id="rId3"/>
    <p:sldId id="591" r:id="rId4"/>
    <p:sldId id="695" r:id="rId5"/>
    <p:sldId id="696" r:id="rId6"/>
    <p:sldId id="740" r:id="rId7"/>
    <p:sldId id="742" r:id="rId8"/>
    <p:sldId id="700" r:id="rId9"/>
    <p:sldId id="743" r:id="rId10"/>
    <p:sldId id="698" r:id="rId11"/>
    <p:sldId id="702" r:id="rId12"/>
    <p:sldId id="726" r:id="rId13"/>
    <p:sldId id="744" r:id="rId14"/>
    <p:sldId id="729" r:id="rId15"/>
    <p:sldId id="730" r:id="rId16"/>
    <p:sldId id="731" r:id="rId17"/>
    <p:sldId id="732" r:id="rId18"/>
    <p:sldId id="733" r:id="rId19"/>
    <p:sldId id="734" r:id="rId20"/>
    <p:sldId id="735" r:id="rId21"/>
    <p:sldId id="736" r:id="rId22"/>
    <p:sldId id="716" r:id="rId23"/>
    <p:sldId id="717" r:id="rId24"/>
    <p:sldId id="719" r:id="rId25"/>
    <p:sldId id="746" r:id="rId26"/>
    <p:sldId id="628" r:id="rId27"/>
    <p:sldId id="738" r:id="rId28"/>
    <p:sldId id="588" r:id="rId29"/>
    <p:sldId id="633" r:id="rId30"/>
  </p:sldIdLst>
  <p:sldSz cx="9144000" cy="6858000" type="screen4x3"/>
  <p:notesSz cx="6797675" cy="9926638"/>
  <p:custDataLst>
    <p:tags r:id="rId33"/>
  </p:custDataLst>
  <p:defaultTextStyle>
    <a:defPPr>
      <a:defRPr lang="de-DE"/>
    </a:defPPr>
    <a:lvl1pPr algn="l" rtl="0" eaLnBrk="0" fontAlgn="base" hangingPunct="0">
      <a:spcBef>
        <a:spcPct val="0"/>
      </a:spcBef>
      <a:spcAft>
        <a:spcPct val="0"/>
      </a:spcAft>
      <a:defRPr kern="1200">
        <a:solidFill>
          <a:schemeClr val="tx1"/>
        </a:solidFill>
        <a:latin typeface="Arial" charset="0"/>
        <a:ea typeface="標楷體" pitchFamily="65" charset="-120"/>
        <a:cs typeface="+mn-cs"/>
      </a:defRPr>
    </a:lvl1pPr>
    <a:lvl2pPr marL="457200" algn="l" rtl="0" eaLnBrk="0" fontAlgn="base" hangingPunct="0">
      <a:spcBef>
        <a:spcPct val="0"/>
      </a:spcBef>
      <a:spcAft>
        <a:spcPct val="0"/>
      </a:spcAft>
      <a:defRPr kern="1200">
        <a:solidFill>
          <a:schemeClr val="tx1"/>
        </a:solidFill>
        <a:latin typeface="Arial" charset="0"/>
        <a:ea typeface="標楷體" pitchFamily="65" charset="-120"/>
        <a:cs typeface="+mn-cs"/>
      </a:defRPr>
    </a:lvl2pPr>
    <a:lvl3pPr marL="914400" algn="l" rtl="0" eaLnBrk="0" fontAlgn="base" hangingPunct="0">
      <a:spcBef>
        <a:spcPct val="0"/>
      </a:spcBef>
      <a:spcAft>
        <a:spcPct val="0"/>
      </a:spcAft>
      <a:defRPr kern="1200">
        <a:solidFill>
          <a:schemeClr val="tx1"/>
        </a:solidFill>
        <a:latin typeface="Arial" charset="0"/>
        <a:ea typeface="標楷體" pitchFamily="65" charset="-120"/>
        <a:cs typeface="+mn-cs"/>
      </a:defRPr>
    </a:lvl3pPr>
    <a:lvl4pPr marL="1371600" algn="l" rtl="0" eaLnBrk="0" fontAlgn="base" hangingPunct="0">
      <a:spcBef>
        <a:spcPct val="0"/>
      </a:spcBef>
      <a:spcAft>
        <a:spcPct val="0"/>
      </a:spcAft>
      <a:defRPr kern="1200">
        <a:solidFill>
          <a:schemeClr val="tx1"/>
        </a:solidFill>
        <a:latin typeface="Arial" charset="0"/>
        <a:ea typeface="標楷體" pitchFamily="65" charset="-120"/>
        <a:cs typeface="+mn-cs"/>
      </a:defRPr>
    </a:lvl4pPr>
    <a:lvl5pPr marL="1828800" algn="l" rtl="0" eaLnBrk="0" fontAlgn="base" hangingPunct="0">
      <a:spcBef>
        <a:spcPct val="0"/>
      </a:spcBef>
      <a:spcAft>
        <a:spcPct val="0"/>
      </a:spcAft>
      <a:defRPr kern="1200">
        <a:solidFill>
          <a:schemeClr val="tx1"/>
        </a:solidFill>
        <a:latin typeface="Arial" charset="0"/>
        <a:ea typeface="標楷體" pitchFamily="65" charset="-120"/>
        <a:cs typeface="+mn-cs"/>
      </a:defRPr>
    </a:lvl5pPr>
    <a:lvl6pPr marL="2286000" algn="l" defTabSz="914400" rtl="0" eaLnBrk="1" latinLnBrk="0" hangingPunct="1">
      <a:defRPr kern="1200">
        <a:solidFill>
          <a:schemeClr val="tx1"/>
        </a:solidFill>
        <a:latin typeface="Arial" charset="0"/>
        <a:ea typeface="標楷體" pitchFamily="65" charset="-120"/>
        <a:cs typeface="+mn-cs"/>
      </a:defRPr>
    </a:lvl6pPr>
    <a:lvl7pPr marL="2743200" algn="l" defTabSz="914400" rtl="0" eaLnBrk="1" latinLnBrk="0" hangingPunct="1">
      <a:defRPr kern="1200">
        <a:solidFill>
          <a:schemeClr val="tx1"/>
        </a:solidFill>
        <a:latin typeface="Arial" charset="0"/>
        <a:ea typeface="標楷體" pitchFamily="65" charset="-120"/>
        <a:cs typeface="+mn-cs"/>
      </a:defRPr>
    </a:lvl7pPr>
    <a:lvl8pPr marL="3200400" algn="l" defTabSz="914400" rtl="0" eaLnBrk="1" latinLnBrk="0" hangingPunct="1">
      <a:defRPr kern="1200">
        <a:solidFill>
          <a:schemeClr val="tx1"/>
        </a:solidFill>
        <a:latin typeface="Arial" charset="0"/>
        <a:ea typeface="標楷體" pitchFamily="65" charset="-120"/>
        <a:cs typeface="+mn-cs"/>
      </a:defRPr>
    </a:lvl8pPr>
    <a:lvl9pPr marL="3657600" algn="l" defTabSz="914400" rtl="0" eaLnBrk="1" latinLnBrk="0" hangingPunct="1">
      <a:defRPr kern="1200">
        <a:solidFill>
          <a:schemeClr val="tx1"/>
        </a:solidFill>
        <a:latin typeface="Arial" charset="0"/>
        <a:ea typeface="標楷體" pitchFamily="65" charset="-120"/>
        <a:cs typeface="+mn-cs"/>
      </a:defRPr>
    </a:lvl9pPr>
  </p:defaultTextStyle>
  <p:extLst>
    <p:ext uri="{EFAFB233-063F-42B5-8137-9DF3F51BA10A}">
      <p15:sldGuideLst xmlns:p15="http://schemas.microsoft.com/office/powerpoint/2012/main">
        <p15:guide id="1" orient="horz" pos="4319">
          <p15:clr>
            <a:srgbClr val="A4A3A4"/>
          </p15:clr>
        </p15:guide>
        <p15:guide id="2" pos="213">
          <p15:clr>
            <a:srgbClr val="A4A3A4"/>
          </p15:clr>
        </p15:guide>
        <p15:guide id="3" pos="55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0A3456"/>
    <a:srgbClr val="104876"/>
    <a:srgbClr val="FF9966"/>
    <a:srgbClr val="3366FF"/>
    <a:srgbClr val="0066FF"/>
    <a:srgbClr val="FCE0BA"/>
    <a:srgbClr val="ECFCC0"/>
    <a:srgbClr val="CBEDC5"/>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466" autoAdjust="0"/>
  </p:normalViewPr>
  <p:slideViewPr>
    <p:cSldViewPr snapToGrid="0">
      <p:cViewPr varScale="1">
        <p:scale>
          <a:sx n="61" d="100"/>
          <a:sy n="61" d="100"/>
        </p:scale>
        <p:origin x="1392" y="88"/>
      </p:cViewPr>
      <p:guideLst>
        <p:guide orient="horz" pos="4319"/>
        <p:guide pos="213"/>
        <p:guide pos="55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CA622B-CB30-42BE-9F2D-1DE48B9EC270}" type="doc">
      <dgm:prSet loTypeId="urn:microsoft.com/office/officeart/2005/8/layout/hProcess11" loCatId="process" qsTypeId="urn:microsoft.com/office/officeart/2005/8/quickstyle/simple1" qsCatId="simple" csTypeId="urn:microsoft.com/office/officeart/2005/8/colors/colorful2" csCatId="colorful" phldr="1"/>
      <dgm:spPr/>
    </dgm:pt>
    <dgm:pt modelId="{F86E7800-FB2B-475C-B63A-86CF26E6E9CE}">
      <dgm:prSet phldrT="[文字]" custT="1"/>
      <dgm:spPr/>
      <dgm:t>
        <a:bodyPr/>
        <a:lstStyle/>
        <a:p>
          <a:r>
            <a:rPr lang="zh-TW" altLang="en-US" sz="2000" dirty="0" smtClean="0">
              <a:latin typeface="標楷體" panose="03000509000000000000" pitchFamily="65" charset="-120"/>
              <a:ea typeface="標楷體" panose="03000509000000000000" pitchFamily="65" charset="-120"/>
            </a:rPr>
            <a:t>第一次預算審查委員會 </a:t>
          </a:r>
          <a:endParaRPr lang="zh-TW" altLang="en-US" sz="2000" dirty="0">
            <a:latin typeface="標楷體" panose="03000509000000000000" pitchFamily="65" charset="-120"/>
            <a:ea typeface="標楷體" panose="03000509000000000000" pitchFamily="65" charset="-120"/>
          </a:endParaRPr>
        </a:p>
      </dgm:t>
    </dgm:pt>
    <dgm:pt modelId="{6792D941-9A91-4D27-B034-2E77C7E64B7A}" type="parTrans" cxnId="{0A293E1E-695E-4E07-B012-3DD05F3E43F3}">
      <dgm:prSet/>
      <dgm:spPr/>
      <dgm:t>
        <a:bodyPr/>
        <a:lstStyle/>
        <a:p>
          <a:endParaRPr lang="zh-TW" altLang="en-US"/>
        </a:p>
      </dgm:t>
    </dgm:pt>
    <dgm:pt modelId="{16593EF8-F4F0-4E99-B88C-33D6217F861E}" type="sibTrans" cxnId="{0A293E1E-695E-4E07-B012-3DD05F3E43F3}">
      <dgm:prSet/>
      <dgm:spPr/>
      <dgm:t>
        <a:bodyPr/>
        <a:lstStyle/>
        <a:p>
          <a:endParaRPr lang="zh-TW" altLang="en-US"/>
        </a:p>
      </dgm:t>
    </dgm:pt>
    <dgm:pt modelId="{F97B989C-44DF-4C43-A472-495C022B3D98}">
      <dgm:prSet phldrT="[文字]" custT="1"/>
      <dgm:spPr/>
      <dgm:t>
        <a:bodyPr/>
        <a:lstStyle/>
        <a:p>
          <a:r>
            <a:rPr lang="zh-TW" altLang="en-US" sz="2000" dirty="0" smtClean="0">
              <a:latin typeface="標楷體" panose="03000509000000000000" pitchFamily="65" charset="-120"/>
              <a:ea typeface="標楷體" panose="03000509000000000000" pitchFamily="65" charset="-120"/>
            </a:rPr>
            <a:t>預算編列說明會</a:t>
          </a:r>
          <a:endParaRPr lang="zh-TW" altLang="en-US" sz="2000" dirty="0">
            <a:latin typeface="標楷體" panose="03000509000000000000" pitchFamily="65" charset="-120"/>
            <a:ea typeface="標楷體" panose="03000509000000000000" pitchFamily="65" charset="-120"/>
          </a:endParaRPr>
        </a:p>
      </dgm:t>
    </dgm:pt>
    <dgm:pt modelId="{5B7024CD-044E-4A97-8F4B-429FCA6838F8}" type="parTrans" cxnId="{CEF7941E-5E7F-442A-A597-392F838964BA}">
      <dgm:prSet/>
      <dgm:spPr/>
      <dgm:t>
        <a:bodyPr/>
        <a:lstStyle/>
        <a:p>
          <a:endParaRPr lang="zh-TW" altLang="en-US"/>
        </a:p>
      </dgm:t>
    </dgm:pt>
    <dgm:pt modelId="{BC1EE75A-EF6D-4470-9519-CBF3D27BC2FE}" type="sibTrans" cxnId="{CEF7941E-5E7F-442A-A597-392F838964BA}">
      <dgm:prSet/>
      <dgm:spPr/>
      <dgm:t>
        <a:bodyPr/>
        <a:lstStyle/>
        <a:p>
          <a:endParaRPr lang="zh-TW" altLang="en-US"/>
        </a:p>
      </dgm:t>
    </dgm:pt>
    <dgm:pt modelId="{8B4ED5FD-5776-4B77-9D6F-4A28D5409FC4}">
      <dgm:prSet phldrT="[文字]" custT="1"/>
      <dgm:spPr/>
      <dgm:t>
        <a:bodyPr/>
        <a:lstStyle/>
        <a:p>
          <a:r>
            <a:rPr lang="zh-TW" altLang="en-US" sz="2000" b="1" dirty="0" smtClean="0">
              <a:solidFill>
                <a:srgbClr val="FF0000"/>
              </a:solidFill>
              <a:latin typeface="標楷體" panose="03000509000000000000" pitchFamily="65" charset="-120"/>
              <a:ea typeface="標楷體" panose="03000509000000000000" pitchFamily="65" charset="-120"/>
            </a:rPr>
            <a:t>完成上網登錄預算</a:t>
          </a:r>
          <a:endParaRPr lang="zh-TW" altLang="en-US" sz="2000" b="1" dirty="0">
            <a:solidFill>
              <a:srgbClr val="FF0000"/>
            </a:solidFill>
            <a:latin typeface="標楷體" panose="03000509000000000000" pitchFamily="65" charset="-120"/>
            <a:ea typeface="標楷體" panose="03000509000000000000" pitchFamily="65" charset="-120"/>
          </a:endParaRPr>
        </a:p>
      </dgm:t>
    </dgm:pt>
    <dgm:pt modelId="{71E8084E-E56A-4559-A218-15240FF5433B}" type="parTrans" cxnId="{926FE15D-99C3-4362-BF90-94C56435A71C}">
      <dgm:prSet/>
      <dgm:spPr/>
      <dgm:t>
        <a:bodyPr/>
        <a:lstStyle/>
        <a:p>
          <a:endParaRPr lang="zh-TW" altLang="en-US"/>
        </a:p>
      </dgm:t>
    </dgm:pt>
    <dgm:pt modelId="{D0E42C6B-8035-474D-8038-11898E73FE63}" type="sibTrans" cxnId="{926FE15D-99C3-4362-BF90-94C56435A71C}">
      <dgm:prSet/>
      <dgm:spPr/>
      <dgm:t>
        <a:bodyPr/>
        <a:lstStyle/>
        <a:p>
          <a:endParaRPr lang="zh-TW" altLang="en-US"/>
        </a:p>
      </dgm:t>
    </dgm:pt>
    <dgm:pt modelId="{605AC7DD-13CD-4506-B8F9-D91EF2A0D8C0}">
      <dgm:prSet custT="1"/>
      <dgm:spPr/>
      <dgm:t>
        <a:bodyPr/>
        <a:lstStyle/>
        <a:p>
          <a:r>
            <a:rPr lang="zh-TW" altLang="en-US" sz="2000" dirty="0" smtClean="0">
              <a:latin typeface="標楷體" panose="03000509000000000000" pitchFamily="65" charset="-120"/>
              <a:ea typeface="標楷體" panose="03000509000000000000" pitchFamily="65" charset="-120"/>
            </a:rPr>
            <a:t>第二、    三次預算審查委員會 </a:t>
          </a:r>
          <a:endParaRPr lang="zh-TW" altLang="en-US" sz="2000" dirty="0">
            <a:latin typeface="標楷體" panose="03000509000000000000" pitchFamily="65" charset="-120"/>
            <a:ea typeface="標楷體" panose="03000509000000000000" pitchFamily="65" charset="-120"/>
          </a:endParaRPr>
        </a:p>
      </dgm:t>
    </dgm:pt>
    <dgm:pt modelId="{3A73C6E0-77B2-4153-BF31-B2141EA3BFB5}" type="parTrans" cxnId="{7B0C7D65-DA44-40E7-9975-7C816583E0DB}">
      <dgm:prSet/>
      <dgm:spPr/>
      <dgm:t>
        <a:bodyPr/>
        <a:lstStyle/>
        <a:p>
          <a:endParaRPr lang="zh-TW" altLang="en-US"/>
        </a:p>
      </dgm:t>
    </dgm:pt>
    <dgm:pt modelId="{F9EE5EB2-A928-4037-9736-665F5A47981B}" type="sibTrans" cxnId="{7B0C7D65-DA44-40E7-9975-7C816583E0DB}">
      <dgm:prSet/>
      <dgm:spPr/>
      <dgm:t>
        <a:bodyPr/>
        <a:lstStyle/>
        <a:p>
          <a:endParaRPr lang="zh-TW" altLang="en-US"/>
        </a:p>
      </dgm:t>
    </dgm:pt>
    <dgm:pt modelId="{81A4880B-E988-45F8-A28D-F1D2C5E107ED}">
      <dgm:prSet phldrT="[文字]" custT="1"/>
      <dgm:spPr/>
      <dgm:t>
        <a:bodyPr/>
        <a:lstStyle/>
        <a:p>
          <a:r>
            <a:rPr lang="zh-TW" altLang="en-US" sz="2000" b="1" dirty="0" smtClean="0">
              <a:solidFill>
                <a:srgbClr val="FF0000"/>
              </a:solidFill>
              <a:latin typeface="標楷體" panose="03000509000000000000" pitchFamily="65" charset="-120"/>
              <a:ea typeface="標楷體" panose="03000509000000000000" pitchFamily="65" charset="-120"/>
            </a:rPr>
            <a:t>中午前繳交資料至會計室</a:t>
          </a:r>
          <a:endParaRPr lang="zh-TW" altLang="en-US" sz="2000" b="1" dirty="0">
            <a:solidFill>
              <a:srgbClr val="FF0000"/>
            </a:solidFill>
            <a:latin typeface="標楷體" panose="03000509000000000000" pitchFamily="65" charset="-120"/>
            <a:ea typeface="標楷體" panose="03000509000000000000" pitchFamily="65" charset="-120"/>
          </a:endParaRPr>
        </a:p>
      </dgm:t>
    </dgm:pt>
    <dgm:pt modelId="{5DDBDF44-473D-4CF8-97DB-288664813AE7}" type="parTrans" cxnId="{0004CCEB-D350-4B10-AA55-6B6D77D62DEF}">
      <dgm:prSet/>
      <dgm:spPr/>
      <dgm:t>
        <a:bodyPr/>
        <a:lstStyle/>
        <a:p>
          <a:endParaRPr lang="zh-TW" altLang="en-US"/>
        </a:p>
      </dgm:t>
    </dgm:pt>
    <dgm:pt modelId="{61812715-A60A-48FC-AE0F-44AB9E435A31}" type="sibTrans" cxnId="{0004CCEB-D350-4B10-AA55-6B6D77D62DEF}">
      <dgm:prSet/>
      <dgm:spPr/>
      <dgm:t>
        <a:bodyPr/>
        <a:lstStyle/>
        <a:p>
          <a:endParaRPr lang="zh-TW" altLang="en-US"/>
        </a:p>
      </dgm:t>
    </dgm:pt>
    <dgm:pt modelId="{3BD0FF5D-7E85-4849-9DBB-8A5BD010487B}">
      <dgm:prSet phldrT="[文字]" custT="1"/>
      <dgm:spPr/>
      <dgm:t>
        <a:bodyPr/>
        <a:lstStyle/>
        <a:p>
          <a:r>
            <a:rPr lang="zh-TW" altLang="en-US" sz="2000" dirty="0" smtClean="0">
              <a:latin typeface="標楷體" panose="03000509000000000000" pitchFamily="65" charset="-120"/>
              <a:ea typeface="標楷體" panose="03000509000000000000" pitchFamily="65" charset="-120"/>
            </a:rPr>
            <a:t>提報董事會全校預算</a:t>
          </a:r>
          <a:endParaRPr lang="zh-TW" altLang="en-US" sz="2000" dirty="0">
            <a:latin typeface="標楷體" panose="03000509000000000000" pitchFamily="65" charset="-120"/>
            <a:ea typeface="標楷體" panose="03000509000000000000" pitchFamily="65" charset="-120"/>
          </a:endParaRPr>
        </a:p>
      </dgm:t>
    </dgm:pt>
    <dgm:pt modelId="{7D562999-AFEB-4E42-8D8B-9870C18D61A7}" type="parTrans" cxnId="{6E0073BA-AE8F-4AF9-955F-3A91403AD01F}">
      <dgm:prSet/>
      <dgm:spPr/>
      <dgm:t>
        <a:bodyPr/>
        <a:lstStyle/>
        <a:p>
          <a:endParaRPr lang="zh-TW" altLang="en-US"/>
        </a:p>
      </dgm:t>
    </dgm:pt>
    <dgm:pt modelId="{122FC999-DB79-4331-8494-22651C3D6982}" type="sibTrans" cxnId="{6E0073BA-AE8F-4AF9-955F-3A91403AD01F}">
      <dgm:prSet/>
      <dgm:spPr/>
      <dgm:t>
        <a:bodyPr/>
        <a:lstStyle/>
        <a:p>
          <a:endParaRPr lang="zh-TW" altLang="en-US"/>
        </a:p>
      </dgm:t>
    </dgm:pt>
    <dgm:pt modelId="{92BA202B-E921-4465-A28D-4424CD4E81D1}">
      <dgm:prSet phldrT="[文字]" custT="1"/>
      <dgm:spPr/>
      <dgm:t>
        <a:bodyPr/>
        <a:lstStyle/>
        <a:p>
          <a:pPr algn="ctr"/>
          <a:r>
            <a:rPr lang="zh-TW" altLang="en-US" sz="2000" dirty="0" smtClean="0">
              <a:latin typeface="標楷體" panose="03000509000000000000" pitchFamily="65" charset="-120"/>
              <a:ea typeface="標楷體" panose="03000509000000000000" pitchFamily="65" charset="-120"/>
            </a:rPr>
            <a:t>董事會財務專責小組初審</a:t>
          </a:r>
          <a:r>
            <a:rPr lang="zh-TW" altLang="en-US" sz="2000" dirty="0" smtClean="0">
              <a:solidFill>
                <a:schemeClr val="bg1">
                  <a:lumMod val="95000"/>
                </a:schemeClr>
              </a:solidFill>
              <a:latin typeface="標楷體" panose="03000509000000000000" pitchFamily="65" charset="-120"/>
              <a:ea typeface="標楷體" panose="03000509000000000000" pitchFamily="65" charset="-120"/>
            </a:rPr>
            <a:t>。</a:t>
          </a:r>
          <a:endParaRPr lang="zh-TW" altLang="en-US" sz="2000" dirty="0">
            <a:solidFill>
              <a:schemeClr val="bg1">
                <a:lumMod val="95000"/>
              </a:schemeClr>
            </a:solidFill>
            <a:latin typeface="標楷體" panose="03000509000000000000" pitchFamily="65" charset="-120"/>
            <a:ea typeface="標楷體" panose="03000509000000000000" pitchFamily="65" charset="-120"/>
          </a:endParaRPr>
        </a:p>
      </dgm:t>
    </dgm:pt>
    <dgm:pt modelId="{064D7C6E-11F1-4CFB-9CCF-C8C5F7B3B61B}" type="parTrans" cxnId="{235BE0E6-7B16-4AA0-A7DA-0C08A013BDD7}">
      <dgm:prSet/>
      <dgm:spPr/>
      <dgm:t>
        <a:bodyPr/>
        <a:lstStyle/>
        <a:p>
          <a:endParaRPr lang="zh-TW" altLang="en-US"/>
        </a:p>
      </dgm:t>
    </dgm:pt>
    <dgm:pt modelId="{FA865C3A-1E48-43A6-8DC2-6C3FA586416D}" type="sibTrans" cxnId="{235BE0E6-7B16-4AA0-A7DA-0C08A013BDD7}">
      <dgm:prSet/>
      <dgm:spPr/>
      <dgm:t>
        <a:bodyPr/>
        <a:lstStyle/>
        <a:p>
          <a:endParaRPr lang="zh-TW" altLang="en-US"/>
        </a:p>
      </dgm:t>
    </dgm:pt>
    <dgm:pt modelId="{CBCBCD67-C87E-410A-9D3B-BC805C6DD4F7}">
      <dgm:prSet custT="1"/>
      <dgm:spPr/>
      <dgm:t>
        <a:bodyPr/>
        <a:lstStyle/>
        <a:p>
          <a:r>
            <a:rPr lang="zh-TW" altLang="en-US" sz="2000" dirty="0" smtClean="0">
              <a:latin typeface="標楷體" panose="03000509000000000000" pitchFamily="65" charset="-120"/>
              <a:ea typeface="標楷體" panose="03000509000000000000" pitchFamily="65" charset="-120"/>
            </a:rPr>
            <a:t>董事會審定全校預算</a:t>
          </a:r>
          <a:r>
            <a:rPr lang="zh-TW" altLang="en-US" sz="1800" dirty="0" smtClean="0">
              <a:solidFill>
                <a:schemeClr val="bg1">
                  <a:lumMod val="85000"/>
                </a:schemeClr>
              </a:solidFill>
              <a:latin typeface="標楷體" panose="03000509000000000000" pitchFamily="65" charset="-120"/>
              <a:ea typeface="標楷體" panose="03000509000000000000" pitchFamily="65" charset="-120"/>
            </a:rPr>
            <a:t>。</a:t>
          </a:r>
          <a:r>
            <a:rPr lang="zh-TW" altLang="en-US" sz="1800" dirty="0" smtClean="0">
              <a:latin typeface="標楷體" panose="03000509000000000000" pitchFamily="65" charset="-120"/>
              <a:ea typeface="標楷體" panose="03000509000000000000" pitchFamily="65" charset="-120"/>
            </a:rPr>
            <a:t> </a:t>
          </a:r>
          <a:endParaRPr lang="zh-TW" altLang="en-US" sz="1800" dirty="0">
            <a:latin typeface="標楷體" panose="03000509000000000000" pitchFamily="65" charset="-120"/>
            <a:ea typeface="標楷體" panose="03000509000000000000" pitchFamily="65" charset="-120"/>
          </a:endParaRPr>
        </a:p>
      </dgm:t>
    </dgm:pt>
    <dgm:pt modelId="{1258ADD7-4C2A-4501-900A-DA1CB1C0B98F}" type="parTrans" cxnId="{97EC01D3-15BB-4CBE-A035-C4937B313BAA}">
      <dgm:prSet/>
      <dgm:spPr/>
      <dgm:t>
        <a:bodyPr/>
        <a:lstStyle/>
        <a:p>
          <a:endParaRPr lang="zh-TW" altLang="en-US"/>
        </a:p>
      </dgm:t>
    </dgm:pt>
    <dgm:pt modelId="{576B5CAC-EF81-4DC1-A5DD-82ADE0696330}" type="sibTrans" cxnId="{97EC01D3-15BB-4CBE-A035-C4937B313BAA}">
      <dgm:prSet/>
      <dgm:spPr/>
      <dgm:t>
        <a:bodyPr/>
        <a:lstStyle/>
        <a:p>
          <a:endParaRPr lang="zh-TW" altLang="en-US"/>
        </a:p>
      </dgm:t>
    </dgm:pt>
    <dgm:pt modelId="{6C52AD07-BC71-4049-8077-95F867A46109}">
      <dgm:prSet custT="1"/>
      <dgm:spPr/>
      <dgm:t>
        <a:bodyPr/>
        <a:lstStyle/>
        <a:p>
          <a:r>
            <a:rPr lang="zh-TW" altLang="en-US" sz="2000" dirty="0" smtClean="0">
              <a:latin typeface="標楷體" panose="03000509000000000000" pitchFamily="65" charset="-120"/>
              <a:ea typeface="標楷體" panose="03000509000000000000" pitchFamily="65" charset="-120"/>
            </a:rPr>
            <a:t>呈報教育部核備並上網公告</a:t>
          </a:r>
          <a:endParaRPr lang="zh-TW" altLang="en-US" sz="2000" dirty="0">
            <a:latin typeface="標楷體" panose="03000509000000000000" pitchFamily="65" charset="-120"/>
            <a:ea typeface="標楷體" panose="03000509000000000000" pitchFamily="65" charset="-120"/>
          </a:endParaRPr>
        </a:p>
      </dgm:t>
    </dgm:pt>
    <dgm:pt modelId="{5E721689-0088-4256-B82B-15CBB4B6DED7}" type="parTrans" cxnId="{DD9B78BE-0B40-4E64-8A53-CB13100B42CC}">
      <dgm:prSet/>
      <dgm:spPr/>
      <dgm:t>
        <a:bodyPr/>
        <a:lstStyle/>
        <a:p>
          <a:endParaRPr lang="zh-TW" altLang="en-US"/>
        </a:p>
      </dgm:t>
    </dgm:pt>
    <dgm:pt modelId="{8F1E9971-84A6-4950-8786-B4B211C2A8BB}" type="sibTrans" cxnId="{DD9B78BE-0B40-4E64-8A53-CB13100B42CC}">
      <dgm:prSet/>
      <dgm:spPr/>
      <dgm:t>
        <a:bodyPr/>
        <a:lstStyle/>
        <a:p>
          <a:endParaRPr lang="zh-TW" altLang="en-US"/>
        </a:p>
      </dgm:t>
    </dgm:pt>
    <dgm:pt modelId="{DCE891CB-524F-4EBE-B60D-D25723322A84}" type="pres">
      <dgm:prSet presAssocID="{D1CA622B-CB30-42BE-9F2D-1DE48B9EC270}" presName="Name0" presStyleCnt="0">
        <dgm:presLayoutVars>
          <dgm:dir/>
          <dgm:resizeHandles val="exact"/>
        </dgm:presLayoutVars>
      </dgm:prSet>
      <dgm:spPr/>
    </dgm:pt>
    <dgm:pt modelId="{3FCE6791-B7DE-452D-8885-98CF46B90284}" type="pres">
      <dgm:prSet presAssocID="{D1CA622B-CB30-42BE-9F2D-1DE48B9EC270}" presName="arrow" presStyleLbl="bgShp" presStyleIdx="0" presStyleCnt="1" custLinFactNeighborY="901"/>
      <dgm:spPr>
        <a:gradFill flip="none" rotWithShape="0">
          <a:gsLst>
            <a:gs pos="0">
              <a:srgbClr val="0099CC">
                <a:shade val="30000"/>
                <a:satMod val="115000"/>
              </a:srgbClr>
            </a:gs>
            <a:gs pos="50000">
              <a:srgbClr val="0099CC">
                <a:shade val="67500"/>
                <a:satMod val="115000"/>
              </a:srgbClr>
            </a:gs>
            <a:gs pos="100000">
              <a:srgbClr val="0099CC">
                <a:shade val="100000"/>
                <a:satMod val="115000"/>
              </a:srgbClr>
            </a:gs>
          </a:gsLst>
          <a:lin ang="10800000" scaled="1"/>
          <a:tileRect/>
        </a:gradFill>
      </dgm:spPr>
      <dgm:t>
        <a:bodyPr/>
        <a:lstStyle/>
        <a:p>
          <a:endParaRPr lang="zh-TW" altLang="en-US"/>
        </a:p>
      </dgm:t>
    </dgm:pt>
    <dgm:pt modelId="{DF55EAE6-9FC7-44EF-9D7E-86F226755571}" type="pres">
      <dgm:prSet presAssocID="{D1CA622B-CB30-42BE-9F2D-1DE48B9EC270}" presName="points" presStyleCnt="0"/>
      <dgm:spPr/>
    </dgm:pt>
    <dgm:pt modelId="{C52592CD-35E0-4BF7-A424-43872AB6C66C}" type="pres">
      <dgm:prSet presAssocID="{F86E7800-FB2B-475C-B63A-86CF26E6E9CE}" presName="compositeA" presStyleCnt="0"/>
      <dgm:spPr/>
    </dgm:pt>
    <dgm:pt modelId="{53B4F044-A57E-4764-9ED5-663572AEABE0}" type="pres">
      <dgm:prSet presAssocID="{F86E7800-FB2B-475C-B63A-86CF26E6E9CE}" presName="textA" presStyleLbl="revTx" presStyleIdx="0" presStyleCnt="9" custScaleX="117863" custScaleY="53301" custLinFactNeighborX="45551" custLinFactNeighborY="35427">
        <dgm:presLayoutVars>
          <dgm:bulletEnabled val="1"/>
        </dgm:presLayoutVars>
      </dgm:prSet>
      <dgm:spPr/>
      <dgm:t>
        <a:bodyPr/>
        <a:lstStyle/>
        <a:p>
          <a:endParaRPr lang="zh-TW" altLang="en-US"/>
        </a:p>
      </dgm:t>
    </dgm:pt>
    <dgm:pt modelId="{19BD8E3D-F6BF-4FF2-93E2-7AA3BE4C5F58}" type="pres">
      <dgm:prSet presAssocID="{F86E7800-FB2B-475C-B63A-86CF26E6E9CE}" presName="circleA" presStyleLbl="node1" presStyleIdx="0" presStyleCnt="9" custLinFactNeighborX="72494" custLinFactNeighborY="48893"/>
      <dgm:spPr>
        <a:solidFill>
          <a:schemeClr val="bg2">
            <a:lumMod val="20000"/>
            <a:lumOff val="80000"/>
          </a:schemeClr>
        </a:solidFill>
      </dgm:spPr>
    </dgm:pt>
    <dgm:pt modelId="{5E2A6D09-3611-4E20-868B-87516A61CA1C}" type="pres">
      <dgm:prSet presAssocID="{F86E7800-FB2B-475C-B63A-86CF26E6E9CE}" presName="spaceA" presStyleCnt="0"/>
      <dgm:spPr/>
    </dgm:pt>
    <dgm:pt modelId="{31133FAC-62D6-43DC-9CE5-F6EA933F6237}" type="pres">
      <dgm:prSet presAssocID="{16593EF8-F4F0-4E99-B88C-33D6217F861E}" presName="space" presStyleCnt="0"/>
      <dgm:spPr/>
    </dgm:pt>
    <dgm:pt modelId="{FCF7BA19-520D-48B5-AA51-226C7848569D}" type="pres">
      <dgm:prSet presAssocID="{F97B989C-44DF-4C43-A472-495C022B3D98}" presName="compositeB" presStyleCnt="0"/>
      <dgm:spPr/>
    </dgm:pt>
    <dgm:pt modelId="{3A339EF9-5EF9-44EA-B951-B450B0CA1E8E}" type="pres">
      <dgm:prSet presAssocID="{F97B989C-44DF-4C43-A472-495C022B3D98}" presName="textB" presStyleLbl="revTx" presStyleIdx="1" presStyleCnt="9" custScaleX="118410" custScaleY="72024" custLinFactNeighborX="16461" custLinFactNeighborY="-17923">
        <dgm:presLayoutVars>
          <dgm:bulletEnabled val="1"/>
        </dgm:presLayoutVars>
      </dgm:prSet>
      <dgm:spPr/>
      <dgm:t>
        <a:bodyPr/>
        <a:lstStyle/>
        <a:p>
          <a:endParaRPr lang="zh-TW" altLang="en-US"/>
        </a:p>
      </dgm:t>
    </dgm:pt>
    <dgm:pt modelId="{E50FF794-610F-4BCC-8E83-A13BABF8FD69}" type="pres">
      <dgm:prSet presAssocID="{F97B989C-44DF-4C43-A472-495C022B3D98}" presName="circleB" presStyleLbl="node1" presStyleIdx="1" presStyleCnt="9" custScaleY="102071" custLinFactNeighborX="24708" custLinFactNeighborY="-24747"/>
      <dgm:spPr>
        <a:solidFill>
          <a:schemeClr val="bg2">
            <a:lumMod val="40000"/>
            <a:lumOff val="60000"/>
          </a:schemeClr>
        </a:solidFill>
      </dgm:spPr>
      <dgm:t>
        <a:bodyPr/>
        <a:lstStyle/>
        <a:p>
          <a:endParaRPr lang="zh-TW" altLang="en-US"/>
        </a:p>
      </dgm:t>
    </dgm:pt>
    <dgm:pt modelId="{C1DB8B50-AC8E-4187-AE58-2F38DFE29E5E}" type="pres">
      <dgm:prSet presAssocID="{F97B989C-44DF-4C43-A472-495C022B3D98}" presName="spaceB" presStyleCnt="0"/>
      <dgm:spPr/>
    </dgm:pt>
    <dgm:pt modelId="{D8F22F74-BA7A-4FF0-AB79-DFAEAE5912F2}" type="pres">
      <dgm:prSet presAssocID="{BC1EE75A-EF6D-4470-9519-CBF3D27BC2FE}" presName="space" presStyleCnt="0"/>
      <dgm:spPr/>
    </dgm:pt>
    <dgm:pt modelId="{8763A4D3-5273-48F0-8C8A-87432F44AF6B}" type="pres">
      <dgm:prSet presAssocID="{605AC7DD-13CD-4506-B8F9-D91EF2A0D8C0}" presName="compositeA" presStyleCnt="0"/>
      <dgm:spPr/>
    </dgm:pt>
    <dgm:pt modelId="{9AA89D65-DFEB-49D9-87AF-85C7213351F3}" type="pres">
      <dgm:prSet presAssocID="{605AC7DD-13CD-4506-B8F9-D91EF2A0D8C0}" presName="textA" presStyleLbl="revTx" presStyleIdx="2" presStyleCnt="9" custScaleX="99885" custScaleY="116954" custLinFactX="100000" custLinFactY="37284" custLinFactNeighborX="187657" custLinFactNeighborY="100000">
        <dgm:presLayoutVars>
          <dgm:bulletEnabled val="1"/>
        </dgm:presLayoutVars>
      </dgm:prSet>
      <dgm:spPr/>
      <dgm:t>
        <a:bodyPr/>
        <a:lstStyle/>
        <a:p>
          <a:endParaRPr lang="zh-TW" altLang="en-US"/>
        </a:p>
      </dgm:t>
    </dgm:pt>
    <dgm:pt modelId="{3A5A613F-E935-4749-BCE8-1F742D13F44F}" type="pres">
      <dgm:prSet presAssocID="{605AC7DD-13CD-4506-B8F9-D91EF2A0D8C0}" presName="circleA" presStyleLbl="node1" presStyleIdx="2" presStyleCnt="9" custLinFactX="32400" custLinFactNeighborX="100000" custLinFactNeighborY="-14760"/>
      <dgm:spPr>
        <a:solidFill>
          <a:srgbClr val="FFFF00"/>
        </a:solidFill>
      </dgm:spPr>
      <dgm:t>
        <a:bodyPr/>
        <a:lstStyle/>
        <a:p>
          <a:endParaRPr lang="zh-TW" altLang="en-US"/>
        </a:p>
      </dgm:t>
    </dgm:pt>
    <dgm:pt modelId="{AA14F4F2-FD5D-4D16-A77C-624220DFF5C0}" type="pres">
      <dgm:prSet presAssocID="{605AC7DD-13CD-4506-B8F9-D91EF2A0D8C0}" presName="spaceA" presStyleCnt="0"/>
      <dgm:spPr/>
    </dgm:pt>
    <dgm:pt modelId="{F7FB35F2-9CDF-496A-A156-EDDD3A4ECB57}" type="pres">
      <dgm:prSet presAssocID="{F9EE5EB2-A928-4037-9736-665F5A47981B}" presName="space" presStyleCnt="0"/>
      <dgm:spPr/>
    </dgm:pt>
    <dgm:pt modelId="{032DF17A-C01A-4D4E-8F39-2159BB73CD54}" type="pres">
      <dgm:prSet presAssocID="{8B4ED5FD-5776-4B77-9D6F-4A28D5409FC4}" presName="compositeB" presStyleCnt="0"/>
      <dgm:spPr/>
    </dgm:pt>
    <dgm:pt modelId="{15E3D976-3009-4330-9D0B-D8B51E920F8D}" type="pres">
      <dgm:prSet presAssocID="{8B4ED5FD-5776-4B77-9D6F-4A28D5409FC4}" presName="textB" presStyleLbl="revTx" presStyleIdx="3" presStyleCnt="9" custScaleY="68508" custLinFactNeighborX="-19002" custLinFactNeighborY="-20560">
        <dgm:presLayoutVars>
          <dgm:bulletEnabled val="1"/>
        </dgm:presLayoutVars>
      </dgm:prSet>
      <dgm:spPr/>
      <dgm:t>
        <a:bodyPr/>
        <a:lstStyle/>
        <a:p>
          <a:endParaRPr lang="zh-TW" altLang="en-US"/>
        </a:p>
      </dgm:t>
    </dgm:pt>
    <dgm:pt modelId="{D0450670-F28C-4AB8-8F64-29A281E4F04F}" type="pres">
      <dgm:prSet presAssocID="{8B4ED5FD-5776-4B77-9D6F-4A28D5409FC4}" presName="circleB" presStyleLbl="node1" presStyleIdx="3" presStyleCnt="9" custLinFactX="12528" custLinFactNeighborX="100000" custLinFactNeighborY="-29298"/>
      <dgm:spPr>
        <a:solidFill>
          <a:srgbClr val="FF0000"/>
        </a:solidFill>
      </dgm:spPr>
    </dgm:pt>
    <dgm:pt modelId="{2F9F6FC4-A275-45EE-B566-2566CE3EBDE6}" type="pres">
      <dgm:prSet presAssocID="{8B4ED5FD-5776-4B77-9D6F-4A28D5409FC4}" presName="spaceB" presStyleCnt="0"/>
      <dgm:spPr/>
    </dgm:pt>
    <dgm:pt modelId="{86781018-80BB-44E3-8D10-57370AEB7AEB}" type="pres">
      <dgm:prSet presAssocID="{D0E42C6B-8035-474D-8038-11898E73FE63}" presName="space" presStyleCnt="0"/>
      <dgm:spPr/>
    </dgm:pt>
    <dgm:pt modelId="{3BD0C10D-E857-4D1B-8571-7AF5EB6A7C69}" type="pres">
      <dgm:prSet presAssocID="{81A4880B-E988-45F8-A28D-F1D2C5E107ED}" presName="compositeA" presStyleCnt="0"/>
      <dgm:spPr/>
    </dgm:pt>
    <dgm:pt modelId="{93B5C273-4CC0-44D8-A385-0C6930D061A0}" type="pres">
      <dgm:prSet presAssocID="{81A4880B-E988-45F8-A28D-F1D2C5E107ED}" presName="textA" presStyleLbl="revTx" presStyleIdx="4" presStyleCnt="9" custScaleX="124171" custScaleY="68286" custLinFactNeighborX="-40684" custLinFactNeighborY="24576">
        <dgm:presLayoutVars>
          <dgm:bulletEnabled val="1"/>
        </dgm:presLayoutVars>
      </dgm:prSet>
      <dgm:spPr/>
      <dgm:t>
        <a:bodyPr/>
        <a:lstStyle/>
        <a:p>
          <a:endParaRPr lang="zh-TW" altLang="en-US"/>
        </a:p>
      </dgm:t>
    </dgm:pt>
    <dgm:pt modelId="{702DB3BB-6778-4621-85FE-BC7BEF3E7744}" type="pres">
      <dgm:prSet presAssocID="{81A4880B-E988-45F8-A28D-F1D2C5E107ED}" presName="circleA" presStyleLbl="node1" presStyleIdx="4" presStyleCnt="9" custLinFactNeighborX="74055" custLinFactNeighborY="33908"/>
      <dgm:spPr>
        <a:solidFill>
          <a:srgbClr val="92D050"/>
        </a:solidFill>
      </dgm:spPr>
      <dgm:t>
        <a:bodyPr/>
        <a:lstStyle/>
        <a:p>
          <a:endParaRPr lang="zh-TW" altLang="en-US"/>
        </a:p>
      </dgm:t>
    </dgm:pt>
    <dgm:pt modelId="{EC2FBBC2-79C9-486C-AC3B-7B60BD5A6078}" type="pres">
      <dgm:prSet presAssocID="{81A4880B-E988-45F8-A28D-F1D2C5E107ED}" presName="spaceA" presStyleCnt="0"/>
      <dgm:spPr/>
    </dgm:pt>
    <dgm:pt modelId="{A5F2ECDA-A489-4695-80B6-B274B46B1870}" type="pres">
      <dgm:prSet presAssocID="{61812715-A60A-48FC-AE0F-44AB9E435A31}" presName="space" presStyleCnt="0"/>
      <dgm:spPr/>
    </dgm:pt>
    <dgm:pt modelId="{2C9072C9-3E2D-4BCF-8484-1987C2190925}" type="pres">
      <dgm:prSet presAssocID="{3BD0FF5D-7E85-4849-9DBB-8A5BD010487B}" presName="compositeB" presStyleCnt="0"/>
      <dgm:spPr/>
    </dgm:pt>
    <dgm:pt modelId="{B61FE06D-CFE2-431B-9EC8-79BA2563AFD3}" type="pres">
      <dgm:prSet presAssocID="{3BD0FF5D-7E85-4849-9DBB-8A5BD010487B}" presName="textB" presStyleLbl="revTx" presStyleIdx="5" presStyleCnt="9" custScaleY="77177" custLinFactY="-49209" custLinFactNeighborX="27477" custLinFactNeighborY="-100000">
        <dgm:presLayoutVars>
          <dgm:bulletEnabled val="1"/>
        </dgm:presLayoutVars>
      </dgm:prSet>
      <dgm:spPr/>
      <dgm:t>
        <a:bodyPr/>
        <a:lstStyle/>
        <a:p>
          <a:endParaRPr lang="zh-TW" altLang="en-US"/>
        </a:p>
      </dgm:t>
    </dgm:pt>
    <dgm:pt modelId="{C2F3B196-4CFB-43F9-9B71-84542A684F22}" type="pres">
      <dgm:prSet presAssocID="{3BD0FF5D-7E85-4849-9DBB-8A5BD010487B}" presName="circleB" presStyleLbl="node1" presStyleIdx="5" presStyleCnt="9" custLinFactNeighborX="35582" custLinFactNeighborY="-20629"/>
      <dgm:spPr/>
    </dgm:pt>
    <dgm:pt modelId="{08A059C3-27AB-48D1-AD5A-D3033EA46591}" type="pres">
      <dgm:prSet presAssocID="{3BD0FF5D-7E85-4849-9DBB-8A5BD010487B}" presName="spaceB" presStyleCnt="0"/>
      <dgm:spPr/>
    </dgm:pt>
    <dgm:pt modelId="{22F72B09-E05C-4C7C-992F-6453814DF52F}" type="pres">
      <dgm:prSet presAssocID="{122FC999-DB79-4331-8494-22651C3D6982}" presName="space" presStyleCnt="0"/>
      <dgm:spPr/>
    </dgm:pt>
    <dgm:pt modelId="{C7916653-A5C6-41B2-B159-6640F9CDEA6C}" type="pres">
      <dgm:prSet presAssocID="{92BA202B-E921-4465-A28D-4424CD4E81D1}" presName="compositeA" presStyleCnt="0"/>
      <dgm:spPr/>
    </dgm:pt>
    <dgm:pt modelId="{F5FBC5E7-1B6D-4B17-9891-AFBB4C3CCFB6}" type="pres">
      <dgm:prSet presAssocID="{92BA202B-E921-4465-A28D-4424CD4E81D1}" presName="textA" presStyleLbl="revTx" presStyleIdx="6" presStyleCnt="9" custScaleY="81437" custLinFactY="63488" custLinFactNeighborX="10180" custLinFactNeighborY="100000">
        <dgm:presLayoutVars>
          <dgm:bulletEnabled val="1"/>
        </dgm:presLayoutVars>
      </dgm:prSet>
      <dgm:spPr/>
      <dgm:t>
        <a:bodyPr/>
        <a:lstStyle/>
        <a:p>
          <a:endParaRPr lang="zh-TW" altLang="en-US"/>
        </a:p>
      </dgm:t>
    </dgm:pt>
    <dgm:pt modelId="{223111B8-E787-44F6-ADEE-B3A370865CA3}" type="pres">
      <dgm:prSet presAssocID="{92BA202B-E921-4465-A28D-4424CD4E81D1}" presName="circleA" presStyleLbl="node1" presStyleIdx="6" presStyleCnt="9" custLinFactNeighborX="15709" custLinFactNeighborY="20757"/>
      <dgm:spPr>
        <a:solidFill>
          <a:schemeClr val="accent1">
            <a:lumMod val="20000"/>
            <a:lumOff val="80000"/>
          </a:schemeClr>
        </a:solidFill>
      </dgm:spPr>
    </dgm:pt>
    <dgm:pt modelId="{09B89657-A7D4-4D60-8B9B-7C267491C9C4}" type="pres">
      <dgm:prSet presAssocID="{92BA202B-E921-4465-A28D-4424CD4E81D1}" presName="spaceA" presStyleCnt="0"/>
      <dgm:spPr/>
    </dgm:pt>
    <dgm:pt modelId="{60ABA608-C470-4CEF-B2CD-02330A5C4E39}" type="pres">
      <dgm:prSet presAssocID="{FA865C3A-1E48-43A6-8DC2-6C3FA586416D}" presName="space" presStyleCnt="0"/>
      <dgm:spPr/>
    </dgm:pt>
    <dgm:pt modelId="{A02B4623-8B94-4E60-B1F6-CD8A827772B9}" type="pres">
      <dgm:prSet presAssocID="{CBCBCD67-C87E-410A-9D3B-BC805C6DD4F7}" presName="compositeB" presStyleCnt="0"/>
      <dgm:spPr/>
    </dgm:pt>
    <dgm:pt modelId="{DB0F2964-2C71-4B17-B162-F5211B25A022}" type="pres">
      <dgm:prSet presAssocID="{CBCBCD67-C87E-410A-9D3B-BC805C6DD4F7}" presName="textB" presStyleLbl="revTx" presStyleIdx="7" presStyleCnt="9" custScaleY="89436" custLinFactY="-40316" custLinFactNeighborX="-2732" custLinFactNeighborY="-100000">
        <dgm:presLayoutVars>
          <dgm:bulletEnabled val="1"/>
        </dgm:presLayoutVars>
      </dgm:prSet>
      <dgm:spPr/>
      <dgm:t>
        <a:bodyPr/>
        <a:lstStyle/>
        <a:p>
          <a:endParaRPr lang="zh-TW" altLang="en-US"/>
        </a:p>
      </dgm:t>
    </dgm:pt>
    <dgm:pt modelId="{1845909C-2000-47EE-8170-DAD96DD7D4E9}" type="pres">
      <dgm:prSet presAssocID="{CBCBCD67-C87E-410A-9D3B-BC805C6DD4F7}" presName="circleB" presStyleLbl="node1" presStyleIdx="7" presStyleCnt="9" custLinFactNeighborX="-4163" custLinFactNeighborY="-8370"/>
      <dgm:spPr>
        <a:solidFill>
          <a:schemeClr val="accent1">
            <a:lumMod val="40000"/>
            <a:lumOff val="60000"/>
          </a:schemeClr>
        </a:solidFill>
      </dgm:spPr>
    </dgm:pt>
    <dgm:pt modelId="{B80244B4-FB7F-4EE9-8120-E808D8DB0D74}" type="pres">
      <dgm:prSet presAssocID="{CBCBCD67-C87E-410A-9D3B-BC805C6DD4F7}" presName="spaceB" presStyleCnt="0"/>
      <dgm:spPr/>
    </dgm:pt>
    <dgm:pt modelId="{B7C04C70-455D-45F8-8F75-06E6D75DD3CE}" type="pres">
      <dgm:prSet presAssocID="{576B5CAC-EF81-4DC1-A5DD-82ADE0696330}" presName="space" presStyleCnt="0"/>
      <dgm:spPr/>
    </dgm:pt>
    <dgm:pt modelId="{002C744D-B81C-4AAC-A8C0-7B66390B4F93}" type="pres">
      <dgm:prSet presAssocID="{6C52AD07-BC71-4049-8077-95F867A46109}" presName="compositeA" presStyleCnt="0"/>
      <dgm:spPr/>
    </dgm:pt>
    <dgm:pt modelId="{E69EA85C-DBC4-4887-89D0-AB95028C5DC5}" type="pres">
      <dgm:prSet presAssocID="{6C52AD07-BC71-4049-8077-95F867A46109}" presName="textA" presStyleLbl="revTx" presStyleIdx="8" presStyleCnt="9" custScaleY="76534" custLinFactY="65848" custLinFactNeighborX="-11259" custLinFactNeighborY="100000">
        <dgm:presLayoutVars>
          <dgm:bulletEnabled val="1"/>
        </dgm:presLayoutVars>
      </dgm:prSet>
      <dgm:spPr/>
      <dgm:t>
        <a:bodyPr/>
        <a:lstStyle/>
        <a:p>
          <a:endParaRPr lang="zh-TW" altLang="en-US"/>
        </a:p>
      </dgm:t>
    </dgm:pt>
    <dgm:pt modelId="{563F7345-050D-4AF7-A7CD-7A57477A35C6}" type="pres">
      <dgm:prSet presAssocID="{6C52AD07-BC71-4049-8077-95F867A46109}" presName="circleA" presStyleLbl="node1" presStyleIdx="8" presStyleCnt="9" custLinFactNeighborX="-24036" custLinFactNeighborY="25660"/>
      <dgm:spPr>
        <a:solidFill>
          <a:schemeClr val="tx2">
            <a:lumMod val="60000"/>
            <a:lumOff val="40000"/>
          </a:schemeClr>
        </a:solidFill>
      </dgm:spPr>
    </dgm:pt>
    <dgm:pt modelId="{932CB2BA-748B-42A0-B5D2-CF6B32E7085D}" type="pres">
      <dgm:prSet presAssocID="{6C52AD07-BC71-4049-8077-95F867A46109}" presName="spaceA" presStyleCnt="0"/>
      <dgm:spPr/>
    </dgm:pt>
  </dgm:ptLst>
  <dgm:cxnLst>
    <dgm:cxn modelId="{7B0C7D65-DA44-40E7-9975-7C816583E0DB}" srcId="{D1CA622B-CB30-42BE-9F2D-1DE48B9EC270}" destId="{605AC7DD-13CD-4506-B8F9-D91EF2A0D8C0}" srcOrd="2" destOrd="0" parTransId="{3A73C6E0-77B2-4153-BF31-B2141EA3BFB5}" sibTransId="{F9EE5EB2-A928-4037-9736-665F5A47981B}"/>
    <dgm:cxn modelId="{CEF7941E-5E7F-442A-A597-392F838964BA}" srcId="{D1CA622B-CB30-42BE-9F2D-1DE48B9EC270}" destId="{F97B989C-44DF-4C43-A472-495C022B3D98}" srcOrd="1" destOrd="0" parTransId="{5B7024CD-044E-4A97-8F4B-429FCA6838F8}" sibTransId="{BC1EE75A-EF6D-4470-9519-CBF3D27BC2FE}"/>
    <dgm:cxn modelId="{0004CCEB-D350-4B10-AA55-6B6D77D62DEF}" srcId="{D1CA622B-CB30-42BE-9F2D-1DE48B9EC270}" destId="{81A4880B-E988-45F8-A28D-F1D2C5E107ED}" srcOrd="4" destOrd="0" parTransId="{5DDBDF44-473D-4CF8-97DB-288664813AE7}" sibTransId="{61812715-A60A-48FC-AE0F-44AB9E435A31}"/>
    <dgm:cxn modelId="{235BE0E6-7B16-4AA0-A7DA-0C08A013BDD7}" srcId="{D1CA622B-CB30-42BE-9F2D-1DE48B9EC270}" destId="{92BA202B-E921-4465-A28D-4424CD4E81D1}" srcOrd="6" destOrd="0" parTransId="{064D7C6E-11F1-4CFB-9CCF-C8C5F7B3B61B}" sibTransId="{FA865C3A-1E48-43A6-8DC2-6C3FA586416D}"/>
    <dgm:cxn modelId="{60FABA47-028D-4228-BD79-68A91E1BEDF2}" type="presOf" srcId="{92BA202B-E921-4465-A28D-4424CD4E81D1}" destId="{F5FBC5E7-1B6D-4B17-9891-AFBB4C3CCFB6}" srcOrd="0" destOrd="0" presId="urn:microsoft.com/office/officeart/2005/8/layout/hProcess11"/>
    <dgm:cxn modelId="{772F8882-E6A9-431A-8812-742BC99710C3}" type="presOf" srcId="{F86E7800-FB2B-475C-B63A-86CF26E6E9CE}" destId="{53B4F044-A57E-4764-9ED5-663572AEABE0}" srcOrd="0" destOrd="0" presId="urn:microsoft.com/office/officeart/2005/8/layout/hProcess11"/>
    <dgm:cxn modelId="{F878D840-6FA8-4878-B3AC-AD9B10A5D5B7}" type="presOf" srcId="{3BD0FF5D-7E85-4849-9DBB-8A5BD010487B}" destId="{B61FE06D-CFE2-431B-9EC8-79BA2563AFD3}" srcOrd="0" destOrd="0" presId="urn:microsoft.com/office/officeart/2005/8/layout/hProcess11"/>
    <dgm:cxn modelId="{6E0073BA-AE8F-4AF9-955F-3A91403AD01F}" srcId="{D1CA622B-CB30-42BE-9F2D-1DE48B9EC270}" destId="{3BD0FF5D-7E85-4849-9DBB-8A5BD010487B}" srcOrd="5" destOrd="0" parTransId="{7D562999-AFEB-4E42-8D8B-9870C18D61A7}" sibTransId="{122FC999-DB79-4331-8494-22651C3D6982}"/>
    <dgm:cxn modelId="{DD9B78BE-0B40-4E64-8A53-CB13100B42CC}" srcId="{D1CA622B-CB30-42BE-9F2D-1DE48B9EC270}" destId="{6C52AD07-BC71-4049-8077-95F867A46109}" srcOrd="8" destOrd="0" parTransId="{5E721689-0088-4256-B82B-15CBB4B6DED7}" sibTransId="{8F1E9971-84A6-4950-8786-B4B211C2A8BB}"/>
    <dgm:cxn modelId="{97EC01D3-15BB-4CBE-A035-C4937B313BAA}" srcId="{D1CA622B-CB30-42BE-9F2D-1DE48B9EC270}" destId="{CBCBCD67-C87E-410A-9D3B-BC805C6DD4F7}" srcOrd="7" destOrd="0" parTransId="{1258ADD7-4C2A-4501-900A-DA1CB1C0B98F}" sibTransId="{576B5CAC-EF81-4DC1-A5DD-82ADE0696330}"/>
    <dgm:cxn modelId="{2FD4CA93-55BD-4CBC-8201-67753D12FCE9}" type="presOf" srcId="{605AC7DD-13CD-4506-B8F9-D91EF2A0D8C0}" destId="{9AA89D65-DFEB-49D9-87AF-85C7213351F3}" srcOrd="0" destOrd="0" presId="urn:microsoft.com/office/officeart/2005/8/layout/hProcess11"/>
    <dgm:cxn modelId="{548978C2-6070-43AE-8B3C-E4AE08DBE51A}" type="presOf" srcId="{6C52AD07-BC71-4049-8077-95F867A46109}" destId="{E69EA85C-DBC4-4887-89D0-AB95028C5DC5}" srcOrd="0" destOrd="0" presId="urn:microsoft.com/office/officeart/2005/8/layout/hProcess11"/>
    <dgm:cxn modelId="{926FE15D-99C3-4362-BF90-94C56435A71C}" srcId="{D1CA622B-CB30-42BE-9F2D-1DE48B9EC270}" destId="{8B4ED5FD-5776-4B77-9D6F-4A28D5409FC4}" srcOrd="3" destOrd="0" parTransId="{71E8084E-E56A-4559-A218-15240FF5433B}" sibTransId="{D0E42C6B-8035-474D-8038-11898E73FE63}"/>
    <dgm:cxn modelId="{8A70AFBC-C762-4510-B447-B72DC0B6B8DE}" type="presOf" srcId="{D1CA622B-CB30-42BE-9F2D-1DE48B9EC270}" destId="{DCE891CB-524F-4EBE-B60D-D25723322A84}" srcOrd="0" destOrd="0" presId="urn:microsoft.com/office/officeart/2005/8/layout/hProcess11"/>
    <dgm:cxn modelId="{0A293E1E-695E-4E07-B012-3DD05F3E43F3}" srcId="{D1CA622B-CB30-42BE-9F2D-1DE48B9EC270}" destId="{F86E7800-FB2B-475C-B63A-86CF26E6E9CE}" srcOrd="0" destOrd="0" parTransId="{6792D941-9A91-4D27-B034-2E77C7E64B7A}" sibTransId="{16593EF8-F4F0-4E99-B88C-33D6217F861E}"/>
    <dgm:cxn modelId="{DA5E246A-AB06-4C37-9F8E-4D085816FCD2}" type="presOf" srcId="{81A4880B-E988-45F8-A28D-F1D2C5E107ED}" destId="{93B5C273-4CC0-44D8-A385-0C6930D061A0}" srcOrd="0" destOrd="0" presId="urn:microsoft.com/office/officeart/2005/8/layout/hProcess11"/>
    <dgm:cxn modelId="{F67FF3E0-5332-4AF1-B196-85CBF1CCBDB6}" type="presOf" srcId="{8B4ED5FD-5776-4B77-9D6F-4A28D5409FC4}" destId="{15E3D976-3009-4330-9D0B-D8B51E920F8D}" srcOrd="0" destOrd="0" presId="urn:microsoft.com/office/officeart/2005/8/layout/hProcess11"/>
    <dgm:cxn modelId="{63D3798E-D6FC-49F7-9741-D60FEB8BF785}" type="presOf" srcId="{CBCBCD67-C87E-410A-9D3B-BC805C6DD4F7}" destId="{DB0F2964-2C71-4B17-B162-F5211B25A022}" srcOrd="0" destOrd="0" presId="urn:microsoft.com/office/officeart/2005/8/layout/hProcess11"/>
    <dgm:cxn modelId="{189617A6-12D6-4D0C-9E8F-C96148CF52B9}" type="presOf" srcId="{F97B989C-44DF-4C43-A472-495C022B3D98}" destId="{3A339EF9-5EF9-44EA-B951-B450B0CA1E8E}" srcOrd="0" destOrd="0" presId="urn:microsoft.com/office/officeart/2005/8/layout/hProcess11"/>
    <dgm:cxn modelId="{5EB50BFE-D3AB-42E6-BACC-ABF07488AA54}" type="presParOf" srcId="{DCE891CB-524F-4EBE-B60D-D25723322A84}" destId="{3FCE6791-B7DE-452D-8885-98CF46B90284}" srcOrd="0" destOrd="0" presId="urn:microsoft.com/office/officeart/2005/8/layout/hProcess11"/>
    <dgm:cxn modelId="{21D0F14C-A35E-43E3-9AE6-B19ABD78C0FC}" type="presParOf" srcId="{DCE891CB-524F-4EBE-B60D-D25723322A84}" destId="{DF55EAE6-9FC7-44EF-9D7E-86F226755571}" srcOrd="1" destOrd="0" presId="urn:microsoft.com/office/officeart/2005/8/layout/hProcess11"/>
    <dgm:cxn modelId="{9070611A-033C-4D8B-A416-038B434CCA17}" type="presParOf" srcId="{DF55EAE6-9FC7-44EF-9D7E-86F226755571}" destId="{C52592CD-35E0-4BF7-A424-43872AB6C66C}" srcOrd="0" destOrd="0" presId="urn:microsoft.com/office/officeart/2005/8/layout/hProcess11"/>
    <dgm:cxn modelId="{A5AB261D-DD7C-4D20-BFF2-E6616A7C6096}" type="presParOf" srcId="{C52592CD-35E0-4BF7-A424-43872AB6C66C}" destId="{53B4F044-A57E-4764-9ED5-663572AEABE0}" srcOrd="0" destOrd="0" presId="urn:microsoft.com/office/officeart/2005/8/layout/hProcess11"/>
    <dgm:cxn modelId="{74468492-0EC6-443F-AF6D-8288A38A6F97}" type="presParOf" srcId="{C52592CD-35E0-4BF7-A424-43872AB6C66C}" destId="{19BD8E3D-F6BF-4FF2-93E2-7AA3BE4C5F58}" srcOrd="1" destOrd="0" presId="urn:microsoft.com/office/officeart/2005/8/layout/hProcess11"/>
    <dgm:cxn modelId="{9E081029-0F20-4CE7-B651-1F05C05D8BF3}" type="presParOf" srcId="{C52592CD-35E0-4BF7-A424-43872AB6C66C}" destId="{5E2A6D09-3611-4E20-868B-87516A61CA1C}" srcOrd="2" destOrd="0" presId="urn:microsoft.com/office/officeart/2005/8/layout/hProcess11"/>
    <dgm:cxn modelId="{1B99883C-E37D-4DCF-8844-F13423ED52C7}" type="presParOf" srcId="{DF55EAE6-9FC7-44EF-9D7E-86F226755571}" destId="{31133FAC-62D6-43DC-9CE5-F6EA933F6237}" srcOrd="1" destOrd="0" presId="urn:microsoft.com/office/officeart/2005/8/layout/hProcess11"/>
    <dgm:cxn modelId="{80A81339-F5AC-4B51-BBCC-85E8A1AC6AF6}" type="presParOf" srcId="{DF55EAE6-9FC7-44EF-9D7E-86F226755571}" destId="{FCF7BA19-520D-48B5-AA51-226C7848569D}" srcOrd="2" destOrd="0" presId="urn:microsoft.com/office/officeart/2005/8/layout/hProcess11"/>
    <dgm:cxn modelId="{402F13E5-C4E1-4D35-BEDB-7540D86FF263}" type="presParOf" srcId="{FCF7BA19-520D-48B5-AA51-226C7848569D}" destId="{3A339EF9-5EF9-44EA-B951-B450B0CA1E8E}" srcOrd="0" destOrd="0" presId="urn:microsoft.com/office/officeart/2005/8/layout/hProcess11"/>
    <dgm:cxn modelId="{B1599DA1-59DB-4C50-94F0-230F86711F4C}" type="presParOf" srcId="{FCF7BA19-520D-48B5-AA51-226C7848569D}" destId="{E50FF794-610F-4BCC-8E83-A13BABF8FD69}" srcOrd="1" destOrd="0" presId="urn:microsoft.com/office/officeart/2005/8/layout/hProcess11"/>
    <dgm:cxn modelId="{2AF49405-C27E-49A5-B7A4-98FC75855A54}" type="presParOf" srcId="{FCF7BA19-520D-48B5-AA51-226C7848569D}" destId="{C1DB8B50-AC8E-4187-AE58-2F38DFE29E5E}" srcOrd="2" destOrd="0" presId="urn:microsoft.com/office/officeart/2005/8/layout/hProcess11"/>
    <dgm:cxn modelId="{8E2D1A78-ABD3-44B2-841C-FBE1B41F5B6B}" type="presParOf" srcId="{DF55EAE6-9FC7-44EF-9D7E-86F226755571}" destId="{D8F22F74-BA7A-4FF0-AB79-DFAEAE5912F2}" srcOrd="3" destOrd="0" presId="urn:microsoft.com/office/officeart/2005/8/layout/hProcess11"/>
    <dgm:cxn modelId="{F399449F-9B51-4202-98EA-E0F39238F6FA}" type="presParOf" srcId="{DF55EAE6-9FC7-44EF-9D7E-86F226755571}" destId="{8763A4D3-5273-48F0-8C8A-87432F44AF6B}" srcOrd="4" destOrd="0" presId="urn:microsoft.com/office/officeart/2005/8/layout/hProcess11"/>
    <dgm:cxn modelId="{058C4866-78FF-403E-9716-FE05A4A11747}" type="presParOf" srcId="{8763A4D3-5273-48F0-8C8A-87432F44AF6B}" destId="{9AA89D65-DFEB-49D9-87AF-85C7213351F3}" srcOrd="0" destOrd="0" presId="urn:microsoft.com/office/officeart/2005/8/layout/hProcess11"/>
    <dgm:cxn modelId="{1F8FF687-43E8-4282-836C-9590EB7DED2F}" type="presParOf" srcId="{8763A4D3-5273-48F0-8C8A-87432F44AF6B}" destId="{3A5A613F-E935-4749-BCE8-1F742D13F44F}" srcOrd="1" destOrd="0" presId="urn:microsoft.com/office/officeart/2005/8/layout/hProcess11"/>
    <dgm:cxn modelId="{F04CBA85-226C-4326-832F-137C4A802DA0}" type="presParOf" srcId="{8763A4D3-5273-48F0-8C8A-87432F44AF6B}" destId="{AA14F4F2-FD5D-4D16-A77C-624220DFF5C0}" srcOrd="2" destOrd="0" presId="urn:microsoft.com/office/officeart/2005/8/layout/hProcess11"/>
    <dgm:cxn modelId="{B55866A2-8608-40C5-B751-E93C10EF82E0}" type="presParOf" srcId="{DF55EAE6-9FC7-44EF-9D7E-86F226755571}" destId="{F7FB35F2-9CDF-496A-A156-EDDD3A4ECB57}" srcOrd="5" destOrd="0" presId="urn:microsoft.com/office/officeart/2005/8/layout/hProcess11"/>
    <dgm:cxn modelId="{DE323FC8-3FE8-4C67-AA0D-DA60D876EE2C}" type="presParOf" srcId="{DF55EAE6-9FC7-44EF-9D7E-86F226755571}" destId="{032DF17A-C01A-4D4E-8F39-2159BB73CD54}" srcOrd="6" destOrd="0" presId="urn:microsoft.com/office/officeart/2005/8/layout/hProcess11"/>
    <dgm:cxn modelId="{8C7D45BE-8BA5-4E92-8C67-E52841B7D909}" type="presParOf" srcId="{032DF17A-C01A-4D4E-8F39-2159BB73CD54}" destId="{15E3D976-3009-4330-9D0B-D8B51E920F8D}" srcOrd="0" destOrd="0" presId="urn:microsoft.com/office/officeart/2005/8/layout/hProcess11"/>
    <dgm:cxn modelId="{29F562BC-7B44-4CFD-92C9-6EE41F6A0C45}" type="presParOf" srcId="{032DF17A-C01A-4D4E-8F39-2159BB73CD54}" destId="{D0450670-F28C-4AB8-8F64-29A281E4F04F}" srcOrd="1" destOrd="0" presId="urn:microsoft.com/office/officeart/2005/8/layout/hProcess11"/>
    <dgm:cxn modelId="{F9049923-C2DA-4A35-8D1A-8B0B68542263}" type="presParOf" srcId="{032DF17A-C01A-4D4E-8F39-2159BB73CD54}" destId="{2F9F6FC4-A275-45EE-B566-2566CE3EBDE6}" srcOrd="2" destOrd="0" presId="urn:microsoft.com/office/officeart/2005/8/layout/hProcess11"/>
    <dgm:cxn modelId="{F0A9C547-A618-4226-9465-3E6CCA836A99}" type="presParOf" srcId="{DF55EAE6-9FC7-44EF-9D7E-86F226755571}" destId="{86781018-80BB-44E3-8D10-57370AEB7AEB}" srcOrd="7" destOrd="0" presId="urn:microsoft.com/office/officeart/2005/8/layout/hProcess11"/>
    <dgm:cxn modelId="{1E9C199B-DDF4-42E3-AD3D-3EC7574E684B}" type="presParOf" srcId="{DF55EAE6-9FC7-44EF-9D7E-86F226755571}" destId="{3BD0C10D-E857-4D1B-8571-7AF5EB6A7C69}" srcOrd="8" destOrd="0" presId="urn:microsoft.com/office/officeart/2005/8/layout/hProcess11"/>
    <dgm:cxn modelId="{3B1322A6-DE81-4F92-9991-D8C64B0C2637}" type="presParOf" srcId="{3BD0C10D-E857-4D1B-8571-7AF5EB6A7C69}" destId="{93B5C273-4CC0-44D8-A385-0C6930D061A0}" srcOrd="0" destOrd="0" presId="urn:microsoft.com/office/officeart/2005/8/layout/hProcess11"/>
    <dgm:cxn modelId="{1468F9C3-4715-4550-9593-08AE3CB1F95C}" type="presParOf" srcId="{3BD0C10D-E857-4D1B-8571-7AF5EB6A7C69}" destId="{702DB3BB-6778-4621-85FE-BC7BEF3E7744}" srcOrd="1" destOrd="0" presId="urn:microsoft.com/office/officeart/2005/8/layout/hProcess11"/>
    <dgm:cxn modelId="{913F8EB6-44E7-4FA5-BC59-2E99C2C2ECF8}" type="presParOf" srcId="{3BD0C10D-E857-4D1B-8571-7AF5EB6A7C69}" destId="{EC2FBBC2-79C9-486C-AC3B-7B60BD5A6078}" srcOrd="2" destOrd="0" presId="urn:microsoft.com/office/officeart/2005/8/layout/hProcess11"/>
    <dgm:cxn modelId="{737A6D12-457E-42AB-83C8-04F640D53864}" type="presParOf" srcId="{DF55EAE6-9FC7-44EF-9D7E-86F226755571}" destId="{A5F2ECDA-A489-4695-80B6-B274B46B1870}" srcOrd="9" destOrd="0" presId="urn:microsoft.com/office/officeart/2005/8/layout/hProcess11"/>
    <dgm:cxn modelId="{05C504E0-78E2-479F-A8CA-5259329C67CE}" type="presParOf" srcId="{DF55EAE6-9FC7-44EF-9D7E-86F226755571}" destId="{2C9072C9-3E2D-4BCF-8484-1987C2190925}" srcOrd="10" destOrd="0" presId="urn:microsoft.com/office/officeart/2005/8/layout/hProcess11"/>
    <dgm:cxn modelId="{F011BC8F-202C-4733-A54A-2BC044D4D140}" type="presParOf" srcId="{2C9072C9-3E2D-4BCF-8484-1987C2190925}" destId="{B61FE06D-CFE2-431B-9EC8-79BA2563AFD3}" srcOrd="0" destOrd="0" presId="urn:microsoft.com/office/officeart/2005/8/layout/hProcess11"/>
    <dgm:cxn modelId="{4D99F5F5-D4C8-48BF-993C-E685A3272580}" type="presParOf" srcId="{2C9072C9-3E2D-4BCF-8484-1987C2190925}" destId="{C2F3B196-4CFB-43F9-9B71-84542A684F22}" srcOrd="1" destOrd="0" presId="urn:microsoft.com/office/officeart/2005/8/layout/hProcess11"/>
    <dgm:cxn modelId="{B17794FA-A561-49B9-8A9A-692D7E0816DB}" type="presParOf" srcId="{2C9072C9-3E2D-4BCF-8484-1987C2190925}" destId="{08A059C3-27AB-48D1-AD5A-D3033EA46591}" srcOrd="2" destOrd="0" presId="urn:microsoft.com/office/officeart/2005/8/layout/hProcess11"/>
    <dgm:cxn modelId="{81225271-6952-4A43-BA47-2D4FD44B0BB9}" type="presParOf" srcId="{DF55EAE6-9FC7-44EF-9D7E-86F226755571}" destId="{22F72B09-E05C-4C7C-992F-6453814DF52F}" srcOrd="11" destOrd="0" presId="urn:microsoft.com/office/officeart/2005/8/layout/hProcess11"/>
    <dgm:cxn modelId="{A80F0F5B-8E7F-4CA9-9F1B-58FD9D5AD170}" type="presParOf" srcId="{DF55EAE6-9FC7-44EF-9D7E-86F226755571}" destId="{C7916653-A5C6-41B2-B159-6640F9CDEA6C}" srcOrd="12" destOrd="0" presId="urn:microsoft.com/office/officeart/2005/8/layout/hProcess11"/>
    <dgm:cxn modelId="{34CB8D81-C3A8-44A0-A5C4-C7A82EB82C89}" type="presParOf" srcId="{C7916653-A5C6-41B2-B159-6640F9CDEA6C}" destId="{F5FBC5E7-1B6D-4B17-9891-AFBB4C3CCFB6}" srcOrd="0" destOrd="0" presId="urn:microsoft.com/office/officeart/2005/8/layout/hProcess11"/>
    <dgm:cxn modelId="{3EB298AE-0A2B-4449-80F6-BB6E7D8BDE70}" type="presParOf" srcId="{C7916653-A5C6-41B2-B159-6640F9CDEA6C}" destId="{223111B8-E787-44F6-ADEE-B3A370865CA3}" srcOrd="1" destOrd="0" presId="urn:microsoft.com/office/officeart/2005/8/layout/hProcess11"/>
    <dgm:cxn modelId="{819D5B64-DD27-45FA-8DF9-844CF89D3440}" type="presParOf" srcId="{C7916653-A5C6-41B2-B159-6640F9CDEA6C}" destId="{09B89657-A7D4-4D60-8B9B-7C267491C9C4}" srcOrd="2" destOrd="0" presId="urn:microsoft.com/office/officeart/2005/8/layout/hProcess11"/>
    <dgm:cxn modelId="{AD5D24A7-5E0D-45DC-9D44-6E89839BBBF0}" type="presParOf" srcId="{DF55EAE6-9FC7-44EF-9D7E-86F226755571}" destId="{60ABA608-C470-4CEF-B2CD-02330A5C4E39}" srcOrd="13" destOrd="0" presId="urn:microsoft.com/office/officeart/2005/8/layout/hProcess11"/>
    <dgm:cxn modelId="{BADAF642-D61E-4418-A6F1-C03C462F6271}" type="presParOf" srcId="{DF55EAE6-9FC7-44EF-9D7E-86F226755571}" destId="{A02B4623-8B94-4E60-B1F6-CD8A827772B9}" srcOrd="14" destOrd="0" presId="urn:microsoft.com/office/officeart/2005/8/layout/hProcess11"/>
    <dgm:cxn modelId="{B2BBD34B-625B-4DE3-9437-A43440F5213A}" type="presParOf" srcId="{A02B4623-8B94-4E60-B1F6-CD8A827772B9}" destId="{DB0F2964-2C71-4B17-B162-F5211B25A022}" srcOrd="0" destOrd="0" presId="urn:microsoft.com/office/officeart/2005/8/layout/hProcess11"/>
    <dgm:cxn modelId="{F63DA81E-6F18-48B0-966F-F2039B4E2DF8}" type="presParOf" srcId="{A02B4623-8B94-4E60-B1F6-CD8A827772B9}" destId="{1845909C-2000-47EE-8170-DAD96DD7D4E9}" srcOrd="1" destOrd="0" presId="urn:microsoft.com/office/officeart/2005/8/layout/hProcess11"/>
    <dgm:cxn modelId="{87627728-CD95-4410-9B08-072DF6ADDE43}" type="presParOf" srcId="{A02B4623-8B94-4E60-B1F6-CD8A827772B9}" destId="{B80244B4-FB7F-4EE9-8120-E808D8DB0D74}" srcOrd="2" destOrd="0" presId="urn:microsoft.com/office/officeart/2005/8/layout/hProcess11"/>
    <dgm:cxn modelId="{FB2A40B7-C9C3-4B4C-A51F-43EB3167B142}" type="presParOf" srcId="{DF55EAE6-9FC7-44EF-9D7E-86F226755571}" destId="{B7C04C70-455D-45F8-8F75-06E6D75DD3CE}" srcOrd="15" destOrd="0" presId="urn:microsoft.com/office/officeart/2005/8/layout/hProcess11"/>
    <dgm:cxn modelId="{1349DABA-5B24-4A04-A099-86C6BA04CA33}" type="presParOf" srcId="{DF55EAE6-9FC7-44EF-9D7E-86F226755571}" destId="{002C744D-B81C-4AAC-A8C0-7B66390B4F93}" srcOrd="16" destOrd="0" presId="urn:microsoft.com/office/officeart/2005/8/layout/hProcess11"/>
    <dgm:cxn modelId="{82F9FDBB-EAC4-4D7F-9563-3B3F49B06256}" type="presParOf" srcId="{002C744D-B81C-4AAC-A8C0-7B66390B4F93}" destId="{E69EA85C-DBC4-4887-89D0-AB95028C5DC5}" srcOrd="0" destOrd="0" presId="urn:microsoft.com/office/officeart/2005/8/layout/hProcess11"/>
    <dgm:cxn modelId="{43AE88AA-0092-4E35-8E99-96C97A29F86B}" type="presParOf" srcId="{002C744D-B81C-4AAC-A8C0-7B66390B4F93}" destId="{563F7345-050D-4AF7-A7CD-7A57477A35C6}" srcOrd="1" destOrd="0" presId="urn:microsoft.com/office/officeart/2005/8/layout/hProcess11"/>
    <dgm:cxn modelId="{052D8347-C52A-4990-83E1-CFEA1A1BFBC7}" type="presParOf" srcId="{002C744D-B81C-4AAC-A8C0-7B66390B4F93}" destId="{932CB2BA-748B-42A0-B5D2-CF6B32E7085D}"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EDF3DBB-6159-4FE9-AE24-5989AFD8C77D}" type="doc">
      <dgm:prSet loTypeId="urn:microsoft.com/office/officeart/2005/8/layout/chevron2" loCatId="process" qsTypeId="urn:microsoft.com/office/officeart/2005/8/quickstyle/3d1" qsCatId="3D" csTypeId="urn:microsoft.com/office/officeart/2005/8/colors/colorful2" csCatId="colorful" phldr="1"/>
      <dgm:spPr/>
      <dgm:t>
        <a:bodyPr/>
        <a:lstStyle/>
        <a:p>
          <a:endParaRPr lang="zh-TW" altLang="en-US"/>
        </a:p>
      </dgm:t>
    </dgm:pt>
    <dgm:pt modelId="{3A2AADFF-07A6-48D9-897A-9513D991C865}">
      <dgm:prSet custT="1"/>
      <dgm:spPr/>
      <dgm:t>
        <a:bodyPr/>
        <a:lstStyle/>
        <a:p>
          <a:r>
            <a:rPr lang="en-US" altLang="zh-TW" sz="2000" dirty="0" smtClean="0">
              <a:solidFill>
                <a:schemeClr val="tx1"/>
              </a:solidFill>
              <a:latin typeface="微軟正黑體" panose="020B0604030504040204" pitchFamily="34" charset="-120"/>
              <a:ea typeface="微軟正黑體" panose="020B0604030504040204" pitchFamily="34" charset="-120"/>
            </a:rPr>
            <a:t>11/22</a:t>
          </a:r>
          <a:endParaRPr lang="zh-TW" altLang="en-US" sz="2000" dirty="0">
            <a:solidFill>
              <a:schemeClr val="tx1"/>
            </a:solidFill>
            <a:latin typeface="微軟正黑體" panose="020B0604030504040204" pitchFamily="34" charset="-120"/>
            <a:ea typeface="微軟正黑體" panose="020B0604030504040204" pitchFamily="34" charset="-120"/>
          </a:endParaRPr>
        </a:p>
      </dgm:t>
    </dgm:pt>
    <dgm:pt modelId="{FE246F44-B79E-42DD-BBCB-9022052BE6B0}" type="parTrans" cxnId="{729F8B6D-C084-4468-B87D-F34573193470}">
      <dgm:prSet/>
      <dgm:spPr/>
      <dgm:t>
        <a:bodyPr/>
        <a:lstStyle/>
        <a:p>
          <a:endParaRPr lang="zh-TW" altLang="en-US"/>
        </a:p>
      </dgm:t>
    </dgm:pt>
    <dgm:pt modelId="{DD63FDF9-1A06-4082-9733-D995F61400A2}" type="sibTrans" cxnId="{729F8B6D-C084-4468-B87D-F34573193470}">
      <dgm:prSet/>
      <dgm:spPr/>
      <dgm:t>
        <a:bodyPr/>
        <a:lstStyle/>
        <a:p>
          <a:endParaRPr lang="zh-TW" altLang="en-US"/>
        </a:p>
      </dgm:t>
    </dgm:pt>
    <dgm:pt modelId="{8FCE17BF-5255-4B96-BACA-5027BFE6E8DA}">
      <dgm:prSet custT="1"/>
      <dgm:spPr/>
      <dgm:t>
        <a:bodyPr/>
        <a:lstStyle/>
        <a:p>
          <a:r>
            <a:rPr lang="en-US" altLang="en-US" sz="2000" dirty="0" smtClean="0">
              <a:solidFill>
                <a:schemeClr val="tx1"/>
              </a:solidFill>
              <a:latin typeface="微軟正黑體" panose="020B0604030504040204" pitchFamily="34" charset="-120"/>
              <a:ea typeface="微軟正黑體" panose="020B0604030504040204" pitchFamily="34" charset="-120"/>
            </a:rPr>
            <a:t>12/</a:t>
          </a:r>
          <a:r>
            <a:rPr lang="en-US" altLang="zh-TW" sz="2000" dirty="0" smtClean="0">
              <a:solidFill>
                <a:schemeClr val="tx1"/>
              </a:solidFill>
              <a:latin typeface="微軟正黑體" panose="020B0604030504040204" pitchFamily="34" charset="-120"/>
              <a:ea typeface="微軟正黑體" panose="020B0604030504040204" pitchFamily="34" charset="-120"/>
            </a:rPr>
            <a:t>12</a:t>
          </a:r>
          <a:endParaRPr lang="zh-TW" altLang="en-US" sz="2000" dirty="0">
            <a:solidFill>
              <a:schemeClr val="tx1"/>
            </a:solidFill>
            <a:latin typeface="微軟正黑體" panose="020B0604030504040204" pitchFamily="34" charset="-120"/>
            <a:ea typeface="微軟正黑體" panose="020B0604030504040204" pitchFamily="34" charset="-120"/>
          </a:endParaRPr>
        </a:p>
      </dgm:t>
    </dgm:pt>
    <dgm:pt modelId="{2EFFB8E5-87BF-482A-89D0-71D075C099D3}" type="parTrans" cxnId="{A42465AB-134C-4178-A840-26BF06A54780}">
      <dgm:prSet/>
      <dgm:spPr/>
      <dgm:t>
        <a:bodyPr/>
        <a:lstStyle/>
        <a:p>
          <a:endParaRPr lang="zh-TW" altLang="en-US"/>
        </a:p>
      </dgm:t>
    </dgm:pt>
    <dgm:pt modelId="{DBDBD45A-39EA-4F2C-95C1-44EC10D9EE22}" type="sibTrans" cxnId="{A42465AB-134C-4178-A840-26BF06A54780}">
      <dgm:prSet/>
      <dgm:spPr/>
      <dgm:t>
        <a:bodyPr/>
        <a:lstStyle/>
        <a:p>
          <a:endParaRPr lang="zh-TW" altLang="en-US"/>
        </a:p>
      </dgm:t>
    </dgm:pt>
    <dgm:pt modelId="{FAAC6133-E834-40E0-BBB3-8CDFF6CFC3F1}">
      <dgm:prSet custT="1"/>
      <dgm:spPr/>
      <dgm:t>
        <a:bodyPr/>
        <a:lstStyle/>
        <a:p>
          <a:r>
            <a:rPr lang="en-US" altLang="zh-TW" sz="2000" dirty="0" smtClean="0">
              <a:solidFill>
                <a:schemeClr val="tx1"/>
              </a:solidFill>
              <a:latin typeface="微軟正黑體" panose="020B0604030504040204" pitchFamily="34" charset="-120"/>
              <a:ea typeface="微軟正黑體" panose="020B0604030504040204" pitchFamily="34" charset="-120"/>
            </a:rPr>
            <a:t>12/18</a:t>
          </a:r>
          <a:endParaRPr lang="zh-TW" altLang="en-US" sz="2000" dirty="0">
            <a:solidFill>
              <a:schemeClr val="tx1"/>
            </a:solidFill>
            <a:latin typeface="微軟正黑體" panose="020B0604030504040204" pitchFamily="34" charset="-120"/>
            <a:ea typeface="微軟正黑體" panose="020B0604030504040204" pitchFamily="34" charset="-120"/>
          </a:endParaRPr>
        </a:p>
      </dgm:t>
    </dgm:pt>
    <dgm:pt modelId="{74F57BC1-9CEE-4B9E-BB90-8119F0B1D473}" type="parTrans" cxnId="{0C691188-4646-43FD-B27F-8711758D87D1}">
      <dgm:prSet/>
      <dgm:spPr/>
      <dgm:t>
        <a:bodyPr/>
        <a:lstStyle/>
        <a:p>
          <a:endParaRPr lang="zh-TW" altLang="en-US"/>
        </a:p>
      </dgm:t>
    </dgm:pt>
    <dgm:pt modelId="{DB5B2270-A379-4B9F-A04F-3F4F268C7FFD}" type="sibTrans" cxnId="{0C691188-4646-43FD-B27F-8711758D87D1}">
      <dgm:prSet/>
      <dgm:spPr/>
      <dgm:t>
        <a:bodyPr/>
        <a:lstStyle/>
        <a:p>
          <a:endParaRPr lang="zh-TW" altLang="en-US"/>
        </a:p>
      </dgm:t>
    </dgm:pt>
    <dgm:pt modelId="{7EF32B95-71A9-4244-A1CC-DF2FB9DA6502}">
      <dgm:prSet custT="1"/>
      <dgm:spPr/>
      <dgm:t>
        <a:bodyPr/>
        <a:lstStyle/>
        <a:p>
          <a:r>
            <a:rPr lang="en-US" altLang="en-US" sz="2000" dirty="0" smtClean="0">
              <a:solidFill>
                <a:schemeClr val="tx1"/>
              </a:solidFill>
              <a:latin typeface="微軟正黑體" panose="020B0604030504040204" pitchFamily="34" charset="-120"/>
              <a:ea typeface="微軟正黑體" panose="020B0604030504040204" pitchFamily="34" charset="-120"/>
            </a:rPr>
            <a:t>1/1</a:t>
          </a:r>
          <a:r>
            <a:rPr lang="en-US" altLang="zh-TW" sz="2000" dirty="0" smtClean="0">
              <a:solidFill>
                <a:schemeClr val="tx1"/>
              </a:solidFill>
              <a:latin typeface="微軟正黑體" panose="020B0604030504040204" pitchFamily="34" charset="-120"/>
              <a:ea typeface="微軟正黑體" panose="020B0604030504040204" pitchFamily="34" charset="-120"/>
            </a:rPr>
            <a:t>3</a:t>
          </a:r>
          <a:endParaRPr lang="zh-TW" altLang="en-US" sz="2000" dirty="0">
            <a:solidFill>
              <a:schemeClr val="tx1"/>
            </a:solidFill>
            <a:latin typeface="微軟正黑體" panose="020B0604030504040204" pitchFamily="34" charset="-120"/>
            <a:ea typeface="微軟正黑體" panose="020B0604030504040204" pitchFamily="34" charset="-120"/>
          </a:endParaRPr>
        </a:p>
      </dgm:t>
    </dgm:pt>
    <dgm:pt modelId="{438D1774-E246-49EC-9E8B-494D6B8A032E}" type="parTrans" cxnId="{53D67ED8-7FD5-4F73-9600-AE355D5BCFBB}">
      <dgm:prSet/>
      <dgm:spPr/>
      <dgm:t>
        <a:bodyPr/>
        <a:lstStyle/>
        <a:p>
          <a:endParaRPr lang="zh-TW" altLang="en-US"/>
        </a:p>
      </dgm:t>
    </dgm:pt>
    <dgm:pt modelId="{39701116-BB2B-4964-8BBD-4A5DAEFB0767}" type="sibTrans" cxnId="{53D67ED8-7FD5-4F73-9600-AE355D5BCFBB}">
      <dgm:prSet/>
      <dgm:spPr/>
      <dgm:t>
        <a:bodyPr/>
        <a:lstStyle/>
        <a:p>
          <a:endParaRPr lang="zh-TW" altLang="en-US"/>
        </a:p>
      </dgm:t>
    </dgm:pt>
    <dgm:pt modelId="{1F7E5A9A-AECD-47C9-B1CC-86EC9C718ECB}">
      <dgm:prSet custT="1"/>
      <dgm:spPr/>
      <dgm:t>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研發處校務發展暨評鑑中心召開</a:t>
          </a:r>
          <a:r>
            <a:rPr lang="en-US" altLang="en-US" sz="2000" dirty="0" smtClean="0">
              <a:latin typeface="Times New Roman" panose="02020603050405020304" pitchFamily="18" charset="0"/>
              <a:ea typeface="標楷體" panose="03000509000000000000" pitchFamily="65" charset="-120"/>
              <a:cs typeface="Times New Roman" panose="02020603050405020304" pitchFamily="18" charset="0"/>
            </a:rPr>
            <a:t>10</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9</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學年度獎補助計畫申請說明會。</a:t>
          </a:r>
          <a:endParaRPr lang="zh-TW" altLang="en-US" sz="2000" dirty="0">
            <a:latin typeface="Times New Roman" panose="02020603050405020304" pitchFamily="18" charset="0"/>
            <a:cs typeface="Times New Roman" panose="02020603050405020304" pitchFamily="18" charset="0"/>
          </a:endParaRPr>
        </a:p>
      </dgm:t>
    </dgm:pt>
    <dgm:pt modelId="{663E547F-E988-45AE-99B6-ACB31F8F04DB}" type="parTrans" cxnId="{B47231C0-D28B-4D06-8E6F-5DFC6FAF0338}">
      <dgm:prSet/>
      <dgm:spPr/>
      <dgm:t>
        <a:bodyPr/>
        <a:lstStyle/>
        <a:p>
          <a:endParaRPr lang="zh-TW" altLang="en-US"/>
        </a:p>
      </dgm:t>
    </dgm:pt>
    <dgm:pt modelId="{8717D571-7E85-4832-B929-9FCEA8D3A5C1}" type="sibTrans" cxnId="{B47231C0-D28B-4D06-8E6F-5DFC6FAF0338}">
      <dgm:prSet/>
      <dgm:spPr/>
      <dgm:t>
        <a:bodyPr/>
        <a:lstStyle/>
        <a:p>
          <a:endParaRPr lang="zh-TW" altLang="en-US"/>
        </a:p>
      </dgm:t>
    </dgm:pt>
    <dgm:pt modelId="{AA69F943-FF28-489E-9A40-CC9D61EFB4EC}">
      <dgm:prSet custT="1"/>
      <dgm:spPr/>
      <dgm:t>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人事室發放「各系所單位人事費預算明細表」。</a:t>
          </a:r>
          <a:endParaRPr lang="zh-TW" altLang="en-US" sz="2000" dirty="0">
            <a:latin typeface="Times New Roman" panose="02020603050405020304" pitchFamily="18" charset="0"/>
            <a:cs typeface="Times New Roman" panose="02020603050405020304" pitchFamily="18" charset="0"/>
          </a:endParaRPr>
        </a:p>
      </dgm:t>
    </dgm:pt>
    <dgm:pt modelId="{5E2B580F-0377-4D7D-860A-B49227C9A17B}" type="parTrans" cxnId="{7EE9C29C-3551-46C4-BF05-19C8E9E98ACA}">
      <dgm:prSet/>
      <dgm:spPr/>
      <dgm:t>
        <a:bodyPr/>
        <a:lstStyle/>
        <a:p>
          <a:endParaRPr lang="zh-TW" altLang="en-US"/>
        </a:p>
      </dgm:t>
    </dgm:pt>
    <dgm:pt modelId="{3CCE2DD9-3307-413C-969E-EFF798C0BC39}" type="sibTrans" cxnId="{7EE9C29C-3551-46C4-BF05-19C8E9E98ACA}">
      <dgm:prSet/>
      <dgm:spPr/>
      <dgm:t>
        <a:bodyPr/>
        <a:lstStyle/>
        <a:p>
          <a:endParaRPr lang="zh-TW" altLang="en-US"/>
        </a:p>
      </dgm:t>
    </dgm:pt>
    <dgm:pt modelId="{17927C83-65FE-4C20-AAE1-E56513D5CA69}">
      <dgm:prSet custT="1"/>
      <dgm:spPr/>
      <dgm:t>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各申請單位提交</a:t>
          </a:r>
          <a:r>
            <a:rPr lang="en-US" altLang="en-US" sz="2000" dirty="0" smtClean="0">
              <a:latin typeface="Times New Roman" panose="02020603050405020304" pitchFamily="18" charset="0"/>
              <a:ea typeface="標楷體" panose="03000509000000000000" pitchFamily="65" charset="-120"/>
              <a:cs typeface="Times New Roman" panose="02020603050405020304" pitchFamily="18" charset="0"/>
            </a:rPr>
            <a:t>10</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9</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學年度校務獎補助計畫申請表至研發處。</a:t>
          </a:r>
          <a:endParaRPr lang="zh-TW" altLang="en-US" sz="2000" dirty="0">
            <a:latin typeface="Times New Roman" panose="02020603050405020304" pitchFamily="18" charset="0"/>
            <a:cs typeface="Times New Roman" panose="02020603050405020304" pitchFamily="18" charset="0"/>
          </a:endParaRPr>
        </a:p>
      </dgm:t>
    </dgm:pt>
    <dgm:pt modelId="{B2C1A821-DC2E-4512-B64B-12A91DDE1E8C}" type="parTrans" cxnId="{68E8330F-3B38-488D-854A-6CC1FAF53616}">
      <dgm:prSet/>
      <dgm:spPr/>
      <dgm:t>
        <a:bodyPr/>
        <a:lstStyle/>
        <a:p>
          <a:endParaRPr lang="zh-TW" altLang="en-US"/>
        </a:p>
      </dgm:t>
    </dgm:pt>
    <dgm:pt modelId="{B1A7C6ED-53A3-43C9-BEC7-62C808819D7F}" type="sibTrans" cxnId="{68E8330F-3B38-488D-854A-6CC1FAF53616}">
      <dgm:prSet/>
      <dgm:spPr/>
      <dgm:t>
        <a:bodyPr/>
        <a:lstStyle/>
        <a:p>
          <a:endParaRPr lang="zh-TW" altLang="en-US"/>
        </a:p>
      </dgm:t>
    </dgm:pt>
    <dgm:pt modelId="{9ABD30CF-AF05-4495-ADBD-EB8FEE0CAF55}">
      <dgm:prSet custT="1"/>
      <dgm:spPr/>
      <dgm:t>
        <a:bodyPr/>
        <a:lstStyle/>
        <a:p>
          <a:r>
            <a:rPr lang="en-US" altLang="en-US" sz="2000" dirty="0" smtClean="0">
              <a:solidFill>
                <a:schemeClr val="tx1"/>
              </a:solidFill>
              <a:latin typeface="微軟正黑體" panose="020B0604030504040204" pitchFamily="34" charset="-120"/>
              <a:ea typeface="微軟正黑體" panose="020B0604030504040204" pitchFamily="34" charset="-120"/>
            </a:rPr>
            <a:t>1/21</a:t>
          </a:r>
          <a:endParaRPr lang="zh-TW" altLang="en-US" sz="2000" dirty="0">
            <a:solidFill>
              <a:schemeClr val="tx1"/>
            </a:solidFill>
            <a:latin typeface="微軟正黑體" panose="020B0604030504040204" pitchFamily="34" charset="-120"/>
            <a:ea typeface="微軟正黑體" panose="020B0604030504040204" pitchFamily="34" charset="-120"/>
          </a:endParaRPr>
        </a:p>
      </dgm:t>
    </dgm:pt>
    <dgm:pt modelId="{6BCA3C9B-2C92-4C67-94E3-D4D9070E601D}" type="parTrans" cxnId="{D20CB06F-4A20-4846-8916-B7553B081A25}">
      <dgm:prSet/>
      <dgm:spPr/>
      <dgm:t>
        <a:bodyPr/>
        <a:lstStyle/>
        <a:p>
          <a:endParaRPr lang="zh-TW" altLang="en-US"/>
        </a:p>
      </dgm:t>
    </dgm:pt>
    <dgm:pt modelId="{42308691-AE80-4C6B-AE0C-C615A77DC930}" type="sibTrans" cxnId="{D20CB06F-4A20-4846-8916-B7553B081A25}">
      <dgm:prSet/>
      <dgm:spPr/>
      <dgm:t>
        <a:bodyPr/>
        <a:lstStyle/>
        <a:p>
          <a:endParaRPr lang="zh-TW" altLang="en-US"/>
        </a:p>
      </dgm:t>
    </dgm:pt>
    <dgm:pt modelId="{1913862B-8ADD-409B-A5D6-D848CE1EFC3F}">
      <dgm:prSet custT="1"/>
      <dgm:spPr/>
      <dgm:t>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各系所單位繳交人事室「各系所單位人事費預算明細表（含紙本及電子檔）」更正版予人事室。</a:t>
          </a:r>
          <a:endParaRPr lang="zh-TW" altLang="en-US" sz="2000" dirty="0">
            <a:latin typeface="Times New Roman" panose="02020603050405020304" pitchFamily="18" charset="0"/>
            <a:cs typeface="Times New Roman" panose="02020603050405020304" pitchFamily="18" charset="0"/>
          </a:endParaRPr>
        </a:p>
      </dgm:t>
    </dgm:pt>
    <dgm:pt modelId="{B6A74E92-5186-41E4-A603-48B82A4B1219}" type="parTrans" cxnId="{D2C20ECA-8B24-436A-9046-A27403B5515F}">
      <dgm:prSet/>
      <dgm:spPr/>
      <dgm:t>
        <a:bodyPr/>
        <a:lstStyle/>
        <a:p>
          <a:endParaRPr lang="zh-TW" altLang="en-US"/>
        </a:p>
      </dgm:t>
    </dgm:pt>
    <dgm:pt modelId="{3B46FE86-0336-4146-A5C4-CC0BCF451A06}" type="sibTrans" cxnId="{D2C20ECA-8B24-436A-9046-A27403B5515F}">
      <dgm:prSet/>
      <dgm:spPr/>
      <dgm:t>
        <a:bodyPr/>
        <a:lstStyle/>
        <a:p>
          <a:endParaRPr lang="zh-TW" altLang="en-US"/>
        </a:p>
      </dgm:t>
    </dgm:pt>
    <dgm:pt modelId="{E400FB3B-2FE6-412B-9344-5A4FF1468C81}">
      <dgm:prSet custT="1"/>
      <dgm:spPr/>
      <dgm:t>
        <a:bodyPr/>
        <a:lstStyle/>
        <a:p>
          <a:r>
            <a:rPr lang="en-US" altLang="en-US" sz="2000" dirty="0" smtClean="0">
              <a:latin typeface="Times New Roman" panose="02020603050405020304" pitchFamily="18" charset="0"/>
              <a:ea typeface="標楷體" panose="03000509000000000000" pitchFamily="65" charset="-120"/>
              <a:cs typeface="Times New Roman" panose="02020603050405020304" pitchFamily="18" charset="0"/>
            </a:rPr>
            <a:t>109/1/21(</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二）至</a:t>
          </a:r>
          <a:r>
            <a:rPr lang="en-US" altLang="en-US" sz="2000" dirty="0" smtClean="0">
              <a:latin typeface="Times New Roman" panose="02020603050405020304" pitchFamily="18" charset="0"/>
              <a:ea typeface="標楷體" panose="03000509000000000000" pitchFamily="65" charset="-120"/>
              <a:cs typeface="Times New Roman" panose="02020603050405020304" pitchFamily="18" charset="0"/>
            </a:rPr>
            <a:t>109/3/</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2</a:t>
          </a:r>
          <a:r>
            <a:rPr lang="en-US" altLang="en-US" sz="20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一</a:t>
          </a:r>
          <a:r>
            <a:rPr lang="en-US" altLang="en-US" sz="20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開放總務資訊系統財務管理服務預估報廢資料登錄。</a:t>
          </a:r>
          <a:endParaRPr lang="zh-TW" altLang="en-US" sz="2000" dirty="0">
            <a:latin typeface="Times New Roman" panose="02020603050405020304" pitchFamily="18" charset="0"/>
            <a:cs typeface="Times New Roman" panose="02020603050405020304" pitchFamily="18" charset="0"/>
          </a:endParaRPr>
        </a:p>
      </dgm:t>
    </dgm:pt>
    <dgm:pt modelId="{DBB0544A-1F9A-4696-BD62-9AD62BB3C4CA}" type="parTrans" cxnId="{6C4D4CAA-A2CA-4613-A08C-7FF5EAF437EE}">
      <dgm:prSet/>
      <dgm:spPr/>
      <dgm:t>
        <a:bodyPr/>
        <a:lstStyle/>
        <a:p>
          <a:endParaRPr lang="zh-TW" altLang="en-US"/>
        </a:p>
      </dgm:t>
    </dgm:pt>
    <dgm:pt modelId="{F2E9E3B3-31FF-465A-ACC5-859C4A9CFFB4}" type="sibTrans" cxnId="{6C4D4CAA-A2CA-4613-A08C-7FF5EAF437EE}">
      <dgm:prSet/>
      <dgm:spPr/>
      <dgm:t>
        <a:bodyPr/>
        <a:lstStyle/>
        <a:p>
          <a:endParaRPr lang="zh-TW" altLang="en-US"/>
        </a:p>
      </dgm:t>
    </dgm:pt>
    <dgm:pt modelId="{3A2ED5CA-3864-433F-8286-EE920D03C258}">
      <dgm:prSet custT="1"/>
      <dgm:spPr/>
      <dgm:t>
        <a:bodyPr/>
        <a:lstStyle/>
        <a:p>
          <a:r>
            <a:rPr lang="en-US" altLang="zh-TW" sz="20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2/10</a:t>
          </a:r>
          <a:endParaRPr lang="zh-TW" altLang="en-US" sz="20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C1369F97-62C2-4B23-BC40-5E51530310B1}" type="parTrans" cxnId="{F83E0DCC-98B0-4247-B3F0-609BF7BD0681}">
      <dgm:prSet/>
      <dgm:spPr/>
      <dgm:t>
        <a:bodyPr/>
        <a:lstStyle/>
        <a:p>
          <a:endParaRPr lang="zh-TW" altLang="en-US"/>
        </a:p>
      </dgm:t>
    </dgm:pt>
    <dgm:pt modelId="{F42707DC-B385-4186-BD7C-3CB4F8E2BD1C}" type="sibTrans" cxnId="{F83E0DCC-98B0-4247-B3F0-609BF7BD0681}">
      <dgm:prSet/>
      <dgm:spPr/>
      <dgm:t>
        <a:bodyPr/>
        <a:lstStyle/>
        <a:p>
          <a:endParaRPr lang="zh-TW" altLang="en-US"/>
        </a:p>
      </dgm:t>
    </dgm:pt>
    <dgm:pt modelId="{71E1C877-FA14-4987-B779-9586E292367D}">
      <dgm:prSet custT="1"/>
      <dgm:spPr/>
      <dgm:t>
        <a:bodyPr/>
        <a:lstStyle/>
        <a:p>
          <a:r>
            <a:rPr lang="zh-TW" altLang="en-US" sz="20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人事室將更正後之「各系所單位人事費預算明細表」送交各單位</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，由各單</a:t>
          </a:r>
          <a:r>
            <a:rPr lang="zh-TW" altLang="en-US" sz="2000" dirty="0" smtClean="0">
              <a:latin typeface="標楷體" panose="03000509000000000000" pitchFamily="65" charset="-120"/>
              <a:ea typeface="標楷體" panose="03000509000000000000" pitchFamily="65" charset="-120"/>
            </a:rPr>
            <a:t>位登錄人事費概算並將人事費預算明細表附於經費概算書表內。</a:t>
          </a:r>
          <a:endParaRPr lang="zh-TW" altLang="en-US" sz="2000" dirty="0">
            <a:latin typeface="Times New Roman" panose="02020603050405020304" pitchFamily="18" charset="0"/>
            <a:cs typeface="Times New Roman" panose="02020603050405020304" pitchFamily="18" charset="0"/>
          </a:endParaRPr>
        </a:p>
      </dgm:t>
    </dgm:pt>
    <dgm:pt modelId="{D4D46F66-AFBF-4237-8102-0F13A3F605A4}" type="parTrans" cxnId="{21F67926-63D9-414C-BC6B-8EE8E3D28D90}">
      <dgm:prSet/>
      <dgm:spPr/>
      <dgm:t>
        <a:bodyPr/>
        <a:lstStyle/>
        <a:p>
          <a:endParaRPr lang="zh-TW" altLang="en-US"/>
        </a:p>
      </dgm:t>
    </dgm:pt>
    <dgm:pt modelId="{C8283FE6-E72C-48D9-A70D-80AEAFAEA916}" type="sibTrans" cxnId="{21F67926-63D9-414C-BC6B-8EE8E3D28D90}">
      <dgm:prSet/>
      <dgm:spPr/>
      <dgm:t>
        <a:bodyPr/>
        <a:lstStyle/>
        <a:p>
          <a:endParaRPr lang="zh-TW" altLang="en-US"/>
        </a:p>
      </dgm:t>
    </dgm:pt>
    <dgm:pt modelId="{F8FA0790-7038-4C8C-A10C-31CF20633B59}" type="pres">
      <dgm:prSet presAssocID="{9EDF3DBB-6159-4FE9-AE24-5989AFD8C77D}" presName="linearFlow" presStyleCnt="0">
        <dgm:presLayoutVars>
          <dgm:dir/>
          <dgm:animLvl val="lvl"/>
          <dgm:resizeHandles val="exact"/>
        </dgm:presLayoutVars>
      </dgm:prSet>
      <dgm:spPr/>
      <dgm:t>
        <a:bodyPr/>
        <a:lstStyle/>
        <a:p>
          <a:endParaRPr lang="zh-TW" altLang="en-US"/>
        </a:p>
      </dgm:t>
    </dgm:pt>
    <dgm:pt modelId="{8EDED1B4-E237-4887-9D46-D68A8961752E}" type="pres">
      <dgm:prSet presAssocID="{3A2AADFF-07A6-48D9-897A-9513D991C865}" presName="composite" presStyleCnt="0"/>
      <dgm:spPr/>
    </dgm:pt>
    <dgm:pt modelId="{53D249F0-3018-49DF-8672-1E41418A5EA1}" type="pres">
      <dgm:prSet presAssocID="{3A2AADFF-07A6-48D9-897A-9513D991C865}" presName="parentText" presStyleLbl="alignNode1" presStyleIdx="0" presStyleCnt="6">
        <dgm:presLayoutVars>
          <dgm:chMax val="1"/>
          <dgm:bulletEnabled val="1"/>
        </dgm:presLayoutVars>
      </dgm:prSet>
      <dgm:spPr/>
      <dgm:t>
        <a:bodyPr/>
        <a:lstStyle/>
        <a:p>
          <a:endParaRPr lang="zh-TW" altLang="en-US"/>
        </a:p>
      </dgm:t>
    </dgm:pt>
    <dgm:pt modelId="{48DD065C-7D27-4C56-BC1B-BD0F4CAE19C5}" type="pres">
      <dgm:prSet presAssocID="{3A2AADFF-07A6-48D9-897A-9513D991C865}" presName="descendantText" presStyleLbl="alignAcc1" presStyleIdx="0" presStyleCnt="6" custLinFactNeighborX="-389" custLinFactNeighborY="2239">
        <dgm:presLayoutVars>
          <dgm:bulletEnabled val="1"/>
        </dgm:presLayoutVars>
      </dgm:prSet>
      <dgm:spPr/>
      <dgm:t>
        <a:bodyPr/>
        <a:lstStyle/>
        <a:p>
          <a:endParaRPr lang="zh-TW" altLang="en-US"/>
        </a:p>
      </dgm:t>
    </dgm:pt>
    <dgm:pt modelId="{5BB6CC2A-10F6-4BF3-946A-A09A25AC559E}" type="pres">
      <dgm:prSet presAssocID="{DD63FDF9-1A06-4082-9733-D995F61400A2}" presName="sp" presStyleCnt="0"/>
      <dgm:spPr/>
    </dgm:pt>
    <dgm:pt modelId="{AAFE87AA-6244-44D5-B554-3A71ADD8A08C}" type="pres">
      <dgm:prSet presAssocID="{8FCE17BF-5255-4B96-BACA-5027BFE6E8DA}" presName="composite" presStyleCnt="0"/>
      <dgm:spPr/>
    </dgm:pt>
    <dgm:pt modelId="{0CF33A41-1F67-4019-B5C8-C0520C03341D}" type="pres">
      <dgm:prSet presAssocID="{8FCE17BF-5255-4B96-BACA-5027BFE6E8DA}" presName="parentText" presStyleLbl="alignNode1" presStyleIdx="1" presStyleCnt="6">
        <dgm:presLayoutVars>
          <dgm:chMax val="1"/>
          <dgm:bulletEnabled val="1"/>
        </dgm:presLayoutVars>
      </dgm:prSet>
      <dgm:spPr/>
      <dgm:t>
        <a:bodyPr/>
        <a:lstStyle/>
        <a:p>
          <a:endParaRPr lang="zh-TW" altLang="en-US"/>
        </a:p>
      </dgm:t>
    </dgm:pt>
    <dgm:pt modelId="{28D350F5-E7DC-476B-8FFB-4C2D75474F55}" type="pres">
      <dgm:prSet presAssocID="{8FCE17BF-5255-4B96-BACA-5027BFE6E8DA}" presName="descendantText" presStyleLbl="alignAcc1" presStyleIdx="1" presStyleCnt="6" custLinFactNeighborY="3713">
        <dgm:presLayoutVars>
          <dgm:bulletEnabled val="1"/>
        </dgm:presLayoutVars>
      </dgm:prSet>
      <dgm:spPr/>
      <dgm:t>
        <a:bodyPr/>
        <a:lstStyle/>
        <a:p>
          <a:endParaRPr lang="zh-TW" altLang="en-US"/>
        </a:p>
      </dgm:t>
    </dgm:pt>
    <dgm:pt modelId="{0D063610-1760-442D-BE8E-7FA6A76E8952}" type="pres">
      <dgm:prSet presAssocID="{DBDBD45A-39EA-4F2C-95C1-44EC10D9EE22}" presName="sp" presStyleCnt="0"/>
      <dgm:spPr/>
    </dgm:pt>
    <dgm:pt modelId="{EFE743B4-7564-458F-B23A-707B6FFFBD84}" type="pres">
      <dgm:prSet presAssocID="{FAAC6133-E834-40E0-BBB3-8CDFF6CFC3F1}" presName="composite" presStyleCnt="0"/>
      <dgm:spPr/>
    </dgm:pt>
    <dgm:pt modelId="{9832E149-3EB1-4E07-9BF1-5A6A95EA5B5B}" type="pres">
      <dgm:prSet presAssocID="{FAAC6133-E834-40E0-BBB3-8CDFF6CFC3F1}" presName="parentText" presStyleLbl="alignNode1" presStyleIdx="2" presStyleCnt="6">
        <dgm:presLayoutVars>
          <dgm:chMax val="1"/>
          <dgm:bulletEnabled val="1"/>
        </dgm:presLayoutVars>
      </dgm:prSet>
      <dgm:spPr/>
      <dgm:t>
        <a:bodyPr/>
        <a:lstStyle/>
        <a:p>
          <a:endParaRPr lang="zh-TW" altLang="en-US"/>
        </a:p>
      </dgm:t>
    </dgm:pt>
    <dgm:pt modelId="{0EAEF6F7-9964-4620-A7C5-8E5685E49688}" type="pres">
      <dgm:prSet presAssocID="{FAAC6133-E834-40E0-BBB3-8CDFF6CFC3F1}" presName="descendantText" presStyleLbl="alignAcc1" presStyleIdx="2" presStyleCnt="6" custLinFactNeighborY="3713">
        <dgm:presLayoutVars>
          <dgm:bulletEnabled val="1"/>
        </dgm:presLayoutVars>
      </dgm:prSet>
      <dgm:spPr/>
      <dgm:t>
        <a:bodyPr/>
        <a:lstStyle/>
        <a:p>
          <a:endParaRPr lang="zh-TW" altLang="en-US"/>
        </a:p>
      </dgm:t>
    </dgm:pt>
    <dgm:pt modelId="{65307DB0-FB12-48BE-B00E-DB1584BAA91E}" type="pres">
      <dgm:prSet presAssocID="{DB5B2270-A379-4B9F-A04F-3F4F268C7FFD}" presName="sp" presStyleCnt="0"/>
      <dgm:spPr/>
    </dgm:pt>
    <dgm:pt modelId="{4CD851C1-6DC6-4A35-AC0D-449FE13DB5ED}" type="pres">
      <dgm:prSet presAssocID="{7EF32B95-71A9-4244-A1CC-DF2FB9DA6502}" presName="composite" presStyleCnt="0"/>
      <dgm:spPr/>
    </dgm:pt>
    <dgm:pt modelId="{69DCE7E9-78A4-4700-8663-6B3A24D1957E}" type="pres">
      <dgm:prSet presAssocID="{7EF32B95-71A9-4244-A1CC-DF2FB9DA6502}" presName="parentText" presStyleLbl="alignNode1" presStyleIdx="3" presStyleCnt="6">
        <dgm:presLayoutVars>
          <dgm:chMax val="1"/>
          <dgm:bulletEnabled val="1"/>
        </dgm:presLayoutVars>
      </dgm:prSet>
      <dgm:spPr/>
      <dgm:t>
        <a:bodyPr/>
        <a:lstStyle/>
        <a:p>
          <a:endParaRPr lang="zh-TW" altLang="en-US"/>
        </a:p>
      </dgm:t>
    </dgm:pt>
    <dgm:pt modelId="{DFF4D4F2-395D-4F7C-B1B5-723F449D731F}" type="pres">
      <dgm:prSet presAssocID="{7EF32B95-71A9-4244-A1CC-DF2FB9DA6502}" presName="descendantText" presStyleLbl="alignAcc1" presStyleIdx="3" presStyleCnt="6" custLinFactNeighborY="3713">
        <dgm:presLayoutVars>
          <dgm:bulletEnabled val="1"/>
        </dgm:presLayoutVars>
      </dgm:prSet>
      <dgm:spPr/>
      <dgm:t>
        <a:bodyPr/>
        <a:lstStyle/>
        <a:p>
          <a:endParaRPr lang="zh-TW" altLang="en-US"/>
        </a:p>
      </dgm:t>
    </dgm:pt>
    <dgm:pt modelId="{BF794598-E581-4BBC-B944-46C668154051}" type="pres">
      <dgm:prSet presAssocID="{39701116-BB2B-4964-8BBD-4A5DAEFB0767}" presName="sp" presStyleCnt="0"/>
      <dgm:spPr/>
    </dgm:pt>
    <dgm:pt modelId="{5B031F68-1A8A-4494-83F4-0C4764868E15}" type="pres">
      <dgm:prSet presAssocID="{9ABD30CF-AF05-4495-ADBD-EB8FEE0CAF55}" presName="composite" presStyleCnt="0"/>
      <dgm:spPr/>
    </dgm:pt>
    <dgm:pt modelId="{96B7EBD5-608E-498B-BE06-F9021731D445}" type="pres">
      <dgm:prSet presAssocID="{9ABD30CF-AF05-4495-ADBD-EB8FEE0CAF55}" presName="parentText" presStyleLbl="alignNode1" presStyleIdx="4" presStyleCnt="6" custLinFactNeighborX="0" custLinFactNeighborY="-9544">
        <dgm:presLayoutVars>
          <dgm:chMax val="1"/>
          <dgm:bulletEnabled val="1"/>
        </dgm:presLayoutVars>
      </dgm:prSet>
      <dgm:spPr/>
      <dgm:t>
        <a:bodyPr/>
        <a:lstStyle/>
        <a:p>
          <a:endParaRPr lang="zh-TW" altLang="en-US"/>
        </a:p>
      </dgm:t>
    </dgm:pt>
    <dgm:pt modelId="{CD3B9482-D28A-46F6-913D-59D710AE0606}" type="pres">
      <dgm:prSet presAssocID="{9ABD30CF-AF05-4495-ADBD-EB8FEE0CAF55}" presName="descendantText" presStyleLbl="alignAcc1" presStyleIdx="4" presStyleCnt="6" custScaleY="116799" custLinFactNeighborX="0" custLinFactNeighborY="72">
        <dgm:presLayoutVars>
          <dgm:bulletEnabled val="1"/>
        </dgm:presLayoutVars>
      </dgm:prSet>
      <dgm:spPr/>
      <dgm:t>
        <a:bodyPr/>
        <a:lstStyle/>
        <a:p>
          <a:endParaRPr lang="zh-TW" altLang="en-US"/>
        </a:p>
      </dgm:t>
    </dgm:pt>
    <dgm:pt modelId="{A2D2452B-CC36-45A5-B787-172B55E6AB09}" type="pres">
      <dgm:prSet presAssocID="{42308691-AE80-4C6B-AE0C-C615A77DC930}" presName="sp" presStyleCnt="0"/>
      <dgm:spPr/>
    </dgm:pt>
    <dgm:pt modelId="{AAB8F1E1-D445-4394-8B1E-AA6DFE449F5A}" type="pres">
      <dgm:prSet presAssocID="{3A2ED5CA-3864-433F-8286-EE920D03C258}" presName="composite" presStyleCnt="0"/>
      <dgm:spPr/>
    </dgm:pt>
    <dgm:pt modelId="{C9676D2A-B67C-4A19-A1C4-D11FA9EBF17C}" type="pres">
      <dgm:prSet presAssocID="{3A2ED5CA-3864-433F-8286-EE920D03C258}" presName="parentText" presStyleLbl="alignNode1" presStyleIdx="5" presStyleCnt="6" custLinFactNeighborX="0" custLinFactNeighborY="-6941">
        <dgm:presLayoutVars>
          <dgm:chMax val="1"/>
          <dgm:bulletEnabled val="1"/>
        </dgm:presLayoutVars>
      </dgm:prSet>
      <dgm:spPr/>
      <dgm:t>
        <a:bodyPr/>
        <a:lstStyle/>
        <a:p>
          <a:endParaRPr lang="zh-TW" altLang="en-US"/>
        </a:p>
      </dgm:t>
    </dgm:pt>
    <dgm:pt modelId="{C5E43EBC-A390-4ED9-93F8-ECFD46D44BEE}" type="pres">
      <dgm:prSet presAssocID="{3A2ED5CA-3864-433F-8286-EE920D03C258}" presName="descendantText" presStyleLbl="alignAcc1" presStyleIdx="5" presStyleCnt="6" custScaleY="122475">
        <dgm:presLayoutVars>
          <dgm:bulletEnabled val="1"/>
        </dgm:presLayoutVars>
      </dgm:prSet>
      <dgm:spPr/>
      <dgm:t>
        <a:bodyPr/>
        <a:lstStyle/>
        <a:p>
          <a:endParaRPr lang="zh-TW" altLang="en-US"/>
        </a:p>
      </dgm:t>
    </dgm:pt>
  </dgm:ptLst>
  <dgm:cxnLst>
    <dgm:cxn modelId="{7EE9C29C-3551-46C4-BF05-19C8E9E98ACA}" srcId="{8FCE17BF-5255-4B96-BACA-5027BFE6E8DA}" destId="{AA69F943-FF28-489E-9A40-CC9D61EFB4EC}" srcOrd="0" destOrd="0" parTransId="{5E2B580F-0377-4D7D-860A-B49227C9A17B}" sibTransId="{3CCE2DD9-3307-413C-969E-EFF798C0BC39}"/>
    <dgm:cxn modelId="{45667866-A58F-4722-B71C-401A020958AA}" type="presOf" srcId="{E400FB3B-2FE6-412B-9344-5A4FF1468C81}" destId="{CD3B9482-D28A-46F6-913D-59D710AE0606}" srcOrd="0" destOrd="0" presId="urn:microsoft.com/office/officeart/2005/8/layout/chevron2"/>
    <dgm:cxn modelId="{F83E0DCC-98B0-4247-B3F0-609BF7BD0681}" srcId="{9EDF3DBB-6159-4FE9-AE24-5989AFD8C77D}" destId="{3A2ED5CA-3864-433F-8286-EE920D03C258}" srcOrd="5" destOrd="0" parTransId="{C1369F97-62C2-4B23-BC40-5E51530310B1}" sibTransId="{F42707DC-B385-4186-BD7C-3CB4F8E2BD1C}"/>
    <dgm:cxn modelId="{6C4D4CAA-A2CA-4613-A08C-7FF5EAF437EE}" srcId="{9ABD30CF-AF05-4495-ADBD-EB8FEE0CAF55}" destId="{E400FB3B-2FE6-412B-9344-5A4FF1468C81}" srcOrd="0" destOrd="0" parTransId="{DBB0544A-1F9A-4696-BD62-9AD62BB3C4CA}" sibTransId="{F2E9E3B3-31FF-465A-ACC5-859C4A9CFFB4}"/>
    <dgm:cxn modelId="{68E8330F-3B38-488D-854A-6CC1FAF53616}" srcId="{FAAC6133-E834-40E0-BBB3-8CDFF6CFC3F1}" destId="{17927C83-65FE-4C20-AAE1-E56513D5CA69}" srcOrd="0" destOrd="0" parTransId="{B2C1A821-DC2E-4512-B64B-12A91DDE1E8C}" sibTransId="{B1A7C6ED-53A3-43C9-BEC7-62C808819D7F}"/>
    <dgm:cxn modelId="{729F8B6D-C084-4468-B87D-F34573193470}" srcId="{9EDF3DBB-6159-4FE9-AE24-5989AFD8C77D}" destId="{3A2AADFF-07A6-48D9-897A-9513D991C865}" srcOrd="0" destOrd="0" parTransId="{FE246F44-B79E-42DD-BBCB-9022052BE6B0}" sibTransId="{DD63FDF9-1A06-4082-9733-D995F61400A2}"/>
    <dgm:cxn modelId="{D2C20ECA-8B24-436A-9046-A27403B5515F}" srcId="{7EF32B95-71A9-4244-A1CC-DF2FB9DA6502}" destId="{1913862B-8ADD-409B-A5D6-D848CE1EFC3F}" srcOrd="0" destOrd="0" parTransId="{B6A74E92-5186-41E4-A603-48B82A4B1219}" sibTransId="{3B46FE86-0336-4146-A5C4-CC0BCF451A06}"/>
    <dgm:cxn modelId="{53D67ED8-7FD5-4F73-9600-AE355D5BCFBB}" srcId="{9EDF3DBB-6159-4FE9-AE24-5989AFD8C77D}" destId="{7EF32B95-71A9-4244-A1CC-DF2FB9DA6502}" srcOrd="3" destOrd="0" parTransId="{438D1774-E246-49EC-9E8B-494D6B8A032E}" sibTransId="{39701116-BB2B-4964-8BBD-4A5DAEFB0767}"/>
    <dgm:cxn modelId="{B47231C0-D28B-4D06-8E6F-5DFC6FAF0338}" srcId="{3A2AADFF-07A6-48D9-897A-9513D991C865}" destId="{1F7E5A9A-AECD-47C9-B1CC-86EC9C718ECB}" srcOrd="0" destOrd="0" parTransId="{663E547F-E988-45AE-99B6-ACB31F8F04DB}" sibTransId="{8717D571-7E85-4832-B929-9FCEA8D3A5C1}"/>
    <dgm:cxn modelId="{B534D615-DA99-4AF7-99BC-B0251AF78F8B}" type="presOf" srcId="{1F7E5A9A-AECD-47C9-B1CC-86EC9C718ECB}" destId="{48DD065C-7D27-4C56-BC1B-BD0F4CAE19C5}" srcOrd="0" destOrd="0" presId="urn:microsoft.com/office/officeart/2005/8/layout/chevron2"/>
    <dgm:cxn modelId="{D20CB06F-4A20-4846-8916-B7553B081A25}" srcId="{9EDF3DBB-6159-4FE9-AE24-5989AFD8C77D}" destId="{9ABD30CF-AF05-4495-ADBD-EB8FEE0CAF55}" srcOrd="4" destOrd="0" parTransId="{6BCA3C9B-2C92-4C67-94E3-D4D9070E601D}" sibTransId="{42308691-AE80-4C6B-AE0C-C615A77DC930}"/>
    <dgm:cxn modelId="{6F4C65C1-D219-4C28-A667-712CEE72E8F2}" type="presOf" srcId="{7EF32B95-71A9-4244-A1CC-DF2FB9DA6502}" destId="{69DCE7E9-78A4-4700-8663-6B3A24D1957E}" srcOrd="0" destOrd="0" presId="urn:microsoft.com/office/officeart/2005/8/layout/chevron2"/>
    <dgm:cxn modelId="{0C691188-4646-43FD-B27F-8711758D87D1}" srcId="{9EDF3DBB-6159-4FE9-AE24-5989AFD8C77D}" destId="{FAAC6133-E834-40E0-BBB3-8CDFF6CFC3F1}" srcOrd="2" destOrd="0" parTransId="{74F57BC1-9CEE-4B9E-BB90-8119F0B1D473}" sibTransId="{DB5B2270-A379-4B9F-A04F-3F4F268C7FFD}"/>
    <dgm:cxn modelId="{FC726FC7-C9A1-47CD-BB3E-EE5AA0E4753E}" type="presOf" srcId="{71E1C877-FA14-4987-B779-9586E292367D}" destId="{C5E43EBC-A390-4ED9-93F8-ECFD46D44BEE}" srcOrd="0" destOrd="0" presId="urn:microsoft.com/office/officeart/2005/8/layout/chevron2"/>
    <dgm:cxn modelId="{78FF3365-DC20-46F5-9582-28E664ACE9FF}" type="presOf" srcId="{17927C83-65FE-4C20-AAE1-E56513D5CA69}" destId="{0EAEF6F7-9964-4620-A7C5-8E5685E49688}" srcOrd="0" destOrd="0" presId="urn:microsoft.com/office/officeart/2005/8/layout/chevron2"/>
    <dgm:cxn modelId="{F37DB142-76EC-4B10-B3E0-8C5FC4492907}" type="presOf" srcId="{9EDF3DBB-6159-4FE9-AE24-5989AFD8C77D}" destId="{F8FA0790-7038-4C8C-A10C-31CF20633B59}" srcOrd="0" destOrd="0" presId="urn:microsoft.com/office/officeart/2005/8/layout/chevron2"/>
    <dgm:cxn modelId="{B16CC32C-779D-4724-8E70-7BD211FBB2C8}" type="presOf" srcId="{3A2AADFF-07A6-48D9-897A-9513D991C865}" destId="{53D249F0-3018-49DF-8672-1E41418A5EA1}" srcOrd="0" destOrd="0" presId="urn:microsoft.com/office/officeart/2005/8/layout/chevron2"/>
    <dgm:cxn modelId="{B42D99AA-8D1E-4357-951F-B5DB1443AA5C}" type="presOf" srcId="{AA69F943-FF28-489E-9A40-CC9D61EFB4EC}" destId="{28D350F5-E7DC-476B-8FFB-4C2D75474F55}" srcOrd="0" destOrd="0" presId="urn:microsoft.com/office/officeart/2005/8/layout/chevron2"/>
    <dgm:cxn modelId="{C58CAC76-232B-4C17-835E-7151112CB518}" type="presOf" srcId="{9ABD30CF-AF05-4495-ADBD-EB8FEE0CAF55}" destId="{96B7EBD5-608E-498B-BE06-F9021731D445}" srcOrd="0" destOrd="0" presId="urn:microsoft.com/office/officeart/2005/8/layout/chevron2"/>
    <dgm:cxn modelId="{BE786E2D-75F1-4680-AB95-E20CA30A4760}" type="presOf" srcId="{3A2ED5CA-3864-433F-8286-EE920D03C258}" destId="{C9676D2A-B67C-4A19-A1C4-D11FA9EBF17C}" srcOrd="0" destOrd="0" presId="urn:microsoft.com/office/officeart/2005/8/layout/chevron2"/>
    <dgm:cxn modelId="{383F704A-68B4-47F1-B2E3-746F30AEE469}" type="presOf" srcId="{FAAC6133-E834-40E0-BBB3-8CDFF6CFC3F1}" destId="{9832E149-3EB1-4E07-9BF1-5A6A95EA5B5B}" srcOrd="0" destOrd="0" presId="urn:microsoft.com/office/officeart/2005/8/layout/chevron2"/>
    <dgm:cxn modelId="{21F67926-63D9-414C-BC6B-8EE8E3D28D90}" srcId="{3A2ED5CA-3864-433F-8286-EE920D03C258}" destId="{71E1C877-FA14-4987-B779-9586E292367D}" srcOrd="0" destOrd="0" parTransId="{D4D46F66-AFBF-4237-8102-0F13A3F605A4}" sibTransId="{C8283FE6-E72C-48D9-A70D-80AEAFAEA916}"/>
    <dgm:cxn modelId="{920CAF40-984B-4430-975E-1BA6675ADCB2}" type="presOf" srcId="{1913862B-8ADD-409B-A5D6-D848CE1EFC3F}" destId="{DFF4D4F2-395D-4F7C-B1B5-723F449D731F}" srcOrd="0" destOrd="0" presId="urn:microsoft.com/office/officeart/2005/8/layout/chevron2"/>
    <dgm:cxn modelId="{A42465AB-134C-4178-A840-26BF06A54780}" srcId="{9EDF3DBB-6159-4FE9-AE24-5989AFD8C77D}" destId="{8FCE17BF-5255-4B96-BACA-5027BFE6E8DA}" srcOrd="1" destOrd="0" parTransId="{2EFFB8E5-87BF-482A-89D0-71D075C099D3}" sibTransId="{DBDBD45A-39EA-4F2C-95C1-44EC10D9EE22}"/>
    <dgm:cxn modelId="{BF79BE5A-4F38-49DD-98C7-4AA450BC61B0}" type="presOf" srcId="{8FCE17BF-5255-4B96-BACA-5027BFE6E8DA}" destId="{0CF33A41-1F67-4019-B5C8-C0520C03341D}" srcOrd="0" destOrd="0" presId="urn:microsoft.com/office/officeart/2005/8/layout/chevron2"/>
    <dgm:cxn modelId="{9C3DE239-186C-4342-9DA6-ECB96617641D}" type="presParOf" srcId="{F8FA0790-7038-4C8C-A10C-31CF20633B59}" destId="{8EDED1B4-E237-4887-9D46-D68A8961752E}" srcOrd="0" destOrd="0" presId="urn:microsoft.com/office/officeart/2005/8/layout/chevron2"/>
    <dgm:cxn modelId="{180E737D-745E-4FF0-A6F1-5FB59ABB13C7}" type="presParOf" srcId="{8EDED1B4-E237-4887-9D46-D68A8961752E}" destId="{53D249F0-3018-49DF-8672-1E41418A5EA1}" srcOrd="0" destOrd="0" presId="urn:microsoft.com/office/officeart/2005/8/layout/chevron2"/>
    <dgm:cxn modelId="{C6AF4DB1-AA62-463A-820A-082A51038EE9}" type="presParOf" srcId="{8EDED1B4-E237-4887-9D46-D68A8961752E}" destId="{48DD065C-7D27-4C56-BC1B-BD0F4CAE19C5}" srcOrd="1" destOrd="0" presId="urn:microsoft.com/office/officeart/2005/8/layout/chevron2"/>
    <dgm:cxn modelId="{CBD37B84-B2D7-4473-9F42-9317F56ED71E}" type="presParOf" srcId="{F8FA0790-7038-4C8C-A10C-31CF20633B59}" destId="{5BB6CC2A-10F6-4BF3-946A-A09A25AC559E}" srcOrd="1" destOrd="0" presId="urn:microsoft.com/office/officeart/2005/8/layout/chevron2"/>
    <dgm:cxn modelId="{4153E2D2-FB75-43FC-B328-C9FEA171CA4C}" type="presParOf" srcId="{F8FA0790-7038-4C8C-A10C-31CF20633B59}" destId="{AAFE87AA-6244-44D5-B554-3A71ADD8A08C}" srcOrd="2" destOrd="0" presId="urn:microsoft.com/office/officeart/2005/8/layout/chevron2"/>
    <dgm:cxn modelId="{BDF3B74D-118F-4C7B-9BEB-9A17793B3E3F}" type="presParOf" srcId="{AAFE87AA-6244-44D5-B554-3A71ADD8A08C}" destId="{0CF33A41-1F67-4019-B5C8-C0520C03341D}" srcOrd="0" destOrd="0" presId="urn:microsoft.com/office/officeart/2005/8/layout/chevron2"/>
    <dgm:cxn modelId="{E73CD0EB-BC71-4E88-887D-B214552144A2}" type="presParOf" srcId="{AAFE87AA-6244-44D5-B554-3A71ADD8A08C}" destId="{28D350F5-E7DC-476B-8FFB-4C2D75474F55}" srcOrd="1" destOrd="0" presId="urn:microsoft.com/office/officeart/2005/8/layout/chevron2"/>
    <dgm:cxn modelId="{97F7BC60-C606-4C11-BD0A-0A71AA032BA4}" type="presParOf" srcId="{F8FA0790-7038-4C8C-A10C-31CF20633B59}" destId="{0D063610-1760-442D-BE8E-7FA6A76E8952}" srcOrd="3" destOrd="0" presId="urn:microsoft.com/office/officeart/2005/8/layout/chevron2"/>
    <dgm:cxn modelId="{F2E828B1-1D13-48EF-9174-7E925D7ACE2C}" type="presParOf" srcId="{F8FA0790-7038-4C8C-A10C-31CF20633B59}" destId="{EFE743B4-7564-458F-B23A-707B6FFFBD84}" srcOrd="4" destOrd="0" presId="urn:microsoft.com/office/officeart/2005/8/layout/chevron2"/>
    <dgm:cxn modelId="{B4264F80-6868-4D62-A7EB-7C0ABD972918}" type="presParOf" srcId="{EFE743B4-7564-458F-B23A-707B6FFFBD84}" destId="{9832E149-3EB1-4E07-9BF1-5A6A95EA5B5B}" srcOrd="0" destOrd="0" presId="urn:microsoft.com/office/officeart/2005/8/layout/chevron2"/>
    <dgm:cxn modelId="{7A73B64C-5671-4CE4-8C81-FA58D0DCC2FE}" type="presParOf" srcId="{EFE743B4-7564-458F-B23A-707B6FFFBD84}" destId="{0EAEF6F7-9964-4620-A7C5-8E5685E49688}" srcOrd="1" destOrd="0" presId="urn:microsoft.com/office/officeart/2005/8/layout/chevron2"/>
    <dgm:cxn modelId="{8E638962-D506-4C19-A040-89FF4F51F495}" type="presParOf" srcId="{F8FA0790-7038-4C8C-A10C-31CF20633B59}" destId="{65307DB0-FB12-48BE-B00E-DB1584BAA91E}" srcOrd="5" destOrd="0" presId="urn:microsoft.com/office/officeart/2005/8/layout/chevron2"/>
    <dgm:cxn modelId="{A7CBBA7E-D2E6-4831-A3B0-57640303FAA6}" type="presParOf" srcId="{F8FA0790-7038-4C8C-A10C-31CF20633B59}" destId="{4CD851C1-6DC6-4A35-AC0D-449FE13DB5ED}" srcOrd="6" destOrd="0" presId="urn:microsoft.com/office/officeart/2005/8/layout/chevron2"/>
    <dgm:cxn modelId="{926A8B5C-9691-4D53-9001-BA09FF6D8D91}" type="presParOf" srcId="{4CD851C1-6DC6-4A35-AC0D-449FE13DB5ED}" destId="{69DCE7E9-78A4-4700-8663-6B3A24D1957E}" srcOrd="0" destOrd="0" presId="urn:microsoft.com/office/officeart/2005/8/layout/chevron2"/>
    <dgm:cxn modelId="{9A116D16-7680-41A3-8883-9CB04DFE3C20}" type="presParOf" srcId="{4CD851C1-6DC6-4A35-AC0D-449FE13DB5ED}" destId="{DFF4D4F2-395D-4F7C-B1B5-723F449D731F}" srcOrd="1" destOrd="0" presId="urn:microsoft.com/office/officeart/2005/8/layout/chevron2"/>
    <dgm:cxn modelId="{B6D35FBE-8FC2-4E36-B053-DCE103E48CA8}" type="presParOf" srcId="{F8FA0790-7038-4C8C-A10C-31CF20633B59}" destId="{BF794598-E581-4BBC-B944-46C668154051}" srcOrd="7" destOrd="0" presId="urn:microsoft.com/office/officeart/2005/8/layout/chevron2"/>
    <dgm:cxn modelId="{1BB2073F-C465-4564-944C-C8AB8D38FE56}" type="presParOf" srcId="{F8FA0790-7038-4C8C-A10C-31CF20633B59}" destId="{5B031F68-1A8A-4494-83F4-0C4764868E15}" srcOrd="8" destOrd="0" presId="urn:microsoft.com/office/officeart/2005/8/layout/chevron2"/>
    <dgm:cxn modelId="{8236F969-EDE3-4116-B667-17D8B64EF0AD}" type="presParOf" srcId="{5B031F68-1A8A-4494-83F4-0C4764868E15}" destId="{96B7EBD5-608E-498B-BE06-F9021731D445}" srcOrd="0" destOrd="0" presId="urn:microsoft.com/office/officeart/2005/8/layout/chevron2"/>
    <dgm:cxn modelId="{0F590626-D8B7-4205-925B-E0901DD77C9B}" type="presParOf" srcId="{5B031F68-1A8A-4494-83F4-0C4764868E15}" destId="{CD3B9482-D28A-46F6-913D-59D710AE0606}" srcOrd="1" destOrd="0" presId="urn:microsoft.com/office/officeart/2005/8/layout/chevron2"/>
    <dgm:cxn modelId="{B493EEB4-18AC-4977-B4D3-FA50E176B095}" type="presParOf" srcId="{F8FA0790-7038-4C8C-A10C-31CF20633B59}" destId="{A2D2452B-CC36-45A5-B787-172B55E6AB09}" srcOrd="9" destOrd="0" presId="urn:microsoft.com/office/officeart/2005/8/layout/chevron2"/>
    <dgm:cxn modelId="{A52A626F-C75B-4CC7-80AB-B8BDFEF97C87}" type="presParOf" srcId="{F8FA0790-7038-4C8C-A10C-31CF20633B59}" destId="{AAB8F1E1-D445-4394-8B1E-AA6DFE449F5A}" srcOrd="10" destOrd="0" presId="urn:microsoft.com/office/officeart/2005/8/layout/chevron2"/>
    <dgm:cxn modelId="{755D5A48-5EDE-40FE-890F-BBF7485A463B}" type="presParOf" srcId="{AAB8F1E1-D445-4394-8B1E-AA6DFE449F5A}" destId="{C9676D2A-B67C-4A19-A1C4-D11FA9EBF17C}" srcOrd="0" destOrd="0" presId="urn:microsoft.com/office/officeart/2005/8/layout/chevron2"/>
    <dgm:cxn modelId="{658565E9-4E46-4B23-B0D1-1B4A04912234}" type="presParOf" srcId="{AAB8F1E1-D445-4394-8B1E-AA6DFE449F5A}" destId="{C5E43EBC-A390-4ED9-93F8-ECFD46D44BE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EDF3DBB-6159-4FE9-AE24-5989AFD8C77D}" type="doc">
      <dgm:prSet loTypeId="urn:microsoft.com/office/officeart/2005/8/layout/chevron2" loCatId="process" qsTypeId="urn:microsoft.com/office/officeart/2005/8/quickstyle/3d1" qsCatId="3D" csTypeId="urn:microsoft.com/office/officeart/2005/8/colors/colorful2" csCatId="colorful" phldr="1"/>
      <dgm:spPr/>
      <dgm:t>
        <a:bodyPr/>
        <a:lstStyle/>
        <a:p>
          <a:endParaRPr lang="zh-TW" altLang="en-US"/>
        </a:p>
      </dgm:t>
    </dgm:pt>
    <dgm:pt modelId="{1ED442F8-55EE-4960-8FC8-769A87642446}">
      <dgm:prSet custT="1"/>
      <dgm:spPr/>
      <dgm:t>
        <a:bodyPr/>
        <a:lstStyle/>
        <a:p>
          <a:r>
            <a:rPr lang="en-US" altLang="en-US" sz="2000" dirty="0" smtClean="0">
              <a:solidFill>
                <a:schemeClr val="tx1"/>
              </a:solidFill>
              <a:latin typeface="微軟正黑體" panose="020B0604030504040204" pitchFamily="34" charset="-120"/>
              <a:ea typeface="微軟正黑體" panose="020B0604030504040204" pitchFamily="34" charset="-120"/>
            </a:rPr>
            <a:t>2/13</a:t>
          </a:r>
          <a:endParaRPr lang="zh-TW" altLang="en-US" sz="2000" dirty="0">
            <a:solidFill>
              <a:schemeClr val="tx1"/>
            </a:solidFill>
            <a:latin typeface="微軟正黑體" panose="020B0604030504040204" pitchFamily="34" charset="-120"/>
            <a:ea typeface="微軟正黑體" panose="020B0604030504040204" pitchFamily="34" charset="-120"/>
          </a:endParaRPr>
        </a:p>
      </dgm:t>
    </dgm:pt>
    <dgm:pt modelId="{198A4503-32B0-4133-90EA-13BA8E5D3FE8}" type="parTrans" cxnId="{0D8E3788-3A04-430A-8C16-5F09911A0DA9}">
      <dgm:prSet/>
      <dgm:spPr/>
      <dgm:t>
        <a:bodyPr/>
        <a:lstStyle/>
        <a:p>
          <a:endParaRPr lang="zh-TW" altLang="en-US"/>
        </a:p>
      </dgm:t>
    </dgm:pt>
    <dgm:pt modelId="{F63B5CF0-1A2E-4DB6-86AD-E45549CC8E12}" type="sibTrans" cxnId="{0D8E3788-3A04-430A-8C16-5F09911A0DA9}">
      <dgm:prSet/>
      <dgm:spPr/>
      <dgm:t>
        <a:bodyPr/>
        <a:lstStyle/>
        <a:p>
          <a:endParaRPr lang="zh-TW" altLang="en-US"/>
        </a:p>
      </dgm:t>
    </dgm:pt>
    <dgm:pt modelId="{CACD3811-E02D-4318-9E2E-5D4AD3127475}">
      <dgm:prSet custT="1"/>
      <dgm:spPr/>
      <dgm:t>
        <a:bodyPr/>
        <a:lstStyle/>
        <a:p>
          <a:pPr marL="0" indent="0" algn="l" defTabSz="889000">
            <a:lnSpc>
              <a:spcPct val="90000"/>
            </a:lnSpc>
            <a:spcBef>
              <a:spcPct val="0"/>
            </a:spcBef>
            <a:spcAft>
              <a:spcPct val="15000"/>
            </a:spcAft>
            <a:buNone/>
          </a:pPr>
          <a:r>
            <a:rPr lang="zh-TW" altLang="en-US" sz="20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會計室</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送交</a:t>
          </a:r>
          <a:r>
            <a:rPr lang="zh-TW" altLang="en-US" sz="20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各單位預算額度表</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dgm:t>
    </dgm:pt>
    <dgm:pt modelId="{B33CCE98-D5E8-4C69-BCDA-CC482A66C25F}" type="parTrans" cxnId="{5FC58832-2E20-4ACE-B460-5B09B4588C98}">
      <dgm:prSet/>
      <dgm:spPr/>
      <dgm:t>
        <a:bodyPr/>
        <a:lstStyle/>
        <a:p>
          <a:endParaRPr lang="zh-TW" altLang="en-US"/>
        </a:p>
      </dgm:t>
    </dgm:pt>
    <dgm:pt modelId="{E7533516-7B80-4AC5-8BD6-D3B49B13F990}" type="sibTrans" cxnId="{5FC58832-2E20-4ACE-B460-5B09B4588C98}">
      <dgm:prSet/>
      <dgm:spPr/>
      <dgm:t>
        <a:bodyPr/>
        <a:lstStyle/>
        <a:p>
          <a:endParaRPr lang="zh-TW" altLang="en-US"/>
        </a:p>
      </dgm:t>
    </dgm:pt>
    <dgm:pt modelId="{8E8D6C18-EB63-47CE-8625-E7C61BF808AF}">
      <dgm:prSet custT="1"/>
      <dgm:spPr/>
      <dgm:t>
        <a:bodyPr/>
        <a:lstStyle/>
        <a:p>
          <a:pPr>
            <a:lnSpc>
              <a:spcPts val="2000"/>
            </a:lnSpc>
            <a:spcBef>
              <a:spcPts val="600"/>
            </a:spcBef>
          </a:pPr>
          <a:endParaRPr lang="en-US" altLang="en-US" sz="2000" dirty="0" smtClean="0">
            <a:solidFill>
              <a:schemeClr val="tx1"/>
            </a:solidFill>
            <a:latin typeface="微軟正黑體" panose="020B0604030504040204" pitchFamily="34" charset="-120"/>
            <a:ea typeface="微軟正黑體" panose="020B0604030504040204" pitchFamily="34" charset="-120"/>
          </a:endParaRPr>
        </a:p>
        <a:p>
          <a:pPr>
            <a:lnSpc>
              <a:spcPts val="2000"/>
            </a:lnSpc>
            <a:spcBef>
              <a:spcPts val="600"/>
            </a:spcBef>
          </a:pPr>
          <a:r>
            <a:rPr lang="en-US" altLang="en-US" sz="2000" dirty="0" smtClean="0">
              <a:solidFill>
                <a:schemeClr val="tx1"/>
              </a:solidFill>
              <a:latin typeface="微軟正黑體" panose="020B0604030504040204" pitchFamily="34" charset="-120"/>
              <a:ea typeface="微軟正黑體" panose="020B0604030504040204" pitchFamily="34" charset="-120"/>
            </a:rPr>
            <a:t>2/20</a:t>
          </a:r>
          <a:r>
            <a:rPr lang="zh-TW" altLang="en-US" sz="2000" dirty="0" smtClean="0">
              <a:solidFill>
                <a:schemeClr val="tx1"/>
              </a:solidFill>
              <a:latin typeface="標楷體" panose="03000509000000000000" pitchFamily="65" charset="-120"/>
              <a:ea typeface="標楷體" panose="03000509000000000000" pitchFamily="65" charset="-120"/>
            </a:rPr>
            <a:t>前</a:t>
          </a:r>
          <a:endParaRPr lang="zh-TW" altLang="en-US" sz="2000" dirty="0">
            <a:solidFill>
              <a:schemeClr val="tx1"/>
            </a:solidFill>
            <a:latin typeface="標楷體" panose="03000509000000000000" pitchFamily="65" charset="-120"/>
            <a:ea typeface="標楷體" panose="03000509000000000000" pitchFamily="65" charset="-120"/>
          </a:endParaRPr>
        </a:p>
      </dgm:t>
    </dgm:pt>
    <dgm:pt modelId="{06ACEACC-E490-42A2-8312-4410E642473D}" type="sibTrans" cxnId="{75A89674-F97D-40C1-9BA0-411C8D840D77}">
      <dgm:prSet/>
      <dgm:spPr/>
      <dgm:t>
        <a:bodyPr/>
        <a:lstStyle/>
        <a:p>
          <a:endParaRPr lang="zh-TW" altLang="en-US"/>
        </a:p>
      </dgm:t>
    </dgm:pt>
    <dgm:pt modelId="{34E358C9-5DAB-4602-A3D0-F82E5B70BBB1}" type="parTrans" cxnId="{75A89674-F97D-40C1-9BA0-411C8D840D77}">
      <dgm:prSet/>
      <dgm:spPr/>
      <dgm:t>
        <a:bodyPr/>
        <a:lstStyle/>
        <a:p>
          <a:endParaRPr lang="zh-TW" altLang="en-US"/>
        </a:p>
      </dgm:t>
    </dgm:pt>
    <dgm:pt modelId="{0E729DDE-2F95-4144-9318-CD4A1FFA3161}">
      <dgm:prSet custT="1"/>
      <dgm:spPr/>
      <dgm:t>
        <a:bodyPr/>
        <a:lstStyle/>
        <a:p>
          <a:pPr marL="85725" marR="0" indent="-85725" algn="l" defTabSz="914400" eaLnBrk="1" fontAlgn="auto" latinLnBrk="0" hangingPunct="1">
            <a:lnSpc>
              <a:spcPct val="100000"/>
            </a:lnSpc>
            <a:spcBef>
              <a:spcPts val="0"/>
            </a:spcBef>
            <a:spcAft>
              <a:spcPts val="0"/>
            </a:spcAft>
            <a:buClrTx/>
            <a:buSzTx/>
            <a:buFontTx/>
            <a:buNone/>
            <a:tabLst/>
            <a:defRPr/>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會計室開放各預算單位上網登錄概算，但若業務及維護費、助學金及資本門</a:t>
          </a:r>
          <a:r>
            <a:rPr lang="zh-TW" altLang="en-US" sz="2000" dirty="0" smtClean="0">
              <a:latin typeface="標楷體" panose="03000509000000000000" pitchFamily="65" charset="-120"/>
              <a:ea typeface="標楷體" panose="03000509000000000000" pitchFamily="65" charset="-120"/>
            </a:rPr>
            <a:t>超過額度，系統將無法運算收支經費概算。網址：</a:t>
          </a:r>
          <a:r>
            <a:rPr lang="en-US" altLang="zh-TW" sz="2000" b="1" dirty="0" smtClean="0">
              <a:solidFill>
                <a:srgbClr val="0033CC"/>
              </a:solidFill>
              <a:latin typeface="標楷體" panose="03000509000000000000" pitchFamily="65" charset="-120"/>
              <a:ea typeface="標楷體" panose="03000509000000000000" pitchFamily="65" charset="-120"/>
            </a:rPr>
            <a:t>http</a:t>
          </a:r>
          <a:r>
            <a:rPr lang="en-US" altLang="en-US" sz="2000" b="1" dirty="0" smtClean="0">
              <a:solidFill>
                <a:srgbClr val="0033CC"/>
              </a:solidFill>
              <a:latin typeface="標楷體" panose="03000509000000000000" pitchFamily="65" charset="-120"/>
              <a:ea typeface="標楷體" panose="03000509000000000000" pitchFamily="65" charset="-120"/>
            </a:rPr>
            <a:t>://www.budget.fju.edu.tw/fjcuv</a:t>
          </a:r>
          <a:endParaRPr lang="zh-TW" altLang="en-US" sz="2000" b="1" dirty="0">
            <a:solidFill>
              <a:srgbClr val="0033CC"/>
            </a:solidFill>
            <a:latin typeface="標楷體" panose="03000509000000000000" pitchFamily="65" charset="-120"/>
            <a:ea typeface="標楷體" panose="03000509000000000000" pitchFamily="65" charset="-120"/>
          </a:endParaRPr>
        </a:p>
      </dgm:t>
    </dgm:pt>
    <dgm:pt modelId="{D9538110-C90A-4C98-9805-9C52D0E8ACC0}" type="parTrans" cxnId="{4F8823F1-F11D-4604-8F1F-0D86C16C32D0}">
      <dgm:prSet/>
      <dgm:spPr/>
      <dgm:t>
        <a:bodyPr/>
        <a:lstStyle/>
        <a:p>
          <a:endParaRPr lang="zh-TW" altLang="en-US"/>
        </a:p>
      </dgm:t>
    </dgm:pt>
    <dgm:pt modelId="{EBA53CE3-6B8E-49CE-8084-CB02250CCBF5}" type="sibTrans" cxnId="{4F8823F1-F11D-4604-8F1F-0D86C16C32D0}">
      <dgm:prSet/>
      <dgm:spPr/>
      <dgm:t>
        <a:bodyPr/>
        <a:lstStyle/>
        <a:p>
          <a:endParaRPr lang="zh-TW" altLang="en-US"/>
        </a:p>
      </dgm:t>
    </dgm:pt>
    <dgm:pt modelId="{877B80BE-14AD-44FD-A991-C75B7725DEE6}">
      <dgm:prSet custT="1"/>
      <dgm:spPr/>
      <dgm:t>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提報全校性設備及建築物修繕調查表予總務處</a:t>
          </a:r>
          <a:r>
            <a:rPr lang="zh-TW" altLang="en-US" sz="2000" dirty="0" smtClean="0">
              <a:latin typeface="標楷體" panose="03000509000000000000" pitchFamily="65" charset="-120"/>
              <a:ea typeface="標楷體" panose="03000509000000000000" pitchFamily="65" charset="-120"/>
            </a:rPr>
            <a:t>營繕組及事務組。</a:t>
          </a:r>
          <a:endParaRPr lang="zh-TW" altLang="en-US" sz="2000" dirty="0">
            <a:latin typeface="標楷體" panose="03000509000000000000" pitchFamily="65" charset="-120"/>
            <a:ea typeface="標楷體" panose="03000509000000000000" pitchFamily="65" charset="-120"/>
          </a:endParaRPr>
        </a:p>
      </dgm:t>
    </dgm:pt>
    <dgm:pt modelId="{6D2D0046-00B1-42F0-8466-890F2EA25663}" type="parTrans" cxnId="{40BF7BD1-3610-404F-B87F-ECB39065E07E}">
      <dgm:prSet/>
      <dgm:spPr/>
      <dgm:t>
        <a:bodyPr/>
        <a:lstStyle/>
        <a:p>
          <a:endParaRPr lang="zh-TW" altLang="en-US"/>
        </a:p>
      </dgm:t>
    </dgm:pt>
    <dgm:pt modelId="{EDAAB343-1DCA-4737-92C0-E2B67F0E1C88}" type="sibTrans" cxnId="{40BF7BD1-3610-404F-B87F-ECB39065E07E}">
      <dgm:prSet/>
      <dgm:spPr/>
      <dgm:t>
        <a:bodyPr/>
        <a:lstStyle/>
        <a:p>
          <a:endParaRPr lang="zh-TW" altLang="en-US"/>
        </a:p>
      </dgm:t>
    </dgm:pt>
    <dgm:pt modelId="{76563146-B481-40C4-9CCE-06290AF97A23}">
      <dgm:prSet custT="1"/>
      <dgm:spPr/>
      <dgm:t>
        <a:bodyPr/>
        <a:lstStyle/>
        <a:p>
          <a:pPr>
            <a:lnSpc>
              <a:spcPts val="2000"/>
            </a:lnSpc>
          </a:pPr>
          <a:endParaRPr lang="en-US" altLang="en-US" sz="2000" dirty="0" smtClean="0">
            <a:solidFill>
              <a:schemeClr val="tx1"/>
            </a:solidFill>
            <a:latin typeface="微軟正黑體" panose="020B0604030504040204" pitchFamily="34" charset="-120"/>
            <a:ea typeface="微軟正黑體" panose="020B0604030504040204" pitchFamily="34" charset="-120"/>
          </a:endParaRPr>
        </a:p>
        <a:p>
          <a:pPr>
            <a:lnSpc>
              <a:spcPts val="2000"/>
            </a:lnSpc>
          </a:pPr>
          <a:r>
            <a:rPr lang="en-US" altLang="en-US" sz="2000" dirty="0" smtClean="0">
              <a:solidFill>
                <a:schemeClr val="tx1"/>
              </a:solidFill>
              <a:latin typeface="微軟正黑體" panose="020B0604030504040204" pitchFamily="34" charset="-120"/>
              <a:ea typeface="微軟正黑體" panose="020B0604030504040204" pitchFamily="34" charset="-120"/>
            </a:rPr>
            <a:t>2/21</a:t>
          </a:r>
          <a:r>
            <a:rPr lang="zh-TW" altLang="en-US" sz="2000" dirty="0" smtClean="0">
              <a:solidFill>
                <a:schemeClr val="tx1"/>
              </a:solidFill>
              <a:latin typeface="標楷體" panose="03000509000000000000" pitchFamily="65" charset="-120"/>
              <a:ea typeface="標楷體" panose="03000509000000000000" pitchFamily="65" charset="-120"/>
            </a:rPr>
            <a:t>前</a:t>
          </a:r>
          <a:endParaRPr lang="zh-TW" altLang="en-US" sz="2000" dirty="0">
            <a:solidFill>
              <a:schemeClr val="tx1"/>
            </a:solidFill>
            <a:latin typeface="標楷體" panose="03000509000000000000" pitchFamily="65" charset="-120"/>
            <a:ea typeface="標楷體" panose="03000509000000000000" pitchFamily="65" charset="-120"/>
          </a:endParaRPr>
        </a:p>
      </dgm:t>
    </dgm:pt>
    <dgm:pt modelId="{FC854715-E9C0-4344-98A2-E657837299AB}" type="parTrans" cxnId="{E25D0038-5D18-475D-A625-2B0C7EFFCB22}">
      <dgm:prSet/>
      <dgm:spPr/>
      <dgm:t>
        <a:bodyPr/>
        <a:lstStyle/>
        <a:p>
          <a:endParaRPr lang="zh-TW" altLang="en-US"/>
        </a:p>
      </dgm:t>
    </dgm:pt>
    <dgm:pt modelId="{24617DD6-68A5-4835-849D-95A75D1B50B9}" type="sibTrans" cxnId="{E25D0038-5D18-475D-A625-2B0C7EFFCB22}">
      <dgm:prSet/>
      <dgm:spPr/>
      <dgm:t>
        <a:bodyPr/>
        <a:lstStyle/>
        <a:p>
          <a:endParaRPr lang="zh-TW" altLang="en-US"/>
        </a:p>
      </dgm:t>
    </dgm:pt>
    <dgm:pt modelId="{11CA8E08-4675-485C-B4B8-31663288B657}">
      <dgm:prSet custT="1"/>
      <dgm:spPr/>
      <dgm:t>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各學院及預算額度</a:t>
          </a:r>
          <a:r>
            <a:rPr lang="zh-TW" altLang="en-US" sz="2000" dirty="0" smtClean="0">
              <a:latin typeface="標楷體" panose="03000509000000000000" pitchFamily="65" charset="-120"/>
              <a:ea typeface="標楷體" panose="03000509000000000000" pitchFamily="65" charset="-120"/>
            </a:rPr>
            <a:t>控管單位，提交會計室</a:t>
          </a:r>
          <a:r>
            <a:rPr lang="zh-TW" altLang="en-US" sz="2000" dirty="0" smtClean="0">
              <a:solidFill>
                <a:srgbClr val="FF0000"/>
              </a:solidFill>
              <a:latin typeface="標楷體" panose="03000509000000000000" pitchFamily="65" charset="-120"/>
              <a:ea typeface="標楷體" panose="03000509000000000000" pitchFamily="65" charset="-120"/>
            </a:rPr>
            <a:t>額度分配明細表</a:t>
          </a:r>
          <a:r>
            <a:rPr lang="zh-TW" altLang="en-US" sz="200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dgm:t>
    </dgm:pt>
    <dgm:pt modelId="{518F5680-4906-4BBF-ADEB-F073DACD01FE}" type="parTrans" cxnId="{CCD943C5-094D-4696-A9B0-D7C16A6F9063}">
      <dgm:prSet/>
      <dgm:spPr/>
      <dgm:t>
        <a:bodyPr/>
        <a:lstStyle/>
        <a:p>
          <a:endParaRPr lang="zh-TW" altLang="en-US"/>
        </a:p>
      </dgm:t>
    </dgm:pt>
    <dgm:pt modelId="{DB2B52EC-EC21-4436-B913-7CC4FD8821BA}" type="sibTrans" cxnId="{CCD943C5-094D-4696-A9B0-D7C16A6F9063}">
      <dgm:prSet/>
      <dgm:spPr/>
      <dgm:t>
        <a:bodyPr/>
        <a:lstStyle/>
        <a:p>
          <a:endParaRPr lang="zh-TW" altLang="en-US"/>
        </a:p>
      </dgm:t>
    </dgm:pt>
    <dgm:pt modelId="{D0D51674-C38C-43E1-AC1D-68A3B458F3A3}">
      <dgm:prSet custT="1"/>
      <dgm:spPr/>
      <dgm:t>
        <a:bodyPr/>
        <a:lstStyle/>
        <a:p>
          <a:pPr>
            <a:lnSpc>
              <a:spcPts val="2000"/>
            </a:lnSpc>
          </a:pPr>
          <a:endParaRPr lang="en-US" altLang="en-US" sz="2000" dirty="0" smtClean="0">
            <a:solidFill>
              <a:schemeClr val="tx1"/>
            </a:solidFill>
            <a:latin typeface="微軟正黑體" panose="020B0604030504040204" pitchFamily="34" charset="-120"/>
            <a:ea typeface="微軟正黑體" panose="020B0604030504040204" pitchFamily="34" charset="-120"/>
          </a:endParaRPr>
        </a:p>
        <a:p>
          <a:pPr>
            <a:lnSpc>
              <a:spcPts val="2000"/>
            </a:lnSpc>
          </a:pPr>
          <a:r>
            <a:rPr lang="en-US" altLang="en-US" sz="2000" dirty="0" smtClean="0">
              <a:solidFill>
                <a:schemeClr val="tx1"/>
              </a:solidFill>
              <a:latin typeface="微軟正黑體" panose="020B0604030504040204" pitchFamily="34" charset="-120"/>
              <a:ea typeface="微軟正黑體" panose="020B0604030504040204" pitchFamily="34" charset="-120"/>
            </a:rPr>
            <a:t>2/26</a:t>
          </a:r>
          <a:r>
            <a:rPr lang="zh-TW" altLang="en-US" sz="2000" dirty="0" smtClean="0">
              <a:solidFill>
                <a:schemeClr val="tx1"/>
              </a:solidFill>
              <a:latin typeface="標楷體" panose="03000509000000000000" pitchFamily="65" charset="-120"/>
              <a:ea typeface="標楷體" panose="03000509000000000000" pitchFamily="65" charset="-120"/>
            </a:rPr>
            <a:t>前</a:t>
          </a:r>
          <a:endParaRPr lang="zh-TW" altLang="en-US" sz="2000" dirty="0">
            <a:solidFill>
              <a:schemeClr val="tx1"/>
            </a:solidFill>
            <a:latin typeface="標楷體" panose="03000509000000000000" pitchFamily="65" charset="-120"/>
            <a:ea typeface="標楷體" panose="03000509000000000000" pitchFamily="65" charset="-120"/>
          </a:endParaRPr>
        </a:p>
      </dgm:t>
    </dgm:pt>
    <dgm:pt modelId="{CB225438-1E36-4BCF-9D97-DE0EF37B010B}" type="parTrans" cxnId="{EAC55A4C-99D2-4210-B780-CB3DF24E6FBC}">
      <dgm:prSet/>
      <dgm:spPr/>
      <dgm:t>
        <a:bodyPr/>
        <a:lstStyle/>
        <a:p>
          <a:endParaRPr lang="zh-TW" altLang="en-US"/>
        </a:p>
      </dgm:t>
    </dgm:pt>
    <dgm:pt modelId="{BFBD0EC6-5A85-4C5B-BADD-079C332FDDB9}" type="sibTrans" cxnId="{EAC55A4C-99D2-4210-B780-CB3DF24E6FBC}">
      <dgm:prSet/>
      <dgm:spPr/>
      <dgm:t>
        <a:bodyPr/>
        <a:lstStyle/>
        <a:p>
          <a:endParaRPr lang="zh-TW" altLang="en-US"/>
        </a:p>
      </dgm:t>
    </dgm:pt>
    <dgm:pt modelId="{171340F7-20C4-4374-9C60-EEDF4ABA4F59}">
      <dgm:prSet custT="1"/>
      <dgm:spPr/>
      <dgm:t>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資產組及營</a:t>
          </a:r>
          <a:r>
            <a:rPr lang="zh-TW" altLang="en-US" sz="2000" dirty="0" smtClean="0">
              <a:latin typeface="標楷體" panose="03000509000000000000" pitchFamily="65" charset="-120"/>
              <a:ea typeface="標楷體" panose="03000509000000000000" pitchFamily="65" charset="-120"/>
            </a:rPr>
            <a:t>繕組完成冷氣</a:t>
          </a:r>
          <a:r>
            <a:rPr lang="zh-TW" altLang="en-US" sz="2000" dirty="0" smtClean="0">
              <a:solidFill>
                <a:srgbClr val="FF0000"/>
              </a:solidFill>
              <a:latin typeface="標楷體" panose="03000509000000000000" pitchFamily="65" charset="-120"/>
              <a:ea typeface="標楷體" panose="03000509000000000000" pitchFamily="65" charset="-120"/>
            </a:rPr>
            <a:t>汰舊換新財產確認及電力評估。</a:t>
          </a:r>
          <a:endParaRPr lang="zh-TW" altLang="en-US" sz="2000" dirty="0">
            <a:solidFill>
              <a:srgbClr val="FF0000"/>
            </a:solidFill>
            <a:latin typeface="標楷體" panose="03000509000000000000" pitchFamily="65" charset="-120"/>
            <a:ea typeface="標楷體" panose="03000509000000000000" pitchFamily="65" charset="-120"/>
          </a:endParaRPr>
        </a:p>
      </dgm:t>
    </dgm:pt>
    <dgm:pt modelId="{82D7116D-8A8A-42A4-A1AC-79D3E1D9A91C}" type="parTrans" cxnId="{21E9889B-1FEA-4D15-8CAD-D35568899E30}">
      <dgm:prSet/>
      <dgm:spPr/>
      <dgm:t>
        <a:bodyPr/>
        <a:lstStyle/>
        <a:p>
          <a:endParaRPr lang="zh-TW" altLang="en-US"/>
        </a:p>
      </dgm:t>
    </dgm:pt>
    <dgm:pt modelId="{8D02C626-5881-4B84-8EE4-BB2B7D369271}" type="sibTrans" cxnId="{21E9889B-1FEA-4D15-8CAD-D35568899E30}">
      <dgm:prSet/>
      <dgm:spPr/>
      <dgm:t>
        <a:bodyPr/>
        <a:lstStyle/>
        <a:p>
          <a:endParaRPr lang="zh-TW" altLang="en-US"/>
        </a:p>
      </dgm:t>
    </dgm:pt>
    <dgm:pt modelId="{4CA0B319-1BE9-4E45-BCBB-2E7D625B004C}">
      <dgm:prSet custT="1"/>
      <dgm:spPr/>
      <dgm:t>
        <a:bodyPr/>
        <a:lstStyle/>
        <a:p>
          <a:r>
            <a:rPr lang="en-US" altLang="en-US" sz="2000" dirty="0" smtClean="0">
              <a:solidFill>
                <a:schemeClr val="tx1"/>
              </a:solidFill>
              <a:latin typeface="微軟正黑體" panose="020B0604030504040204" pitchFamily="34" charset="-120"/>
              <a:ea typeface="微軟正黑體" panose="020B0604030504040204" pitchFamily="34" charset="-120"/>
            </a:rPr>
            <a:t>3/6</a:t>
          </a:r>
          <a:endParaRPr lang="zh-TW" altLang="en-US" sz="2000" dirty="0">
            <a:solidFill>
              <a:schemeClr val="tx1"/>
            </a:solidFill>
            <a:latin typeface="微軟正黑體" panose="020B0604030504040204" pitchFamily="34" charset="-120"/>
            <a:ea typeface="微軟正黑體" panose="020B0604030504040204" pitchFamily="34" charset="-120"/>
          </a:endParaRPr>
        </a:p>
      </dgm:t>
    </dgm:pt>
    <dgm:pt modelId="{42628FC2-EFA5-4D46-970F-588FFA96BAEE}" type="parTrans" cxnId="{7B804BA9-32D2-424D-9C03-F1BAA05684B0}">
      <dgm:prSet/>
      <dgm:spPr/>
      <dgm:t>
        <a:bodyPr/>
        <a:lstStyle/>
        <a:p>
          <a:endParaRPr lang="zh-TW" altLang="en-US"/>
        </a:p>
      </dgm:t>
    </dgm:pt>
    <dgm:pt modelId="{475A7E60-49D6-40F8-9366-5C14790ED08F}" type="sibTrans" cxnId="{7B804BA9-32D2-424D-9C03-F1BAA05684B0}">
      <dgm:prSet/>
      <dgm:spPr/>
      <dgm:t>
        <a:bodyPr/>
        <a:lstStyle/>
        <a:p>
          <a:endParaRPr lang="zh-TW" altLang="en-US"/>
        </a:p>
      </dgm:t>
    </dgm:pt>
    <dgm:pt modelId="{0D762AEC-FA07-4036-95D5-7CCB8AA23741}">
      <dgm:prSet custT="1"/>
      <dgm:spPr/>
      <dgm:t>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下午</a:t>
          </a:r>
          <a:r>
            <a:rPr lang="en-US" altLang="en-US" sz="2000" dirty="0" smtClean="0">
              <a:latin typeface="Times New Roman" panose="02020603050405020304" pitchFamily="18" charset="0"/>
              <a:ea typeface="標楷體" panose="03000509000000000000" pitchFamily="65" charset="-120"/>
              <a:cs typeface="Times New Roman" panose="02020603050405020304" pitchFamily="18" charset="0"/>
            </a:rPr>
            <a:t>24</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時</a:t>
          </a:r>
          <a:r>
            <a:rPr lang="en-US" altLang="en-US" sz="2000" dirty="0" smtClean="0">
              <a:latin typeface="Times New Roman" panose="02020603050405020304" pitchFamily="18" charset="0"/>
              <a:ea typeface="標楷體" panose="03000509000000000000" pitchFamily="65" charset="-120"/>
              <a:cs typeface="Times New Roman" panose="02020603050405020304" pitchFamily="18" charset="0"/>
            </a:rPr>
            <a:t>0</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分前完成概算登錄，</a:t>
          </a:r>
          <a:r>
            <a:rPr lang="zh-TW" altLang="en-US" sz="2000" dirty="0" smtClean="0">
              <a:latin typeface="標楷體" panose="03000509000000000000" pitchFamily="65" charset="-120"/>
              <a:ea typeface="標楷體" panose="03000509000000000000" pitchFamily="65" charset="-120"/>
            </a:rPr>
            <a:t>會計室將於收編所有資料並</a:t>
          </a:r>
          <a:r>
            <a:rPr lang="zh-TW" altLang="en-US" sz="2000" b="0" dirty="0" smtClean="0">
              <a:solidFill>
                <a:srgbClr val="FF0000"/>
              </a:solidFill>
              <a:latin typeface="標楷體" panose="03000509000000000000" pitchFamily="65" charset="-120"/>
              <a:ea typeface="標楷體" panose="03000509000000000000" pitchFamily="65" charset="-120"/>
            </a:rPr>
            <a:t>關閉網頁之輸入功能</a:t>
          </a:r>
          <a:r>
            <a:rPr lang="zh-TW" altLang="en-US" sz="200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dgm:t>
    </dgm:pt>
    <dgm:pt modelId="{2DF063C2-5B47-4915-8F85-C98ABF847C3A}" type="parTrans" cxnId="{03CB033F-4552-4302-BF99-FFB8BB909E96}">
      <dgm:prSet/>
      <dgm:spPr/>
      <dgm:t>
        <a:bodyPr/>
        <a:lstStyle/>
        <a:p>
          <a:endParaRPr lang="zh-TW" altLang="en-US"/>
        </a:p>
      </dgm:t>
    </dgm:pt>
    <dgm:pt modelId="{448955AB-1EAC-4510-AF90-1B1B84BD2B84}" type="sibTrans" cxnId="{03CB033F-4552-4302-BF99-FFB8BB909E96}">
      <dgm:prSet/>
      <dgm:spPr/>
      <dgm:t>
        <a:bodyPr/>
        <a:lstStyle/>
        <a:p>
          <a:endParaRPr lang="zh-TW" altLang="en-US"/>
        </a:p>
      </dgm:t>
    </dgm:pt>
    <dgm:pt modelId="{6881C26A-A105-4782-9A12-678AEE04D47D}">
      <dgm:prSet custT="1"/>
      <dgm:spPr/>
      <dgm:t>
        <a:bodyPr/>
        <a:lstStyle/>
        <a:p>
          <a:pPr marL="0" indent="0" algn="l" defTabSz="889000">
            <a:lnSpc>
              <a:spcPct val="90000"/>
            </a:lnSpc>
            <a:spcBef>
              <a:spcPct val="0"/>
            </a:spcBef>
            <a:spcAft>
              <a:spcPct val="15000"/>
            </a:spcAft>
            <a:buNone/>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下午</a:t>
          </a:r>
          <a:r>
            <a:rPr lang="en-US" altLang="en-US" sz="2000"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時前提交申請購置</a:t>
          </a:r>
          <a:r>
            <a:rPr lang="zh-TW" altLang="en-US" sz="20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冷氣機需求表及新增或汰換冷氣機申請作業表</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至資產組。</a:t>
          </a:r>
          <a:endParaRPr lang="zh-TW" altLang="en-US" sz="2000" dirty="0">
            <a:latin typeface="標楷體" panose="03000509000000000000" pitchFamily="65" charset="-120"/>
            <a:ea typeface="標楷體" panose="03000509000000000000" pitchFamily="65" charset="-120"/>
          </a:endParaRPr>
        </a:p>
      </dgm:t>
    </dgm:pt>
    <dgm:pt modelId="{5FB46AA2-ACE8-4867-95DC-2186AAC1E07C}" type="parTrans" cxnId="{C04CFEAE-5B62-47F5-9317-203412D8B7EA}">
      <dgm:prSet/>
      <dgm:spPr/>
      <dgm:t>
        <a:bodyPr/>
        <a:lstStyle/>
        <a:p>
          <a:endParaRPr lang="zh-TW" altLang="en-US"/>
        </a:p>
      </dgm:t>
    </dgm:pt>
    <dgm:pt modelId="{B311EBB1-4B29-487F-A730-930688611F6E}" type="sibTrans" cxnId="{C04CFEAE-5B62-47F5-9317-203412D8B7EA}">
      <dgm:prSet/>
      <dgm:spPr/>
      <dgm:t>
        <a:bodyPr/>
        <a:lstStyle/>
        <a:p>
          <a:endParaRPr lang="zh-TW" altLang="en-US"/>
        </a:p>
      </dgm:t>
    </dgm:pt>
    <dgm:pt modelId="{E14953CF-F230-490F-B291-50541F09126C}">
      <dgm:prSet custT="1"/>
      <dgm:spPr/>
      <dgm:t>
        <a:bodyPr/>
        <a:lstStyle/>
        <a:p>
          <a:r>
            <a:rPr lang="en-US" altLang="zh-TW" sz="2000" dirty="0" smtClean="0">
              <a:solidFill>
                <a:schemeClr val="tx1"/>
              </a:solidFill>
              <a:latin typeface="微軟正黑體" pitchFamily="34" charset="-120"/>
              <a:ea typeface="微軟正黑體" pitchFamily="34" charset="-120"/>
            </a:rPr>
            <a:t>3/9</a:t>
          </a:r>
          <a:endParaRPr lang="zh-TW" altLang="en-US" sz="2000" dirty="0">
            <a:solidFill>
              <a:schemeClr val="tx1"/>
            </a:solidFill>
            <a:latin typeface="微軟正黑體" pitchFamily="34" charset="-120"/>
            <a:ea typeface="微軟正黑體" pitchFamily="34" charset="-120"/>
          </a:endParaRPr>
        </a:p>
      </dgm:t>
    </dgm:pt>
    <dgm:pt modelId="{AA7B406C-23B0-4DAD-AA32-BCE0EC8FD35C}" type="parTrans" cxnId="{E6140E3E-FB2A-4F9A-B2FF-140E27EE9723}">
      <dgm:prSet/>
      <dgm:spPr/>
      <dgm:t>
        <a:bodyPr/>
        <a:lstStyle/>
        <a:p>
          <a:endParaRPr lang="zh-TW" altLang="en-US"/>
        </a:p>
      </dgm:t>
    </dgm:pt>
    <dgm:pt modelId="{DD851EB1-B3DC-46E8-B176-20DC392159E1}" type="sibTrans" cxnId="{E6140E3E-FB2A-4F9A-B2FF-140E27EE9723}">
      <dgm:prSet/>
      <dgm:spPr/>
      <dgm:t>
        <a:bodyPr/>
        <a:lstStyle/>
        <a:p>
          <a:endParaRPr lang="zh-TW" altLang="en-US"/>
        </a:p>
      </dgm:t>
    </dgm:pt>
    <dgm:pt modelId="{94CA4859-AE9C-4085-9B3A-63FB3BF53F94}">
      <dgm:prSet custT="1"/>
      <dgm:spPr/>
      <dgm:t>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中午前繳交</a:t>
          </a:r>
          <a:r>
            <a:rPr lang="zh-TW" altLang="en-US" sz="2000" dirty="0" smtClean="0">
              <a:latin typeface="標楷體" panose="03000509000000000000" pitchFamily="65" charset="-120"/>
              <a:ea typeface="標楷體" panose="03000509000000000000" pitchFamily="65" charset="-120"/>
            </a:rPr>
            <a:t>書面資料予會計室。</a:t>
          </a:r>
          <a:endParaRPr lang="zh-TW" altLang="en-US" sz="2000" dirty="0"/>
        </a:p>
      </dgm:t>
    </dgm:pt>
    <dgm:pt modelId="{C43BB01C-8516-45F0-844B-5240F72B33B0}" type="parTrans" cxnId="{61E38144-1FE4-4146-9EE8-01943C30845D}">
      <dgm:prSet/>
      <dgm:spPr/>
      <dgm:t>
        <a:bodyPr/>
        <a:lstStyle/>
        <a:p>
          <a:endParaRPr lang="zh-TW" altLang="en-US"/>
        </a:p>
      </dgm:t>
    </dgm:pt>
    <dgm:pt modelId="{3CBCAAD8-953C-407F-AABE-9E95EC0736C2}" type="sibTrans" cxnId="{61E38144-1FE4-4146-9EE8-01943C30845D}">
      <dgm:prSet/>
      <dgm:spPr/>
      <dgm:t>
        <a:bodyPr/>
        <a:lstStyle/>
        <a:p>
          <a:endParaRPr lang="zh-TW" altLang="en-US"/>
        </a:p>
      </dgm:t>
    </dgm:pt>
    <dgm:pt modelId="{F8FA0790-7038-4C8C-A10C-31CF20633B59}" type="pres">
      <dgm:prSet presAssocID="{9EDF3DBB-6159-4FE9-AE24-5989AFD8C77D}" presName="linearFlow" presStyleCnt="0">
        <dgm:presLayoutVars>
          <dgm:dir/>
          <dgm:animLvl val="lvl"/>
          <dgm:resizeHandles val="exact"/>
        </dgm:presLayoutVars>
      </dgm:prSet>
      <dgm:spPr/>
      <dgm:t>
        <a:bodyPr/>
        <a:lstStyle/>
        <a:p>
          <a:endParaRPr lang="zh-TW" altLang="en-US"/>
        </a:p>
      </dgm:t>
    </dgm:pt>
    <dgm:pt modelId="{24A7455A-4662-4278-9CBB-729B330A938B}" type="pres">
      <dgm:prSet presAssocID="{1ED442F8-55EE-4960-8FC8-769A87642446}" presName="composite" presStyleCnt="0"/>
      <dgm:spPr/>
    </dgm:pt>
    <dgm:pt modelId="{043FCA95-D1DF-4F81-94EB-08AD0BBD0A1E}" type="pres">
      <dgm:prSet presAssocID="{1ED442F8-55EE-4960-8FC8-769A87642446}" presName="parentText" presStyleLbl="alignNode1" presStyleIdx="0" presStyleCnt="6" custLinFactNeighborX="0" custLinFactNeighborY="-80339">
        <dgm:presLayoutVars>
          <dgm:chMax val="1"/>
          <dgm:bulletEnabled val="1"/>
        </dgm:presLayoutVars>
      </dgm:prSet>
      <dgm:spPr/>
      <dgm:t>
        <a:bodyPr/>
        <a:lstStyle/>
        <a:p>
          <a:endParaRPr lang="zh-TW" altLang="en-US"/>
        </a:p>
      </dgm:t>
    </dgm:pt>
    <dgm:pt modelId="{570704D4-3AD3-467F-AE4E-8C9D6C3FB1A9}" type="pres">
      <dgm:prSet presAssocID="{1ED442F8-55EE-4960-8FC8-769A87642446}" presName="descendantText" presStyleLbl="alignAcc1" presStyleIdx="0" presStyleCnt="6" custScaleY="360111" custLinFactNeighborX="0" custLinFactNeighborY="4752">
        <dgm:presLayoutVars>
          <dgm:bulletEnabled val="1"/>
        </dgm:presLayoutVars>
      </dgm:prSet>
      <dgm:spPr/>
      <dgm:t>
        <a:bodyPr/>
        <a:lstStyle/>
        <a:p>
          <a:endParaRPr lang="zh-TW" altLang="en-US"/>
        </a:p>
      </dgm:t>
    </dgm:pt>
    <dgm:pt modelId="{D06C0496-0B51-4EF8-8DB1-5B690D0EF90D}" type="pres">
      <dgm:prSet presAssocID="{F63B5CF0-1A2E-4DB6-86AD-E45549CC8E12}" presName="sp" presStyleCnt="0"/>
      <dgm:spPr/>
    </dgm:pt>
    <dgm:pt modelId="{69160707-3E30-4055-9743-7F47AA18F9FE}" type="pres">
      <dgm:prSet presAssocID="{8E8D6C18-EB63-47CE-8625-E7C61BF808AF}" presName="composite" presStyleCnt="0"/>
      <dgm:spPr/>
    </dgm:pt>
    <dgm:pt modelId="{C09081E7-1DB8-4208-8853-3BCE7AA9F536}" type="pres">
      <dgm:prSet presAssocID="{8E8D6C18-EB63-47CE-8625-E7C61BF808AF}" presName="parentText" presStyleLbl="alignNode1" presStyleIdx="1" presStyleCnt="6" custLinFactNeighborX="0" custLinFactNeighborY="24469">
        <dgm:presLayoutVars>
          <dgm:chMax val="1"/>
          <dgm:bulletEnabled val="1"/>
        </dgm:presLayoutVars>
      </dgm:prSet>
      <dgm:spPr/>
      <dgm:t>
        <a:bodyPr/>
        <a:lstStyle/>
        <a:p>
          <a:endParaRPr lang="zh-TW" altLang="en-US"/>
        </a:p>
      </dgm:t>
    </dgm:pt>
    <dgm:pt modelId="{A1D1C7CA-13E2-4D94-B0A4-99E25F566D16}" type="pres">
      <dgm:prSet presAssocID="{8E8D6C18-EB63-47CE-8625-E7C61BF808AF}" presName="descendantText" presStyleLbl="alignAcc1" presStyleIdx="1" presStyleCnt="6" custScaleY="89539" custLinFactNeighborX="0" custLinFactNeighborY="33418">
        <dgm:presLayoutVars>
          <dgm:bulletEnabled val="1"/>
        </dgm:presLayoutVars>
      </dgm:prSet>
      <dgm:spPr/>
      <dgm:t>
        <a:bodyPr/>
        <a:lstStyle/>
        <a:p>
          <a:endParaRPr lang="zh-TW" altLang="en-US"/>
        </a:p>
      </dgm:t>
    </dgm:pt>
    <dgm:pt modelId="{CA266809-83E0-4D62-9ABB-93A94F171A60}" type="pres">
      <dgm:prSet presAssocID="{06ACEACC-E490-42A2-8312-4410E642473D}" presName="sp" presStyleCnt="0"/>
      <dgm:spPr/>
    </dgm:pt>
    <dgm:pt modelId="{E2713660-5C3B-4C8F-BA2B-1E808F1044FC}" type="pres">
      <dgm:prSet presAssocID="{76563146-B481-40C4-9CCE-06290AF97A23}" presName="composite" presStyleCnt="0"/>
      <dgm:spPr/>
    </dgm:pt>
    <dgm:pt modelId="{3F42AC1F-567C-4CD5-9D90-4679A0FB76BB}" type="pres">
      <dgm:prSet presAssocID="{76563146-B481-40C4-9CCE-06290AF97A23}" presName="parentText" presStyleLbl="alignNode1" presStyleIdx="2" presStyleCnt="6" custLinFactNeighborX="0" custLinFactNeighborY="21219">
        <dgm:presLayoutVars>
          <dgm:chMax val="1"/>
          <dgm:bulletEnabled val="1"/>
        </dgm:presLayoutVars>
      </dgm:prSet>
      <dgm:spPr/>
      <dgm:t>
        <a:bodyPr/>
        <a:lstStyle/>
        <a:p>
          <a:endParaRPr lang="zh-TW" altLang="en-US"/>
        </a:p>
      </dgm:t>
    </dgm:pt>
    <dgm:pt modelId="{7E670563-8825-4D80-8B45-86FCA3CAC64C}" type="pres">
      <dgm:prSet presAssocID="{76563146-B481-40C4-9CCE-06290AF97A23}" presName="descendantText" presStyleLbl="alignAcc1" presStyleIdx="2" presStyleCnt="6" custLinFactNeighborX="0" custLinFactNeighborY="30575">
        <dgm:presLayoutVars>
          <dgm:bulletEnabled val="1"/>
        </dgm:presLayoutVars>
      </dgm:prSet>
      <dgm:spPr/>
      <dgm:t>
        <a:bodyPr/>
        <a:lstStyle/>
        <a:p>
          <a:endParaRPr lang="zh-TW" altLang="en-US"/>
        </a:p>
      </dgm:t>
    </dgm:pt>
    <dgm:pt modelId="{EF249FF3-92EE-49EA-97A1-C63910005AFE}" type="pres">
      <dgm:prSet presAssocID="{24617DD6-68A5-4835-849D-95A75D1B50B9}" presName="sp" presStyleCnt="0"/>
      <dgm:spPr/>
    </dgm:pt>
    <dgm:pt modelId="{F18B3ED9-E26D-4618-96E3-6EFC81B94BCC}" type="pres">
      <dgm:prSet presAssocID="{D0D51674-C38C-43E1-AC1D-68A3B458F3A3}" presName="composite" presStyleCnt="0"/>
      <dgm:spPr/>
    </dgm:pt>
    <dgm:pt modelId="{3589255E-13E0-4BF5-BA03-E36149AA321C}" type="pres">
      <dgm:prSet presAssocID="{D0D51674-C38C-43E1-AC1D-68A3B458F3A3}" presName="parentText" presStyleLbl="alignNode1" presStyleIdx="3" presStyleCnt="6" custLinFactNeighborX="0" custLinFactNeighborY="19589">
        <dgm:presLayoutVars>
          <dgm:chMax val="1"/>
          <dgm:bulletEnabled val="1"/>
        </dgm:presLayoutVars>
      </dgm:prSet>
      <dgm:spPr/>
      <dgm:t>
        <a:bodyPr/>
        <a:lstStyle/>
        <a:p>
          <a:endParaRPr lang="zh-TW" altLang="en-US"/>
        </a:p>
      </dgm:t>
    </dgm:pt>
    <dgm:pt modelId="{E75BF2BE-7970-48B2-B605-03AE100B49D0}" type="pres">
      <dgm:prSet presAssocID="{D0D51674-C38C-43E1-AC1D-68A3B458F3A3}" presName="descendantText" presStyleLbl="alignAcc1" presStyleIdx="3" presStyleCnt="6" custLinFactNeighborX="0" custLinFactNeighborY="26557">
        <dgm:presLayoutVars>
          <dgm:bulletEnabled val="1"/>
        </dgm:presLayoutVars>
      </dgm:prSet>
      <dgm:spPr/>
      <dgm:t>
        <a:bodyPr/>
        <a:lstStyle/>
        <a:p>
          <a:endParaRPr lang="zh-TW" altLang="en-US"/>
        </a:p>
      </dgm:t>
    </dgm:pt>
    <dgm:pt modelId="{35B4109E-CD86-4AF9-8D38-1A5210D7ECA8}" type="pres">
      <dgm:prSet presAssocID="{BFBD0EC6-5A85-4C5B-BADD-079C332FDDB9}" presName="sp" presStyleCnt="0"/>
      <dgm:spPr/>
    </dgm:pt>
    <dgm:pt modelId="{45B59417-9180-4C08-A08F-3EC4B58E4C06}" type="pres">
      <dgm:prSet presAssocID="{4CA0B319-1BE9-4E45-BCBB-2E7D625B004C}" presName="composite" presStyleCnt="0"/>
      <dgm:spPr/>
    </dgm:pt>
    <dgm:pt modelId="{FDCFCDF6-017C-48FB-B026-DFC5ED9D79EE}" type="pres">
      <dgm:prSet presAssocID="{4CA0B319-1BE9-4E45-BCBB-2E7D625B004C}" presName="parentText" presStyleLbl="alignNode1" presStyleIdx="4" presStyleCnt="6" custLinFactNeighborX="0" custLinFactNeighborY="4660">
        <dgm:presLayoutVars>
          <dgm:chMax val="1"/>
          <dgm:bulletEnabled val="1"/>
        </dgm:presLayoutVars>
      </dgm:prSet>
      <dgm:spPr/>
      <dgm:t>
        <a:bodyPr/>
        <a:lstStyle/>
        <a:p>
          <a:endParaRPr lang="zh-TW" altLang="en-US"/>
        </a:p>
      </dgm:t>
    </dgm:pt>
    <dgm:pt modelId="{BD4310C7-7598-4BDC-B0DE-3B635FC55C94}" type="pres">
      <dgm:prSet presAssocID="{4CA0B319-1BE9-4E45-BCBB-2E7D625B004C}" presName="descendantText" presStyleLbl="alignAcc1" presStyleIdx="4" presStyleCnt="6" custScaleY="111314" custLinFactNeighborX="0" custLinFactNeighborY="20201">
        <dgm:presLayoutVars>
          <dgm:bulletEnabled val="1"/>
        </dgm:presLayoutVars>
      </dgm:prSet>
      <dgm:spPr/>
      <dgm:t>
        <a:bodyPr/>
        <a:lstStyle/>
        <a:p>
          <a:endParaRPr lang="zh-TW" altLang="en-US"/>
        </a:p>
      </dgm:t>
    </dgm:pt>
    <dgm:pt modelId="{977C7DBE-60EC-448A-A595-D34E60C49C9F}" type="pres">
      <dgm:prSet presAssocID="{475A7E60-49D6-40F8-9366-5C14790ED08F}" presName="sp" presStyleCnt="0"/>
      <dgm:spPr/>
    </dgm:pt>
    <dgm:pt modelId="{7462C5FE-78F1-473C-B571-548E6513919B}" type="pres">
      <dgm:prSet presAssocID="{E14953CF-F230-490F-B291-50541F09126C}" presName="composite" presStyleCnt="0"/>
      <dgm:spPr/>
    </dgm:pt>
    <dgm:pt modelId="{EB573C35-F99E-4305-97CA-BAC279A49DBE}" type="pres">
      <dgm:prSet presAssocID="{E14953CF-F230-490F-B291-50541F09126C}" presName="parentText" presStyleLbl="alignNode1" presStyleIdx="5" presStyleCnt="6" custLinFactNeighborX="0" custLinFactNeighborY="5439">
        <dgm:presLayoutVars>
          <dgm:chMax val="1"/>
          <dgm:bulletEnabled val="1"/>
        </dgm:presLayoutVars>
      </dgm:prSet>
      <dgm:spPr/>
      <dgm:t>
        <a:bodyPr/>
        <a:lstStyle/>
        <a:p>
          <a:endParaRPr lang="zh-TW" altLang="en-US"/>
        </a:p>
      </dgm:t>
    </dgm:pt>
    <dgm:pt modelId="{A4671A25-6959-4A71-B9A0-B87ED5474B18}" type="pres">
      <dgm:prSet presAssocID="{E14953CF-F230-490F-B291-50541F09126C}" presName="descendantText" presStyleLbl="alignAcc1" presStyleIdx="5" presStyleCnt="6" custScaleY="99007" custLinFactNeighborX="0" custLinFactNeighborY="13398">
        <dgm:presLayoutVars>
          <dgm:bulletEnabled val="1"/>
        </dgm:presLayoutVars>
      </dgm:prSet>
      <dgm:spPr/>
      <dgm:t>
        <a:bodyPr/>
        <a:lstStyle/>
        <a:p>
          <a:endParaRPr lang="zh-TW" altLang="en-US"/>
        </a:p>
      </dgm:t>
    </dgm:pt>
  </dgm:ptLst>
  <dgm:cxnLst>
    <dgm:cxn modelId="{5FC58832-2E20-4ACE-B460-5B09B4588C98}" srcId="{1ED442F8-55EE-4960-8FC8-769A87642446}" destId="{CACD3811-E02D-4318-9E2E-5D4AD3127475}" srcOrd="0" destOrd="0" parTransId="{B33CCE98-D5E8-4C69-BCDA-CC482A66C25F}" sibTransId="{E7533516-7B80-4AC5-8BD6-D3B49B13F990}"/>
    <dgm:cxn modelId="{2D245C4A-45B5-40F9-8E48-2DB2519A5AB4}" type="presOf" srcId="{0D762AEC-FA07-4036-95D5-7CCB8AA23741}" destId="{BD4310C7-7598-4BDC-B0DE-3B635FC55C94}" srcOrd="0" destOrd="0" presId="urn:microsoft.com/office/officeart/2005/8/layout/chevron2"/>
    <dgm:cxn modelId="{5EDD16FF-72B1-44E8-9270-DD0FF2567A1D}" type="presOf" srcId="{D0D51674-C38C-43E1-AC1D-68A3B458F3A3}" destId="{3589255E-13E0-4BF5-BA03-E36149AA321C}" srcOrd="0" destOrd="0" presId="urn:microsoft.com/office/officeart/2005/8/layout/chevron2"/>
    <dgm:cxn modelId="{EAC55A4C-99D2-4210-B780-CB3DF24E6FBC}" srcId="{9EDF3DBB-6159-4FE9-AE24-5989AFD8C77D}" destId="{D0D51674-C38C-43E1-AC1D-68A3B458F3A3}" srcOrd="3" destOrd="0" parTransId="{CB225438-1E36-4BCF-9D97-DE0EF37B010B}" sibTransId="{BFBD0EC6-5A85-4C5B-BADD-079C332FDDB9}"/>
    <dgm:cxn modelId="{E6140E3E-FB2A-4F9A-B2FF-140E27EE9723}" srcId="{9EDF3DBB-6159-4FE9-AE24-5989AFD8C77D}" destId="{E14953CF-F230-490F-B291-50541F09126C}" srcOrd="5" destOrd="0" parTransId="{AA7B406C-23B0-4DAD-AA32-BCE0EC8FD35C}" sibTransId="{DD851EB1-B3DC-46E8-B176-20DC392159E1}"/>
    <dgm:cxn modelId="{75A89674-F97D-40C1-9BA0-411C8D840D77}" srcId="{9EDF3DBB-6159-4FE9-AE24-5989AFD8C77D}" destId="{8E8D6C18-EB63-47CE-8625-E7C61BF808AF}" srcOrd="1" destOrd="0" parTransId="{34E358C9-5DAB-4602-A3D0-F82E5B70BBB1}" sibTransId="{06ACEACC-E490-42A2-8312-4410E642473D}"/>
    <dgm:cxn modelId="{CCD943C5-094D-4696-A9B0-D7C16A6F9063}" srcId="{76563146-B481-40C4-9CCE-06290AF97A23}" destId="{11CA8E08-4675-485C-B4B8-31663288B657}" srcOrd="0" destOrd="0" parTransId="{518F5680-4906-4BBF-ADEB-F073DACD01FE}" sibTransId="{DB2B52EC-EC21-4436-B913-7CC4FD8821BA}"/>
    <dgm:cxn modelId="{77390C15-43B7-4D4E-BFCF-03369FCE54C0}" type="presOf" srcId="{94CA4859-AE9C-4085-9B3A-63FB3BF53F94}" destId="{A4671A25-6959-4A71-B9A0-B87ED5474B18}" srcOrd="0" destOrd="0" presId="urn:microsoft.com/office/officeart/2005/8/layout/chevron2"/>
    <dgm:cxn modelId="{6CA42078-ECD7-4604-94AD-F7F05C383519}" type="presOf" srcId="{9EDF3DBB-6159-4FE9-AE24-5989AFD8C77D}" destId="{F8FA0790-7038-4C8C-A10C-31CF20633B59}" srcOrd="0" destOrd="0" presId="urn:microsoft.com/office/officeart/2005/8/layout/chevron2"/>
    <dgm:cxn modelId="{6A882496-1F9B-4BEA-A038-9789C9A24D36}" type="presOf" srcId="{877B80BE-14AD-44FD-A991-C75B7725DEE6}" destId="{A1D1C7CA-13E2-4D94-B0A4-99E25F566D16}" srcOrd="0" destOrd="0" presId="urn:microsoft.com/office/officeart/2005/8/layout/chevron2"/>
    <dgm:cxn modelId="{696541CC-5B5E-4536-9A6F-C0D76AA2526E}" type="presOf" srcId="{76563146-B481-40C4-9CCE-06290AF97A23}" destId="{3F42AC1F-567C-4CD5-9D90-4679A0FB76BB}" srcOrd="0" destOrd="0" presId="urn:microsoft.com/office/officeart/2005/8/layout/chevron2"/>
    <dgm:cxn modelId="{3B8DDF96-DDC7-4429-97D2-7396D74E2645}" type="presOf" srcId="{4CA0B319-1BE9-4E45-BCBB-2E7D625B004C}" destId="{FDCFCDF6-017C-48FB-B026-DFC5ED9D79EE}" srcOrd="0" destOrd="0" presId="urn:microsoft.com/office/officeart/2005/8/layout/chevron2"/>
    <dgm:cxn modelId="{C04CFEAE-5B62-47F5-9317-203412D8B7EA}" srcId="{1ED442F8-55EE-4960-8FC8-769A87642446}" destId="{6881C26A-A105-4782-9A12-678AEE04D47D}" srcOrd="2" destOrd="0" parTransId="{5FB46AA2-ACE8-4867-95DC-2186AAC1E07C}" sibTransId="{B311EBB1-4B29-487F-A730-930688611F6E}"/>
    <dgm:cxn modelId="{E25D0038-5D18-475D-A625-2B0C7EFFCB22}" srcId="{9EDF3DBB-6159-4FE9-AE24-5989AFD8C77D}" destId="{76563146-B481-40C4-9CCE-06290AF97A23}" srcOrd="2" destOrd="0" parTransId="{FC854715-E9C0-4344-98A2-E657837299AB}" sibTransId="{24617DD6-68A5-4835-849D-95A75D1B50B9}"/>
    <dgm:cxn modelId="{21E9889B-1FEA-4D15-8CAD-D35568899E30}" srcId="{D0D51674-C38C-43E1-AC1D-68A3B458F3A3}" destId="{171340F7-20C4-4374-9C60-EEDF4ABA4F59}" srcOrd="0" destOrd="0" parTransId="{82D7116D-8A8A-42A4-A1AC-79D3E1D9A91C}" sibTransId="{8D02C626-5881-4B84-8EE4-BB2B7D369271}"/>
    <dgm:cxn modelId="{7B81D44F-195E-4E22-8EB5-CD258B224554}" type="presOf" srcId="{8E8D6C18-EB63-47CE-8625-E7C61BF808AF}" destId="{C09081E7-1DB8-4208-8853-3BCE7AA9F536}" srcOrd="0" destOrd="0" presId="urn:microsoft.com/office/officeart/2005/8/layout/chevron2"/>
    <dgm:cxn modelId="{1B19A447-D114-49B7-99A0-D574F33132FA}" type="presOf" srcId="{11CA8E08-4675-485C-B4B8-31663288B657}" destId="{7E670563-8825-4D80-8B45-86FCA3CAC64C}" srcOrd="0" destOrd="0" presId="urn:microsoft.com/office/officeart/2005/8/layout/chevron2"/>
    <dgm:cxn modelId="{95717B24-EB8F-4190-B0D9-8CA1FA43CC06}" type="presOf" srcId="{CACD3811-E02D-4318-9E2E-5D4AD3127475}" destId="{570704D4-3AD3-467F-AE4E-8C9D6C3FB1A9}" srcOrd="0" destOrd="0" presId="urn:microsoft.com/office/officeart/2005/8/layout/chevron2"/>
    <dgm:cxn modelId="{4D372B1D-923B-47BF-9FB3-2416B6099BC9}" type="presOf" srcId="{0E729DDE-2F95-4144-9318-CD4A1FFA3161}" destId="{570704D4-3AD3-467F-AE4E-8C9D6C3FB1A9}" srcOrd="0" destOrd="1" presId="urn:microsoft.com/office/officeart/2005/8/layout/chevron2"/>
    <dgm:cxn modelId="{7B804BA9-32D2-424D-9C03-F1BAA05684B0}" srcId="{9EDF3DBB-6159-4FE9-AE24-5989AFD8C77D}" destId="{4CA0B319-1BE9-4E45-BCBB-2E7D625B004C}" srcOrd="4" destOrd="0" parTransId="{42628FC2-EFA5-4D46-970F-588FFA96BAEE}" sibTransId="{475A7E60-49D6-40F8-9366-5C14790ED08F}"/>
    <dgm:cxn modelId="{CB9586F4-6BEB-40C7-954F-27B7CE423047}" type="presOf" srcId="{6881C26A-A105-4782-9A12-678AEE04D47D}" destId="{570704D4-3AD3-467F-AE4E-8C9D6C3FB1A9}" srcOrd="0" destOrd="2" presId="urn:microsoft.com/office/officeart/2005/8/layout/chevron2"/>
    <dgm:cxn modelId="{03CB033F-4552-4302-BF99-FFB8BB909E96}" srcId="{4CA0B319-1BE9-4E45-BCBB-2E7D625B004C}" destId="{0D762AEC-FA07-4036-95D5-7CCB8AA23741}" srcOrd="0" destOrd="0" parTransId="{2DF063C2-5B47-4915-8F85-C98ABF847C3A}" sibTransId="{448955AB-1EAC-4510-AF90-1B1B84BD2B84}"/>
    <dgm:cxn modelId="{1B44DC29-BA9C-48E7-874E-DEBE5C321B55}" type="presOf" srcId="{1ED442F8-55EE-4960-8FC8-769A87642446}" destId="{043FCA95-D1DF-4F81-94EB-08AD0BBD0A1E}" srcOrd="0" destOrd="0" presId="urn:microsoft.com/office/officeart/2005/8/layout/chevron2"/>
    <dgm:cxn modelId="{71A174F0-69E6-413E-979A-AD0B54F539A5}" type="presOf" srcId="{E14953CF-F230-490F-B291-50541F09126C}" destId="{EB573C35-F99E-4305-97CA-BAC279A49DBE}" srcOrd="0" destOrd="0" presId="urn:microsoft.com/office/officeart/2005/8/layout/chevron2"/>
    <dgm:cxn modelId="{40BF7BD1-3610-404F-B87F-ECB39065E07E}" srcId="{8E8D6C18-EB63-47CE-8625-E7C61BF808AF}" destId="{877B80BE-14AD-44FD-A991-C75B7725DEE6}" srcOrd="0" destOrd="0" parTransId="{6D2D0046-00B1-42F0-8466-890F2EA25663}" sibTransId="{EDAAB343-1DCA-4737-92C0-E2B67F0E1C88}"/>
    <dgm:cxn modelId="{0D8E3788-3A04-430A-8C16-5F09911A0DA9}" srcId="{9EDF3DBB-6159-4FE9-AE24-5989AFD8C77D}" destId="{1ED442F8-55EE-4960-8FC8-769A87642446}" srcOrd="0" destOrd="0" parTransId="{198A4503-32B0-4133-90EA-13BA8E5D3FE8}" sibTransId="{F63B5CF0-1A2E-4DB6-86AD-E45549CC8E12}"/>
    <dgm:cxn modelId="{4F8823F1-F11D-4604-8F1F-0D86C16C32D0}" srcId="{1ED442F8-55EE-4960-8FC8-769A87642446}" destId="{0E729DDE-2F95-4144-9318-CD4A1FFA3161}" srcOrd="1" destOrd="0" parTransId="{D9538110-C90A-4C98-9805-9C52D0E8ACC0}" sibTransId="{EBA53CE3-6B8E-49CE-8084-CB02250CCBF5}"/>
    <dgm:cxn modelId="{1B3A70FC-D111-4949-A2FE-7DB3B863A220}" type="presOf" srcId="{171340F7-20C4-4374-9C60-EEDF4ABA4F59}" destId="{E75BF2BE-7970-48B2-B605-03AE100B49D0}" srcOrd="0" destOrd="0" presId="urn:microsoft.com/office/officeart/2005/8/layout/chevron2"/>
    <dgm:cxn modelId="{61E38144-1FE4-4146-9EE8-01943C30845D}" srcId="{E14953CF-F230-490F-B291-50541F09126C}" destId="{94CA4859-AE9C-4085-9B3A-63FB3BF53F94}" srcOrd="0" destOrd="0" parTransId="{C43BB01C-8516-45F0-844B-5240F72B33B0}" sibTransId="{3CBCAAD8-953C-407F-AABE-9E95EC0736C2}"/>
    <dgm:cxn modelId="{BEF474D2-C55B-4131-AC54-B7C3E7E20C70}" type="presParOf" srcId="{F8FA0790-7038-4C8C-A10C-31CF20633B59}" destId="{24A7455A-4662-4278-9CBB-729B330A938B}" srcOrd="0" destOrd="0" presId="urn:microsoft.com/office/officeart/2005/8/layout/chevron2"/>
    <dgm:cxn modelId="{0762B985-AB53-4AD0-92C3-FC3841462220}" type="presParOf" srcId="{24A7455A-4662-4278-9CBB-729B330A938B}" destId="{043FCA95-D1DF-4F81-94EB-08AD0BBD0A1E}" srcOrd="0" destOrd="0" presId="urn:microsoft.com/office/officeart/2005/8/layout/chevron2"/>
    <dgm:cxn modelId="{AAE4354F-7CBC-4D56-8F42-C3EFE561094D}" type="presParOf" srcId="{24A7455A-4662-4278-9CBB-729B330A938B}" destId="{570704D4-3AD3-467F-AE4E-8C9D6C3FB1A9}" srcOrd="1" destOrd="0" presId="urn:microsoft.com/office/officeart/2005/8/layout/chevron2"/>
    <dgm:cxn modelId="{C3FF6997-1773-4E30-A071-5882E11770D9}" type="presParOf" srcId="{F8FA0790-7038-4C8C-A10C-31CF20633B59}" destId="{D06C0496-0B51-4EF8-8DB1-5B690D0EF90D}" srcOrd="1" destOrd="0" presId="urn:microsoft.com/office/officeart/2005/8/layout/chevron2"/>
    <dgm:cxn modelId="{45E8C212-CBF0-4391-B90E-0400A08FCBB6}" type="presParOf" srcId="{F8FA0790-7038-4C8C-A10C-31CF20633B59}" destId="{69160707-3E30-4055-9743-7F47AA18F9FE}" srcOrd="2" destOrd="0" presId="urn:microsoft.com/office/officeart/2005/8/layout/chevron2"/>
    <dgm:cxn modelId="{00F6F432-EFEB-4B05-9DF7-EDF83EDCC600}" type="presParOf" srcId="{69160707-3E30-4055-9743-7F47AA18F9FE}" destId="{C09081E7-1DB8-4208-8853-3BCE7AA9F536}" srcOrd="0" destOrd="0" presId="urn:microsoft.com/office/officeart/2005/8/layout/chevron2"/>
    <dgm:cxn modelId="{4228B559-F793-42E0-A715-759C960ED40B}" type="presParOf" srcId="{69160707-3E30-4055-9743-7F47AA18F9FE}" destId="{A1D1C7CA-13E2-4D94-B0A4-99E25F566D16}" srcOrd="1" destOrd="0" presId="urn:microsoft.com/office/officeart/2005/8/layout/chevron2"/>
    <dgm:cxn modelId="{690D247E-E062-4AF9-B6F4-A0ADBBEB5548}" type="presParOf" srcId="{F8FA0790-7038-4C8C-A10C-31CF20633B59}" destId="{CA266809-83E0-4D62-9ABB-93A94F171A60}" srcOrd="3" destOrd="0" presId="urn:microsoft.com/office/officeart/2005/8/layout/chevron2"/>
    <dgm:cxn modelId="{6CE127AE-7A92-4259-9F1E-F4CA24C15CD0}" type="presParOf" srcId="{F8FA0790-7038-4C8C-A10C-31CF20633B59}" destId="{E2713660-5C3B-4C8F-BA2B-1E808F1044FC}" srcOrd="4" destOrd="0" presId="urn:microsoft.com/office/officeart/2005/8/layout/chevron2"/>
    <dgm:cxn modelId="{1C961DB2-2493-4580-A254-4275AADCBC39}" type="presParOf" srcId="{E2713660-5C3B-4C8F-BA2B-1E808F1044FC}" destId="{3F42AC1F-567C-4CD5-9D90-4679A0FB76BB}" srcOrd="0" destOrd="0" presId="urn:microsoft.com/office/officeart/2005/8/layout/chevron2"/>
    <dgm:cxn modelId="{BD797F97-1E1D-4163-84F8-2A2508FD80D3}" type="presParOf" srcId="{E2713660-5C3B-4C8F-BA2B-1E808F1044FC}" destId="{7E670563-8825-4D80-8B45-86FCA3CAC64C}" srcOrd="1" destOrd="0" presId="urn:microsoft.com/office/officeart/2005/8/layout/chevron2"/>
    <dgm:cxn modelId="{FB88B20A-A19A-42E5-99A3-265FC8181690}" type="presParOf" srcId="{F8FA0790-7038-4C8C-A10C-31CF20633B59}" destId="{EF249FF3-92EE-49EA-97A1-C63910005AFE}" srcOrd="5" destOrd="0" presId="urn:microsoft.com/office/officeart/2005/8/layout/chevron2"/>
    <dgm:cxn modelId="{E13F22C8-71D4-4308-9125-E6E7F15EC03B}" type="presParOf" srcId="{F8FA0790-7038-4C8C-A10C-31CF20633B59}" destId="{F18B3ED9-E26D-4618-96E3-6EFC81B94BCC}" srcOrd="6" destOrd="0" presId="urn:microsoft.com/office/officeart/2005/8/layout/chevron2"/>
    <dgm:cxn modelId="{3748897D-F6FF-47A7-A4E3-AE6FD4B73ABE}" type="presParOf" srcId="{F18B3ED9-E26D-4618-96E3-6EFC81B94BCC}" destId="{3589255E-13E0-4BF5-BA03-E36149AA321C}" srcOrd="0" destOrd="0" presId="urn:microsoft.com/office/officeart/2005/8/layout/chevron2"/>
    <dgm:cxn modelId="{9B0DF435-1DFC-4CB1-8239-0A567C6794F6}" type="presParOf" srcId="{F18B3ED9-E26D-4618-96E3-6EFC81B94BCC}" destId="{E75BF2BE-7970-48B2-B605-03AE100B49D0}" srcOrd="1" destOrd="0" presId="urn:microsoft.com/office/officeart/2005/8/layout/chevron2"/>
    <dgm:cxn modelId="{922F2A5B-0C84-4C71-AD72-6FF2EFD2C9ED}" type="presParOf" srcId="{F8FA0790-7038-4C8C-A10C-31CF20633B59}" destId="{35B4109E-CD86-4AF9-8D38-1A5210D7ECA8}" srcOrd="7" destOrd="0" presId="urn:microsoft.com/office/officeart/2005/8/layout/chevron2"/>
    <dgm:cxn modelId="{C790F633-D384-4B5D-B678-2525C8710D37}" type="presParOf" srcId="{F8FA0790-7038-4C8C-A10C-31CF20633B59}" destId="{45B59417-9180-4C08-A08F-3EC4B58E4C06}" srcOrd="8" destOrd="0" presId="urn:microsoft.com/office/officeart/2005/8/layout/chevron2"/>
    <dgm:cxn modelId="{6E2EAD7E-80CB-4F5C-B368-B56530EF09E9}" type="presParOf" srcId="{45B59417-9180-4C08-A08F-3EC4B58E4C06}" destId="{FDCFCDF6-017C-48FB-B026-DFC5ED9D79EE}" srcOrd="0" destOrd="0" presId="urn:microsoft.com/office/officeart/2005/8/layout/chevron2"/>
    <dgm:cxn modelId="{C338DEF5-C303-4129-A300-49C08408C680}" type="presParOf" srcId="{45B59417-9180-4C08-A08F-3EC4B58E4C06}" destId="{BD4310C7-7598-4BDC-B0DE-3B635FC55C94}" srcOrd="1" destOrd="0" presId="urn:microsoft.com/office/officeart/2005/8/layout/chevron2"/>
    <dgm:cxn modelId="{F3D5FAEC-5719-49D5-A397-972853574C78}" type="presParOf" srcId="{F8FA0790-7038-4C8C-A10C-31CF20633B59}" destId="{977C7DBE-60EC-448A-A595-D34E60C49C9F}" srcOrd="9" destOrd="0" presId="urn:microsoft.com/office/officeart/2005/8/layout/chevron2"/>
    <dgm:cxn modelId="{D4010437-CF5F-4B3C-B7D6-4B84B26F5D7D}" type="presParOf" srcId="{F8FA0790-7038-4C8C-A10C-31CF20633B59}" destId="{7462C5FE-78F1-473C-B571-548E6513919B}" srcOrd="10" destOrd="0" presId="urn:microsoft.com/office/officeart/2005/8/layout/chevron2"/>
    <dgm:cxn modelId="{A8F49971-0AC5-42B6-B489-80D7C6CABBAF}" type="presParOf" srcId="{7462C5FE-78F1-473C-B571-548E6513919B}" destId="{EB573C35-F99E-4305-97CA-BAC279A49DBE}" srcOrd="0" destOrd="0" presId="urn:microsoft.com/office/officeart/2005/8/layout/chevron2"/>
    <dgm:cxn modelId="{591EECCE-00E2-4FF9-9DFC-A7619E362208}" type="presParOf" srcId="{7462C5FE-78F1-473C-B571-548E6513919B}" destId="{A4671A25-6959-4A71-B9A0-B87ED5474B1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3DA7474B-923A-4C05-994A-D61373D8C48E}" type="doc">
      <dgm:prSet loTypeId="urn:microsoft.com/office/officeart/2005/8/layout/vList6" loCatId="process" qsTypeId="urn:microsoft.com/office/officeart/2005/8/quickstyle/simple1" qsCatId="simple" csTypeId="urn:microsoft.com/office/officeart/2005/8/colors/colorful2" csCatId="colorful" phldr="1"/>
      <dgm:spPr/>
      <dgm:t>
        <a:bodyPr/>
        <a:lstStyle/>
        <a:p>
          <a:endParaRPr lang="zh-TW" altLang="en-US"/>
        </a:p>
      </dgm:t>
    </dgm:pt>
    <dgm:pt modelId="{CF5AF3D5-4230-4B3B-AFA6-99904553C9FC}">
      <dgm:prSet phldrT="[文字]"/>
      <dgm:spPr>
        <a:solidFill>
          <a:srgbClr val="FF9966"/>
        </a:solidFill>
      </dgm:spPr>
      <dgm:t>
        <a:bodyPr/>
        <a:lstStyle/>
        <a:p>
          <a:r>
            <a:rPr lang="zh-TW" altLang="en-US" b="1" dirty="0" smtClean="0">
              <a:solidFill>
                <a:schemeClr val="tx1"/>
              </a:solidFill>
              <a:latin typeface="微軟正黑體" panose="020B0604030504040204" pitchFamily="34" charset="-120"/>
              <a:ea typeface="微軟正黑體" panose="020B0604030504040204" pitchFamily="34" charset="-120"/>
            </a:rPr>
            <a:t>會計項目一致性</a:t>
          </a:r>
          <a:endParaRPr lang="zh-TW" altLang="en-US" b="1" dirty="0">
            <a:solidFill>
              <a:schemeClr val="tx1"/>
            </a:solidFill>
            <a:latin typeface="微軟正黑體" panose="020B0604030504040204" pitchFamily="34" charset="-120"/>
            <a:ea typeface="微軟正黑體" panose="020B0604030504040204" pitchFamily="34" charset="-120"/>
          </a:endParaRPr>
        </a:p>
      </dgm:t>
    </dgm:pt>
    <dgm:pt modelId="{7A38A488-4AA0-41FD-A19B-DAA59A82BCE3}" type="parTrans" cxnId="{DF7A9556-B541-4F49-AF68-26D7D6D89CAA}">
      <dgm:prSet/>
      <dgm:spPr/>
      <dgm:t>
        <a:bodyPr/>
        <a:lstStyle/>
        <a:p>
          <a:endParaRPr lang="zh-TW" altLang="en-US"/>
        </a:p>
      </dgm:t>
    </dgm:pt>
    <dgm:pt modelId="{01CA9CB1-4CAA-47DC-827D-7BD628BF2CAF}" type="sibTrans" cxnId="{DF7A9556-B541-4F49-AF68-26D7D6D89CAA}">
      <dgm:prSet/>
      <dgm:spPr/>
      <dgm:t>
        <a:bodyPr/>
        <a:lstStyle/>
        <a:p>
          <a:endParaRPr lang="zh-TW" altLang="en-US"/>
        </a:p>
      </dgm:t>
    </dgm:pt>
    <dgm:pt modelId="{9B92179B-7BC3-4BD8-9A0A-5F2E95DB67A2}">
      <dgm:prSet phldrT="[文字]" custT="1"/>
      <dgm:spPr/>
      <dgm:t>
        <a:bodyPr rIns="0" anchor="ctr"/>
        <a:lstStyle/>
        <a:p>
          <a:r>
            <a:rPr lang="zh-TW" altLang="en-US" sz="2400" dirty="0" smtClean="0">
              <a:latin typeface="標楷體" panose="03000509000000000000" pitchFamily="65" charset="-120"/>
              <a:ea typeface="標楷體" panose="03000509000000000000" pitchFamily="65" charset="-120"/>
            </a:rPr>
            <a:t>統一各項會計項目。</a:t>
          </a:r>
          <a:endParaRPr lang="zh-TW" altLang="en-US" sz="2400" dirty="0">
            <a:latin typeface="標楷體" panose="03000509000000000000" pitchFamily="65" charset="-120"/>
            <a:ea typeface="標楷體" panose="03000509000000000000" pitchFamily="65" charset="-120"/>
          </a:endParaRPr>
        </a:p>
      </dgm:t>
    </dgm:pt>
    <dgm:pt modelId="{07C63201-60B9-4489-B76A-19818130C2F2}" type="parTrans" cxnId="{7BDBAFBE-B3F6-4042-8799-87C91136F1FB}">
      <dgm:prSet/>
      <dgm:spPr/>
      <dgm:t>
        <a:bodyPr/>
        <a:lstStyle/>
        <a:p>
          <a:endParaRPr lang="zh-TW" altLang="en-US"/>
        </a:p>
      </dgm:t>
    </dgm:pt>
    <dgm:pt modelId="{B110EF1B-6F6F-407F-AE6C-82C23E2DC22E}" type="sibTrans" cxnId="{7BDBAFBE-B3F6-4042-8799-87C91136F1FB}">
      <dgm:prSet/>
      <dgm:spPr/>
      <dgm:t>
        <a:bodyPr/>
        <a:lstStyle/>
        <a:p>
          <a:endParaRPr lang="zh-TW" altLang="en-US"/>
        </a:p>
      </dgm:t>
    </dgm:pt>
    <dgm:pt modelId="{4D21154C-0F40-401D-8C5E-99667F3E964E}">
      <dgm:prSet phldrT="[文字]"/>
      <dgm:spPr>
        <a:solidFill>
          <a:srgbClr val="3399FF"/>
        </a:solidFill>
      </dgm:spPr>
      <dgm:t>
        <a:bodyPr/>
        <a:lstStyle/>
        <a:p>
          <a:r>
            <a:rPr lang="zh-TW" altLang="en-US" b="1" dirty="0" smtClean="0">
              <a:solidFill>
                <a:schemeClr val="tx1"/>
              </a:solidFill>
              <a:latin typeface="微軟正黑體" panose="020B0604030504040204" pitchFamily="34" charset="-120"/>
              <a:ea typeface="微軟正黑體" panose="020B0604030504040204" pitchFamily="34" charset="-120"/>
            </a:rPr>
            <a:t>範  圍</a:t>
          </a:r>
          <a:endParaRPr lang="zh-TW" altLang="en-US" b="1" dirty="0">
            <a:solidFill>
              <a:schemeClr val="tx1"/>
            </a:solidFill>
            <a:latin typeface="微軟正黑體" panose="020B0604030504040204" pitchFamily="34" charset="-120"/>
            <a:ea typeface="微軟正黑體" panose="020B0604030504040204" pitchFamily="34" charset="-120"/>
          </a:endParaRPr>
        </a:p>
      </dgm:t>
    </dgm:pt>
    <dgm:pt modelId="{1EA66616-DFEB-4C55-8C7D-12332C7855C7}" type="parTrans" cxnId="{95B8A5BA-CED6-47F1-B502-2522DCA6C8A6}">
      <dgm:prSet/>
      <dgm:spPr/>
      <dgm:t>
        <a:bodyPr/>
        <a:lstStyle/>
        <a:p>
          <a:endParaRPr lang="zh-TW" altLang="en-US"/>
        </a:p>
      </dgm:t>
    </dgm:pt>
    <dgm:pt modelId="{A2C9D373-325B-4807-9878-70813B98A3B7}" type="sibTrans" cxnId="{95B8A5BA-CED6-47F1-B502-2522DCA6C8A6}">
      <dgm:prSet/>
      <dgm:spPr/>
      <dgm:t>
        <a:bodyPr/>
        <a:lstStyle/>
        <a:p>
          <a:endParaRPr lang="zh-TW" altLang="en-US"/>
        </a:p>
      </dgm:t>
    </dgm:pt>
    <dgm:pt modelId="{80021388-94FE-419D-B1AE-E9680107B9D8}">
      <dgm:prSet phldrT="[文字]" custT="1"/>
      <dgm:spPr/>
      <dgm:t>
        <a:bodyPr rIns="0" anchor="ctr"/>
        <a:lstStyle/>
        <a:p>
          <a:pPr>
            <a:lnSpc>
              <a:spcPts val="2400"/>
            </a:lnSpc>
          </a:pPr>
          <a:r>
            <a:rPr lang="zh-TW" altLang="en-US" sz="2400" dirty="0" smtClean="0">
              <a:solidFill>
                <a:srgbClr val="C00000"/>
              </a:solidFill>
              <a:latin typeface="標楷體" panose="03000509000000000000" pitchFamily="65" charset="-120"/>
              <a:ea typeface="標楷體" panose="03000509000000000000" pitchFamily="65" charset="-120"/>
            </a:rPr>
            <a:t>一切收入及支出均應編入概算中</a:t>
          </a:r>
          <a:endParaRPr lang="zh-TW" altLang="en-US" sz="2400" dirty="0">
            <a:solidFill>
              <a:srgbClr val="C00000"/>
            </a:solidFill>
            <a:latin typeface="標楷體" panose="03000509000000000000" pitchFamily="65" charset="-120"/>
            <a:ea typeface="標楷體" panose="03000509000000000000" pitchFamily="65" charset="-120"/>
          </a:endParaRPr>
        </a:p>
      </dgm:t>
    </dgm:pt>
    <dgm:pt modelId="{9AD51C16-029F-4221-B395-476E31422339}" type="parTrans" cxnId="{59008B4B-8C11-4204-A3B5-C45EA21330CC}">
      <dgm:prSet/>
      <dgm:spPr/>
      <dgm:t>
        <a:bodyPr/>
        <a:lstStyle/>
        <a:p>
          <a:endParaRPr lang="zh-TW" altLang="en-US"/>
        </a:p>
      </dgm:t>
    </dgm:pt>
    <dgm:pt modelId="{527BBF43-E6DC-4BDB-8E7F-6AEB9C82ACB4}" type="sibTrans" cxnId="{59008B4B-8C11-4204-A3B5-C45EA21330CC}">
      <dgm:prSet/>
      <dgm:spPr/>
      <dgm:t>
        <a:bodyPr/>
        <a:lstStyle/>
        <a:p>
          <a:endParaRPr lang="zh-TW" altLang="en-US"/>
        </a:p>
      </dgm:t>
    </dgm:pt>
    <dgm:pt modelId="{79F2B33E-E8B1-4EC3-BC53-42F7029AE25B}">
      <dgm:prSet phldrT="[文字]" custT="1"/>
      <dgm:spPr/>
      <dgm:t>
        <a:bodyPr rIns="0" anchor="ctr"/>
        <a:lstStyle/>
        <a:p>
          <a:pPr>
            <a:lnSpc>
              <a:spcPts val="2400"/>
            </a:lnSpc>
          </a:pPr>
          <a:r>
            <a:rPr lang="zh-TW" altLang="en-US" sz="2400" dirty="0" smtClean="0">
              <a:latin typeface="標楷體" panose="03000509000000000000" pitchFamily="65" charset="-120"/>
              <a:ea typeface="標楷體" panose="03000509000000000000" pitchFamily="65" charset="-120"/>
            </a:rPr>
            <a:t>包括</a:t>
          </a:r>
          <a:r>
            <a:rPr lang="zh-TW" altLang="en-US" sz="2400" u="none" dirty="0" smtClean="0">
              <a:latin typeface="標楷體" panose="03000509000000000000" pitchFamily="65" charset="-120"/>
              <a:ea typeface="標楷體" panose="03000509000000000000" pitchFamily="65" charset="-120"/>
            </a:rPr>
            <a:t>一般例行性、特別計畫、各項補助款、專案計畫及基金</a:t>
          </a:r>
          <a:r>
            <a:rPr lang="zh-TW" altLang="en-US" sz="2400" dirty="0" smtClean="0">
              <a:latin typeface="標楷體" panose="03000509000000000000" pitchFamily="65" charset="-120"/>
              <a:ea typeface="標楷體" panose="03000509000000000000" pitchFamily="65" charset="-120"/>
            </a:rPr>
            <a:t>等之收入及支出。</a:t>
          </a:r>
          <a:endParaRPr lang="zh-TW" altLang="en-US" sz="2400" dirty="0">
            <a:latin typeface="標楷體" panose="03000509000000000000" pitchFamily="65" charset="-120"/>
            <a:ea typeface="標楷體" panose="03000509000000000000" pitchFamily="65" charset="-120"/>
          </a:endParaRPr>
        </a:p>
      </dgm:t>
    </dgm:pt>
    <dgm:pt modelId="{692A2534-EB70-43C2-9A96-9624CDD6E648}" type="parTrans" cxnId="{FB032FE8-B1D3-46F4-8B3C-8BA2A7281CE5}">
      <dgm:prSet/>
      <dgm:spPr/>
      <dgm:t>
        <a:bodyPr/>
        <a:lstStyle/>
        <a:p>
          <a:endParaRPr lang="zh-TW" altLang="en-US"/>
        </a:p>
      </dgm:t>
    </dgm:pt>
    <dgm:pt modelId="{5555C295-5C8C-4CAC-8C7D-95452736B140}" type="sibTrans" cxnId="{FB032FE8-B1D3-46F4-8B3C-8BA2A7281CE5}">
      <dgm:prSet/>
      <dgm:spPr/>
      <dgm:t>
        <a:bodyPr/>
        <a:lstStyle/>
        <a:p>
          <a:endParaRPr lang="zh-TW" altLang="en-US"/>
        </a:p>
      </dgm:t>
    </dgm:pt>
    <dgm:pt modelId="{8CE1E5A4-DF01-450E-AAE0-3CDCBEA78F24}">
      <dgm:prSet custT="1"/>
      <dgm:spPr/>
      <dgm:t>
        <a:bodyPr rIns="0" anchor="ctr"/>
        <a:lstStyle/>
        <a:p>
          <a:r>
            <a:rPr lang="zh-TW" altLang="en-US" sz="2400" dirty="0" smtClean="0">
              <a:latin typeface="標楷體" panose="03000509000000000000" pitchFamily="65" charset="-120"/>
              <a:ea typeface="標楷體" panose="03000509000000000000" pitchFamily="65" charset="-120"/>
            </a:rPr>
            <a:t>各項會計項目列為</a:t>
          </a:r>
          <a:r>
            <a:rPr lang="en-US" altLang="en-US" sz="2400" dirty="0" smtClean="0">
              <a:latin typeface="Times New Roman" pitchFamily="18" charset="0"/>
              <a:ea typeface="標楷體" panose="03000509000000000000" pitchFamily="65" charset="-120"/>
              <a:cs typeface="Times New Roman" pitchFamily="18" charset="0"/>
            </a:rPr>
            <a:t>10</a:t>
          </a:r>
          <a:r>
            <a:rPr lang="en-US" altLang="zh-TW" sz="2400" dirty="0" smtClean="0">
              <a:latin typeface="Times New Roman" pitchFamily="18" charset="0"/>
              <a:ea typeface="標楷體" panose="03000509000000000000" pitchFamily="65" charset="-120"/>
              <a:cs typeface="Times New Roman" pitchFamily="18" charset="0"/>
            </a:rPr>
            <a:t>9</a:t>
          </a:r>
          <a:r>
            <a:rPr lang="zh-TW" altLang="en-US" sz="2400" dirty="0" smtClean="0">
              <a:latin typeface="標楷體" panose="03000509000000000000" pitchFamily="65" charset="-120"/>
              <a:ea typeface="標楷體" panose="03000509000000000000" pitchFamily="65" charset="-120"/>
            </a:rPr>
            <a:t>學年度預算編列填寫之依據。</a:t>
          </a:r>
          <a:endParaRPr lang="zh-TW" altLang="en-US" sz="2400" dirty="0">
            <a:latin typeface="標楷體" panose="03000509000000000000" pitchFamily="65" charset="-120"/>
            <a:ea typeface="標楷體" panose="03000509000000000000" pitchFamily="65" charset="-120"/>
          </a:endParaRPr>
        </a:p>
      </dgm:t>
    </dgm:pt>
    <dgm:pt modelId="{6EAFE7DB-BA84-4FC6-9590-586333C177A3}" type="parTrans" cxnId="{F01E7F10-D59C-42AA-86F1-ECD283A370B7}">
      <dgm:prSet/>
      <dgm:spPr/>
      <dgm:t>
        <a:bodyPr/>
        <a:lstStyle/>
        <a:p>
          <a:endParaRPr lang="zh-TW" altLang="en-US"/>
        </a:p>
      </dgm:t>
    </dgm:pt>
    <dgm:pt modelId="{1754FCD1-DE31-4FD4-AC98-B20F403AF9C3}" type="sibTrans" cxnId="{F01E7F10-D59C-42AA-86F1-ECD283A370B7}">
      <dgm:prSet/>
      <dgm:spPr/>
      <dgm:t>
        <a:bodyPr/>
        <a:lstStyle/>
        <a:p>
          <a:endParaRPr lang="zh-TW" altLang="en-US"/>
        </a:p>
      </dgm:t>
    </dgm:pt>
    <dgm:pt modelId="{CD617E85-1CBA-4A7B-8A7D-748C6DAC7155}" type="pres">
      <dgm:prSet presAssocID="{3DA7474B-923A-4C05-994A-D61373D8C48E}" presName="Name0" presStyleCnt="0">
        <dgm:presLayoutVars>
          <dgm:dir/>
          <dgm:animLvl val="lvl"/>
          <dgm:resizeHandles/>
        </dgm:presLayoutVars>
      </dgm:prSet>
      <dgm:spPr/>
      <dgm:t>
        <a:bodyPr/>
        <a:lstStyle/>
        <a:p>
          <a:endParaRPr lang="zh-TW" altLang="en-US"/>
        </a:p>
      </dgm:t>
    </dgm:pt>
    <dgm:pt modelId="{C766A217-387D-497B-8989-4359EEE0E641}" type="pres">
      <dgm:prSet presAssocID="{CF5AF3D5-4230-4B3B-AFA6-99904553C9FC}" presName="linNode" presStyleCnt="0"/>
      <dgm:spPr/>
    </dgm:pt>
    <dgm:pt modelId="{B0E2AF6B-B3D5-4F4F-9460-0ACB59838EB8}" type="pres">
      <dgm:prSet presAssocID="{CF5AF3D5-4230-4B3B-AFA6-99904553C9FC}" presName="parentShp" presStyleLbl="node1" presStyleIdx="0" presStyleCnt="2" custScaleX="80315" custScaleY="99364">
        <dgm:presLayoutVars>
          <dgm:bulletEnabled val="1"/>
        </dgm:presLayoutVars>
      </dgm:prSet>
      <dgm:spPr/>
      <dgm:t>
        <a:bodyPr/>
        <a:lstStyle/>
        <a:p>
          <a:endParaRPr lang="zh-TW" altLang="en-US"/>
        </a:p>
      </dgm:t>
    </dgm:pt>
    <dgm:pt modelId="{A0C4F6B3-FCC8-4B0C-B9A3-0046759A6CF3}" type="pres">
      <dgm:prSet presAssocID="{CF5AF3D5-4230-4B3B-AFA6-99904553C9FC}" presName="childShp" presStyleLbl="bgAccFollowNode1" presStyleIdx="0" presStyleCnt="2" custScaleX="113123">
        <dgm:presLayoutVars>
          <dgm:bulletEnabled val="1"/>
        </dgm:presLayoutVars>
      </dgm:prSet>
      <dgm:spPr/>
      <dgm:t>
        <a:bodyPr/>
        <a:lstStyle/>
        <a:p>
          <a:endParaRPr lang="zh-TW" altLang="en-US"/>
        </a:p>
      </dgm:t>
    </dgm:pt>
    <dgm:pt modelId="{0B044E24-DB45-4B16-9E1C-BE36AC29A5AC}" type="pres">
      <dgm:prSet presAssocID="{01CA9CB1-4CAA-47DC-827D-7BD628BF2CAF}" presName="spacing" presStyleCnt="0"/>
      <dgm:spPr/>
    </dgm:pt>
    <dgm:pt modelId="{C1D00DFC-7811-4143-9FA7-4C488C2BEE1C}" type="pres">
      <dgm:prSet presAssocID="{4D21154C-0F40-401D-8C5E-99667F3E964E}" presName="linNode" presStyleCnt="0"/>
      <dgm:spPr/>
    </dgm:pt>
    <dgm:pt modelId="{AD2E6447-B871-4537-8B94-39C90495B280}" type="pres">
      <dgm:prSet presAssocID="{4D21154C-0F40-401D-8C5E-99667F3E964E}" presName="parentShp" presStyleLbl="node1" presStyleIdx="1" presStyleCnt="2" custScaleX="80315" custScaleY="99364">
        <dgm:presLayoutVars>
          <dgm:bulletEnabled val="1"/>
        </dgm:presLayoutVars>
      </dgm:prSet>
      <dgm:spPr/>
      <dgm:t>
        <a:bodyPr/>
        <a:lstStyle/>
        <a:p>
          <a:endParaRPr lang="zh-TW" altLang="en-US"/>
        </a:p>
      </dgm:t>
    </dgm:pt>
    <dgm:pt modelId="{36B579B0-D126-4F3C-AE65-8387137B263C}" type="pres">
      <dgm:prSet presAssocID="{4D21154C-0F40-401D-8C5E-99667F3E964E}" presName="childShp" presStyleLbl="bgAccFollowNode1" presStyleIdx="1" presStyleCnt="2" custScaleX="112238" custScaleY="101309">
        <dgm:presLayoutVars>
          <dgm:bulletEnabled val="1"/>
        </dgm:presLayoutVars>
      </dgm:prSet>
      <dgm:spPr/>
      <dgm:t>
        <a:bodyPr/>
        <a:lstStyle/>
        <a:p>
          <a:endParaRPr lang="zh-TW" altLang="en-US"/>
        </a:p>
      </dgm:t>
    </dgm:pt>
  </dgm:ptLst>
  <dgm:cxnLst>
    <dgm:cxn modelId="{F73424F9-5E7A-4828-8AF5-3A075083CC1A}" type="presOf" srcId="{4D21154C-0F40-401D-8C5E-99667F3E964E}" destId="{AD2E6447-B871-4537-8B94-39C90495B280}" srcOrd="0" destOrd="0" presId="urn:microsoft.com/office/officeart/2005/8/layout/vList6"/>
    <dgm:cxn modelId="{95B8A5BA-CED6-47F1-B502-2522DCA6C8A6}" srcId="{3DA7474B-923A-4C05-994A-D61373D8C48E}" destId="{4D21154C-0F40-401D-8C5E-99667F3E964E}" srcOrd="1" destOrd="0" parTransId="{1EA66616-DFEB-4C55-8C7D-12332C7855C7}" sibTransId="{A2C9D373-325B-4807-9878-70813B98A3B7}"/>
    <dgm:cxn modelId="{BE500239-9653-45D0-BFFD-AA51F7B9BB1E}" type="presOf" srcId="{80021388-94FE-419D-B1AE-E9680107B9D8}" destId="{36B579B0-D126-4F3C-AE65-8387137B263C}" srcOrd="0" destOrd="0" presId="urn:microsoft.com/office/officeart/2005/8/layout/vList6"/>
    <dgm:cxn modelId="{022F456E-FDD3-45B1-B307-27B497E0F2B8}" type="presOf" srcId="{CF5AF3D5-4230-4B3B-AFA6-99904553C9FC}" destId="{B0E2AF6B-B3D5-4F4F-9460-0ACB59838EB8}" srcOrd="0" destOrd="0" presId="urn:microsoft.com/office/officeart/2005/8/layout/vList6"/>
    <dgm:cxn modelId="{A14D84BF-510B-45DC-AEEF-A36DFF296FF9}" type="presOf" srcId="{3DA7474B-923A-4C05-994A-D61373D8C48E}" destId="{CD617E85-1CBA-4A7B-8A7D-748C6DAC7155}" srcOrd="0" destOrd="0" presId="urn:microsoft.com/office/officeart/2005/8/layout/vList6"/>
    <dgm:cxn modelId="{F01E7F10-D59C-42AA-86F1-ECD283A370B7}" srcId="{CF5AF3D5-4230-4B3B-AFA6-99904553C9FC}" destId="{8CE1E5A4-DF01-450E-AAE0-3CDCBEA78F24}" srcOrd="1" destOrd="0" parTransId="{6EAFE7DB-BA84-4FC6-9590-586333C177A3}" sibTransId="{1754FCD1-DE31-4FD4-AC98-B20F403AF9C3}"/>
    <dgm:cxn modelId="{75F2E441-95EE-499A-A19C-A3668B143617}" type="presOf" srcId="{9B92179B-7BC3-4BD8-9A0A-5F2E95DB67A2}" destId="{A0C4F6B3-FCC8-4B0C-B9A3-0046759A6CF3}" srcOrd="0" destOrd="0" presId="urn:microsoft.com/office/officeart/2005/8/layout/vList6"/>
    <dgm:cxn modelId="{59008B4B-8C11-4204-A3B5-C45EA21330CC}" srcId="{4D21154C-0F40-401D-8C5E-99667F3E964E}" destId="{80021388-94FE-419D-B1AE-E9680107B9D8}" srcOrd="0" destOrd="0" parTransId="{9AD51C16-029F-4221-B395-476E31422339}" sibTransId="{527BBF43-E6DC-4BDB-8E7F-6AEB9C82ACB4}"/>
    <dgm:cxn modelId="{7BDBAFBE-B3F6-4042-8799-87C91136F1FB}" srcId="{CF5AF3D5-4230-4B3B-AFA6-99904553C9FC}" destId="{9B92179B-7BC3-4BD8-9A0A-5F2E95DB67A2}" srcOrd="0" destOrd="0" parTransId="{07C63201-60B9-4489-B76A-19818130C2F2}" sibTransId="{B110EF1B-6F6F-407F-AE6C-82C23E2DC22E}"/>
    <dgm:cxn modelId="{FB032FE8-B1D3-46F4-8B3C-8BA2A7281CE5}" srcId="{4D21154C-0F40-401D-8C5E-99667F3E964E}" destId="{79F2B33E-E8B1-4EC3-BC53-42F7029AE25B}" srcOrd="1" destOrd="0" parTransId="{692A2534-EB70-43C2-9A96-9624CDD6E648}" sibTransId="{5555C295-5C8C-4CAC-8C7D-95452736B140}"/>
    <dgm:cxn modelId="{7C61592B-4A72-44D1-BEE9-5C0622271BA8}" type="presOf" srcId="{79F2B33E-E8B1-4EC3-BC53-42F7029AE25B}" destId="{36B579B0-D126-4F3C-AE65-8387137B263C}" srcOrd="0" destOrd="1" presId="urn:microsoft.com/office/officeart/2005/8/layout/vList6"/>
    <dgm:cxn modelId="{DF7A9556-B541-4F49-AF68-26D7D6D89CAA}" srcId="{3DA7474B-923A-4C05-994A-D61373D8C48E}" destId="{CF5AF3D5-4230-4B3B-AFA6-99904553C9FC}" srcOrd="0" destOrd="0" parTransId="{7A38A488-4AA0-41FD-A19B-DAA59A82BCE3}" sibTransId="{01CA9CB1-4CAA-47DC-827D-7BD628BF2CAF}"/>
    <dgm:cxn modelId="{C5BE909C-736B-4016-A35B-6E65FCB5A9E9}" type="presOf" srcId="{8CE1E5A4-DF01-450E-AAE0-3CDCBEA78F24}" destId="{A0C4F6B3-FCC8-4B0C-B9A3-0046759A6CF3}" srcOrd="0" destOrd="1" presId="urn:microsoft.com/office/officeart/2005/8/layout/vList6"/>
    <dgm:cxn modelId="{1850B2A0-02D5-444C-983A-C5955A4275B3}" type="presParOf" srcId="{CD617E85-1CBA-4A7B-8A7D-748C6DAC7155}" destId="{C766A217-387D-497B-8989-4359EEE0E641}" srcOrd="0" destOrd="0" presId="urn:microsoft.com/office/officeart/2005/8/layout/vList6"/>
    <dgm:cxn modelId="{660072E4-57CB-4F91-8534-6901216E607F}" type="presParOf" srcId="{C766A217-387D-497B-8989-4359EEE0E641}" destId="{B0E2AF6B-B3D5-4F4F-9460-0ACB59838EB8}" srcOrd="0" destOrd="0" presId="urn:microsoft.com/office/officeart/2005/8/layout/vList6"/>
    <dgm:cxn modelId="{85A700E3-CC5D-4F81-914B-FBC68FA356AE}" type="presParOf" srcId="{C766A217-387D-497B-8989-4359EEE0E641}" destId="{A0C4F6B3-FCC8-4B0C-B9A3-0046759A6CF3}" srcOrd="1" destOrd="0" presId="urn:microsoft.com/office/officeart/2005/8/layout/vList6"/>
    <dgm:cxn modelId="{9AD181F6-73B1-41E8-8F4D-25CC207A9782}" type="presParOf" srcId="{CD617E85-1CBA-4A7B-8A7D-748C6DAC7155}" destId="{0B044E24-DB45-4B16-9E1C-BE36AC29A5AC}" srcOrd="1" destOrd="0" presId="urn:microsoft.com/office/officeart/2005/8/layout/vList6"/>
    <dgm:cxn modelId="{8C956126-8106-41B2-BFD5-117AAD31EBE2}" type="presParOf" srcId="{CD617E85-1CBA-4A7B-8A7D-748C6DAC7155}" destId="{C1D00DFC-7811-4143-9FA7-4C488C2BEE1C}" srcOrd="2" destOrd="0" presId="urn:microsoft.com/office/officeart/2005/8/layout/vList6"/>
    <dgm:cxn modelId="{5D6DED38-F719-4DAD-B741-FA27C9B7A901}" type="presParOf" srcId="{C1D00DFC-7811-4143-9FA7-4C488C2BEE1C}" destId="{AD2E6447-B871-4537-8B94-39C90495B280}" srcOrd="0" destOrd="0" presId="urn:microsoft.com/office/officeart/2005/8/layout/vList6"/>
    <dgm:cxn modelId="{5081D3C5-341A-42E5-B992-F48277438892}" type="presParOf" srcId="{C1D00DFC-7811-4143-9FA7-4C488C2BEE1C}" destId="{36B579B0-D126-4F3C-AE65-8387137B263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EFD897-5C9B-4B97-897D-6C96508E420B}"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zh-TW" altLang="en-US"/>
        </a:p>
      </dgm:t>
    </dgm:pt>
    <dgm:pt modelId="{E4DD69B1-3E40-4523-8223-6104F8D8D1B3}">
      <dgm:prSet phldrT="[文字]"/>
      <dgm:spPr>
        <a:solidFill>
          <a:schemeClr val="tx2">
            <a:lumMod val="20000"/>
            <a:lumOff val="80000"/>
          </a:schemeClr>
        </a:solidFill>
        <a:ln>
          <a:solidFill>
            <a:schemeClr val="tx2">
              <a:lumMod val="20000"/>
              <a:lumOff val="80000"/>
            </a:schemeClr>
          </a:solidFill>
        </a:ln>
      </dgm:spPr>
      <dgm:t>
        <a:bodyPr/>
        <a:lstStyle/>
        <a:p>
          <a:r>
            <a:rPr lang="zh-TW" altLang="en-US" dirty="0" smtClean="0">
              <a:solidFill>
                <a:schemeClr val="tx1"/>
              </a:solidFill>
              <a:latin typeface="標楷體" panose="03000509000000000000" pitchFamily="65" charset="-120"/>
              <a:ea typeface="標楷體" panose="03000509000000000000" pitchFamily="65" charset="-120"/>
            </a:rPr>
            <a:t>各院及進修部</a:t>
          </a:r>
          <a:endParaRPr lang="zh-TW" altLang="en-US" dirty="0">
            <a:solidFill>
              <a:schemeClr val="tx1"/>
            </a:solidFill>
            <a:latin typeface="標楷體" panose="03000509000000000000" pitchFamily="65" charset="-120"/>
            <a:ea typeface="標楷體" panose="03000509000000000000" pitchFamily="65" charset="-120"/>
          </a:endParaRPr>
        </a:p>
      </dgm:t>
    </dgm:pt>
    <dgm:pt modelId="{1ECD23F6-E09D-4EAB-9E67-94C47D8847FB}" type="parTrans" cxnId="{6C015165-7351-4C85-8401-1B128C34C2CB}">
      <dgm:prSet/>
      <dgm:spPr/>
      <dgm:t>
        <a:bodyPr/>
        <a:lstStyle/>
        <a:p>
          <a:endParaRPr lang="zh-TW" altLang="en-US"/>
        </a:p>
      </dgm:t>
    </dgm:pt>
    <dgm:pt modelId="{61AC4DC1-499A-4BCC-81F4-B54423FBB0C4}" type="sibTrans" cxnId="{6C015165-7351-4C85-8401-1B128C34C2CB}">
      <dgm:prSet/>
      <dgm:spPr/>
      <dgm:t>
        <a:bodyPr/>
        <a:lstStyle/>
        <a:p>
          <a:endParaRPr lang="zh-TW" altLang="en-US"/>
        </a:p>
      </dgm:t>
    </dgm:pt>
    <dgm:pt modelId="{3A2CB0BE-DB54-4258-86DA-D212291E0D5A}">
      <dgm:prSet phldrT="[文字]" custT="1"/>
      <dgm:spPr>
        <a:solidFill>
          <a:schemeClr val="accent3">
            <a:lumMod val="85000"/>
            <a:alpha val="90000"/>
          </a:schemeClr>
        </a:solidFill>
      </dgm:spPr>
      <dgm:t>
        <a:bodyPr/>
        <a:lstStyle/>
        <a:p>
          <a:pPr marL="0" indent="0" defTabSz="755650">
            <a:lnSpc>
              <a:spcPct val="90000"/>
            </a:lnSpc>
            <a:spcBef>
              <a:spcPct val="0"/>
            </a:spcBef>
            <a:spcAft>
              <a:spcPct val="15000"/>
            </a:spcAft>
            <a:buNone/>
          </a:pPr>
          <a:r>
            <a:rPr lang="zh-TW" altLang="en-US" sz="1250" b="1" dirty="0" smtClean="0">
              <a:solidFill>
                <a:srgbClr val="3366FF"/>
              </a:solidFill>
              <a:latin typeface="標楷體" panose="03000509000000000000" pitchFamily="65" charset="-120"/>
              <a:ea typeface="標楷體" panose="03000509000000000000" pitchFamily="65" charset="-120"/>
            </a:rPr>
            <a:t>專任教職員</a:t>
          </a:r>
          <a:r>
            <a:rPr lang="zh-TW" sz="1250" dirty="0" smtClean="0">
              <a:latin typeface="標楷體" panose="03000509000000000000" pitchFamily="65" charset="-120"/>
              <a:ea typeface="標楷體" panose="03000509000000000000" pitchFamily="65" charset="-120"/>
            </a:rPr>
            <a:t>依現有人員及經簽呈核准得聘用員額編列</a:t>
          </a:r>
          <a:r>
            <a:rPr lang="zh-TW" altLang="en-US" sz="1250" dirty="0" smtClean="0">
              <a:latin typeface="標楷體" panose="03000509000000000000" pitchFamily="65" charset="-120"/>
              <a:ea typeface="標楷體" panose="03000509000000000000" pitchFamily="65" charset="-120"/>
            </a:rPr>
            <a:t>。</a:t>
          </a:r>
          <a:endParaRPr lang="zh-TW" altLang="en-US" sz="1250" b="1" dirty="0">
            <a:solidFill>
              <a:srgbClr val="0070C0"/>
            </a:solidFill>
            <a:latin typeface="標楷體" panose="03000509000000000000" pitchFamily="65" charset="-120"/>
            <a:ea typeface="標楷體" panose="03000509000000000000" pitchFamily="65" charset="-120"/>
          </a:endParaRPr>
        </a:p>
      </dgm:t>
    </dgm:pt>
    <dgm:pt modelId="{FDD090AD-3D36-4793-A004-D1E231E4017E}" type="parTrans" cxnId="{4722B8AC-D749-4D5C-9BE4-8F8AF47BD50B}">
      <dgm:prSet/>
      <dgm:spPr/>
      <dgm:t>
        <a:bodyPr/>
        <a:lstStyle/>
        <a:p>
          <a:endParaRPr lang="zh-TW" altLang="en-US"/>
        </a:p>
      </dgm:t>
    </dgm:pt>
    <dgm:pt modelId="{B3A1F49D-1BD4-40F7-8B09-C3A92D9E5898}" type="sibTrans" cxnId="{4722B8AC-D749-4D5C-9BE4-8F8AF47BD50B}">
      <dgm:prSet/>
      <dgm:spPr/>
      <dgm:t>
        <a:bodyPr/>
        <a:lstStyle/>
        <a:p>
          <a:endParaRPr lang="zh-TW" altLang="en-US"/>
        </a:p>
      </dgm:t>
    </dgm:pt>
    <dgm:pt modelId="{1FEC120F-96BE-4FBB-A422-B9AB45EEB99D}">
      <dgm:prSet phldrT="[文字]"/>
      <dgm:spPr>
        <a:solidFill>
          <a:schemeClr val="tx2">
            <a:lumMod val="40000"/>
            <a:lumOff val="60000"/>
          </a:schemeClr>
        </a:solidFill>
        <a:ln>
          <a:solidFill>
            <a:schemeClr val="tx2">
              <a:lumMod val="40000"/>
              <a:lumOff val="60000"/>
            </a:schemeClr>
          </a:solidFill>
        </a:ln>
      </dgm:spPr>
      <dgm:t>
        <a:bodyPr/>
        <a:lstStyle/>
        <a:p>
          <a:r>
            <a:rPr lang="zh-TW" altLang="en-US" dirty="0" smtClean="0">
              <a:solidFill>
                <a:schemeClr val="tx1"/>
              </a:solidFill>
              <a:latin typeface="標楷體" panose="03000509000000000000" pitchFamily="65" charset="-120"/>
              <a:ea typeface="標楷體" panose="03000509000000000000" pitchFamily="65" charset="-120"/>
            </a:rPr>
            <a:t>共同服務單位</a:t>
          </a:r>
          <a:endParaRPr lang="zh-TW" altLang="en-US" dirty="0">
            <a:solidFill>
              <a:schemeClr val="tx1"/>
            </a:solidFill>
            <a:latin typeface="標楷體" panose="03000509000000000000" pitchFamily="65" charset="-120"/>
            <a:ea typeface="標楷體" panose="03000509000000000000" pitchFamily="65" charset="-120"/>
          </a:endParaRPr>
        </a:p>
      </dgm:t>
    </dgm:pt>
    <dgm:pt modelId="{60925411-CD11-4523-8B4E-95045C133706}" type="parTrans" cxnId="{D3D38781-B618-405E-A194-2D579CF87C20}">
      <dgm:prSet/>
      <dgm:spPr/>
      <dgm:t>
        <a:bodyPr/>
        <a:lstStyle/>
        <a:p>
          <a:endParaRPr lang="zh-TW" altLang="en-US"/>
        </a:p>
      </dgm:t>
    </dgm:pt>
    <dgm:pt modelId="{E894C8E8-2DF5-43C2-8890-B10594CBC362}" type="sibTrans" cxnId="{D3D38781-B618-405E-A194-2D579CF87C20}">
      <dgm:prSet/>
      <dgm:spPr/>
      <dgm:t>
        <a:bodyPr/>
        <a:lstStyle/>
        <a:p>
          <a:endParaRPr lang="zh-TW" altLang="en-US"/>
        </a:p>
      </dgm:t>
    </dgm:pt>
    <dgm:pt modelId="{10B69A4C-2330-4975-A1FA-EB01616FF86C}">
      <dgm:prSet phldrT="[文字]" custT="1"/>
      <dgm:spPr>
        <a:solidFill>
          <a:schemeClr val="accent3">
            <a:lumMod val="85000"/>
            <a:alpha val="90000"/>
          </a:schemeClr>
        </a:solidFill>
      </dgm:spPr>
      <dgm:t>
        <a:bodyPr/>
        <a:lstStyle/>
        <a:p>
          <a:pPr marL="179388" indent="-179388"/>
          <a:r>
            <a:rPr lang="zh-TW" altLang="en-US" sz="1500" dirty="0" smtClean="0">
              <a:solidFill>
                <a:schemeClr val="tx1"/>
              </a:solidFill>
              <a:latin typeface="標楷體" panose="03000509000000000000" pitchFamily="65" charset="-120"/>
              <a:ea typeface="標楷體" panose="03000509000000000000" pitchFamily="65" charset="-120"/>
            </a:rPr>
            <a:t>依現有人員及簽呈核准得聘用員額編列</a:t>
          </a:r>
          <a:endParaRPr lang="zh-TW" altLang="en-US" sz="1500" dirty="0">
            <a:solidFill>
              <a:schemeClr val="tx1"/>
            </a:solidFill>
            <a:latin typeface="標楷體" panose="03000509000000000000" pitchFamily="65" charset="-120"/>
            <a:ea typeface="標楷體" panose="03000509000000000000" pitchFamily="65" charset="-120"/>
          </a:endParaRPr>
        </a:p>
      </dgm:t>
    </dgm:pt>
    <dgm:pt modelId="{68D4FFCD-7292-4D07-A44F-741DD5D94294}" type="parTrans" cxnId="{4F4216CE-28DA-4A89-B6C3-F60A5C2B9B57}">
      <dgm:prSet/>
      <dgm:spPr/>
      <dgm:t>
        <a:bodyPr/>
        <a:lstStyle/>
        <a:p>
          <a:endParaRPr lang="zh-TW" altLang="en-US"/>
        </a:p>
      </dgm:t>
    </dgm:pt>
    <dgm:pt modelId="{C6DB67A8-82C8-438B-AF50-2CF503C64019}" type="sibTrans" cxnId="{4F4216CE-28DA-4A89-B6C3-F60A5C2B9B57}">
      <dgm:prSet/>
      <dgm:spPr/>
      <dgm:t>
        <a:bodyPr/>
        <a:lstStyle/>
        <a:p>
          <a:endParaRPr lang="zh-TW" altLang="en-US"/>
        </a:p>
      </dgm:t>
    </dgm:pt>
    <dgm:pt modelId="{448861E3-6961-4C5F-A7B7-306E007E6142}">
      <dgm:prSet phldrT="[文字]"/>
      <dgm:spPr>
        <a:solidFill>
          <a:srgbClr val="0A3456"/>
        </a:solidFill>
        <a:ln>
          <a:solidFill>
            <a:srgbClr val="0A3456"/>
          </a:solidFill>
        </a:ln>
      </dgm:spPr>
      <dgm:t>
        <a:bodyPr/>
        <a:lstStyle/>
        <a:p>
          <a:r>
            <a:rPr lang="zh-TW" altLang="en-US" dirty="0" smtClean="0">
              <a:solidFill>
                <a:schemeClr val="bg1"/>
              </a:solidFill>
              <a:latin typeface="標楷體" panose="03000509000000000000" pitchFamily="65" charset="-120"/>
              <a:ea typeface="標楷體" panose="03000509000000000000" pitchFamily="65" charset="-120"/>
            </a:rPr>
            <a:t>創收單位</a:t>
          </a:r>
          <a:endParaRPr lang="zh-TW" altLang="en-US" dirty="0">
            <a:solidFill>
              <a:schemeClr val="bg1"/>
            </a:solidFill>
            <a:latin typeface="標楷體" panose="03000509000000000000" pitchFamily="65" charset="-120"/>
            <a:ea typeface="標楷體" panose="03000509000000000000" pitchFamily="65" charset="-120"/>
          </a:endParaRPr>
        </a:p>
      </dgm:t>
    </dgm:pt>
    <dgm:pt modelId="{885B3261-6D5F-4CC4-ACE1-2942EB8ABD4C}" type="parTrans" cxnId="{B2B63CBF-CEE9-4FBF-A262-4386424178E1}">
      <dgm:prSet/>
      <dgm:spPr/>
      <dgm:t>
        <a:bodyPr/>
        <a:lstStyle/>
        <a:p>
          <a:endParaRPr lang="zh-TW" altLang="en-US"/>
        </a:p>
      </dgm:t>
    </dgm:pt>
    <dgm:pt modelId="{7DC2E6A0-FB0D-4082-B047-34402B904580}" type="sibTrans" cxnId="{B2B63CBF-CEE9-4FBF-A262-4386424178E1}">
      <dgm:prSet/>
      <dgm:spPr/>
      <dgm:t>
        <a:bodyPr/>
        <a:lstStyle/>
        <a:p>
          <a:endParaRPr lang="zh-TW" altLang="en-US"/>
        </a:p>
      </dgm:t>
    </dgm:pt>
    <dgm:pt modelId="{A8679557-BAE3-447A-945E-762E69C71A99}">
      <dgm:prSet phldrT="[文字]" custT="1"/>
      <dgm:spPr>
        <a:solidFill>
          <a:schemeClr val="accent3">
            <a:lumMod val="85000"/>
            <a:alpha val="89804"/>
          </a:schemeClr>
        </a:solidFill>
        <a:ln>
          <a:noFill/>
        </a:ln>
      </dgm:spPr>
      <dgm:t>
        <a:bodyPr/>
        <a:lstStyle/>
        <a:p>
          <a:r>
            <a:rPr lang="zh-TW" altLang="en-US" sz="1600" dirty="0" smtClean="0">
              <a:solidFill>
                <a:schemeClr val="tx1"/>
              </a:solidFill>
              <a:latin typeface="標楷體" panose="03000509000000000000" pitchFamily="65" charset="-120"/>
              <a:ea typeface="標楷體" panose="03000509000000000000" pitchFamily="65" charset="-120"/>
            </a:rPr>
            <a:t>依本校</a:t>
          </a:r>
          <a:r>
            <a:rPr lang="en-US" altLang="zh-TW" sz="1600" b="1" dirty="0" smtClean="0">
              <a:solidFill>
                <a:srgbClr val="3366FF"/>
              </a:solidFill>
              <a:latin typeface="標楷體" panose="03000509000000000000" pitchFamily="65" charset="-120"/>
              <a:ea typeface="標楷體" panose="03000509000000000000" pitchFamily="65" charset="-120"/>
            </a:rPr>
            <a:t>《</a:t>
          </a:r>
          <a:r>
            <a:rPr lang="zh-TW" altLang="en-US" sz="1600" b="1" dirty="0" smtClean="0">
              <a:solidFill>
                <a:srgbClr val="3366FF"/>
              </a:solidFill>
              <a:latin typeface="標楷體" panose="03000509000000000000" pitchFamily="65" charset="-120"/>
              <a:ea typeface="標楷體" panose="03000509000000000000" pitchFamily="65" charset="-120"/>
            </a:rPr>
            <a:t>創收單位經營管理辦法</a:t>
          </a:r>
          <a:r>
            <a:rPr lang="en-US" altLang="zh-TW" sz="1600" b="1" dirty="0" smtClean="0">
              <a:solidFill>
                <a:srgbClr val="3366FF"/>
              </a:solidFill>
              <a:latin typeface="標楷體" panose="03000509000000000000" pitchFamily="65" charset="-120"/>
              <a:ea typeface="標楷體" panose="03000509000000000000" pitchFamily="65" charset="-120"/>
            </a:rPr>
            <a:t>》</a:t>
          </a:r>
          <a:r>
            <a:rPr lang="zh-TW" altLang="en-US" sz="1600" dirty="0" smtClean="0">
              <a:solidFill>
                <a:schemeClr val="tx1"/>
              </a:solidFill>
              <a:latin typeface="標楷體" panose="03000509000000000000" pitchFamily="65" charset="-120"/>
              <a:ea typeface="標楷體" panose="03000509000000000000" pitchFamily="65" charset="-120"/>
            </a:rPr>
            <a:t>採彈性預算為原則且以</a:t>
          </a:r>
          <a:r>
            <a:rPr lang="zh-TW" altLang="en-US" sz="1600" u="sng" dirty="0" smtClean="0">
              <a:solidFill>
                <a:schemeClr val="tx1"/>
              </a:solidFill>
              <a:latin typeface="標楷體" panose="03000509000000000000" pitchFamily="65" charset="-120"/>
              <a:ea typeface="標楷體" panose="03000509000000000000" pitchFamily="65" charset="-120"/>
            </a:rPr>
            <a:t>收支並列</a:t>
          </a:r>
          <a:r>
            <a:rPr lang="zh-TW" altLang="en-US" sz="1600" dirty="0" smtClean="0">
              <a:solidFill>
                <a:schemeClr val="tx1"/>
              </a:solidFill>
              <a:latin typeface="標楷體" panose="03000509000000000000" pitchFamily="65" charset="-120"/>
              <a:ea typeface="標楷體" panose="03000509000000000000" pitchFamily="65" charset="-120"/>
            </a:rPr>
            <a:t>方式編列。</a:t>
          </a:r>
          <a:endParaRPr lang="zh-TW" altLang="en-US" sz="1600" dirty="0">
            <a:solidFill>
              <a:schemeClr val="tx1"/>
            </a:solidFill>
            <a:latin typeface="標楷體" panose="03000509000000000000" pitchFamily="65" charset="-120"/>
            <a:ea typeface="標楷體" panose="03000509000000000000" pitchFamily="65" charset="-120"/>
          </a:endParaRPr>
        </a:p>
      </dgm:t>
    </dgm:pt>
    <dgm:pt modelId="{DC5A8C4C-E7A0-45B2-A1AD-0768C8ED8FAD}" type="parTrans" cxnId="{02CCC0E0-A29B-4AD8-8350-B3F74A61CBFE}">
      <dgm:prSet/>
      <dgm:spPr/>
      <dgm:t>
        <a:bodyPr/>
        <a:lstStyle/>
        <a:p>
          <a:endParaRPr lang="zh-TW" altLang="en-US"/>
        </a:p>
      </dgm:t>
    </dgm:pt>
    <dgm:pt modelId="{1F956671-71FC-43BF-8AEF-B93BF78960F8}" type="sibTrans" cxnId="{02CCC0E0-A29B-4AD8-8350-B3F74A61CBFE}">
      <dgm:prSet/>
      <dgm:spPr/>
      <dgm:t>
        <a:bodyPr/>
        <a:lstStyle/>
        <a:p>
          <a:endParaRPr lang="zh-TW" altLang="en-US"/>
        </a:p>
      </dgm:t>
    </dgm:pt>
    <dgm:pt modelId="{3C9C8CEE-B8A3-47AF-8D8F-26CA0C249BD9}">
      <dgm:prSet phldrT="[文字]" custT="1"/>
      <dgm:spPr>
        <a:solidFill>
          <a:schemeClr val="tx2">
            <a:lumMod val="60000"/>
            <a:lumOff val="40000"/>
          </a:schemeClr>
        </a:solidFill>
        <a:ln>
          <a:solidFill>
            <a:schemeClr val="tx2">
              <a:lumMod val="60000"/>
              <a:lumOff val="40000"/>
            </a:schemeClr>
          </a:solidFill>
        </a:ln>
      </dgm:spPr>
      <dgm:t>
        <a:bodyPr/>
        <a:lstStyle/>
        <a:p>
          <a:r>
            <a:rPr lang="zh-TW" altLang="en-US" sz="1800" b="0" dirty="0" smtClean="0">
              <a:solidFill>
                <a:schemeClr val="tx1"/>
              </a:solidFill>
              <a:latin typeface="標楷體" panose="03000509000000000000" pitchFamily="65" charset="-120"/>
              <a:ea typeface="標楷體" panose="03000509000000000000" pitchFamily="65" charset="-120"/>
            </a:rPr>
            <a:t>總務處</a:t>
          </a:r>
          <a:endParaRPr lang="zh-TW" altLang="en-US" sz="1800" b="0" dirty="0">
            <a:solidFill>
              <a:schemeClr val="tx1"/>
            </a:solidFill>
            <a:latin typeface="標楷體" panose="03000509000000000000" pitchFamily="65" charset="-120"/>
            <a:ea typeface="標楷體" panose="03000509000000000000" pitchFamily="65" charset="-120"/>
          </a:endParaRPr>
        </a:p>
      </dgm:t>
    </dgm:pt>
    <dgm:pt modelId="{567CE2B6-2215-4E63-AAA2-3B3A2D2F659C}" type="parTrans" cxnId="{96B32272-EDE9-47A1-99A2-4A10A0E32EE5}">
      <dgm:prSet/>
      <dgm:spPr/>
      <dgm:t>
        <a:bodyPr/>
        <a:lstStyle/>
        <a:p>
          <a:endParaRPr lang="zh-TW" altLang="en-US"/>
        </a:p>
      </dgm:t>
    </dgm:pt>
    <dgm:pt modelId="{00EC3F2C-588C-4A38-8047-23F7F02E1530}" type="sibTrans" cxnId="{96B32272-EDE9-47A1-99A2-4A10A0E32EE5}">
      <dgm:prSet/>
      <dgm:spPr/>
      <dgm:t>
        <a:bodyPr/>
        <a:lstStyle/>
        <a:p>
          <a:endParaRPr lang="zh-TW" altLang="en-US"/>
        </a:p>
      </dgm:t>
    </dgm:pt>
    <dgm:pt modelId="{4AD44BDA-7A86-46A9-BE5C-5342C290F6BC}">
      <dgm:prSet/>
      <dgm:spPr>
        <a:solidFill>
          <a:schemeClr val="accent3">
            <a:lumMod val="85000"/>
            <a:alpha val="89804"/>
          </a:schemeClr>
        </a:solidFill>
        <a:ln>
          <a:noFill/>
        </a:ln>
      </dgm:spPr>
      <dgm:t>
        <a:bodyPr/>
        <a:lstStyle/>
        <a:p>
          <a:r>
            <a:rPr lang="zh-TW" altLang="en-US" sz="1600" b="1" dirty="0" smtClean="0">
              <a:solidFill>
                <a:srgbClr val="FF0000"/>
              </a:solidFill>
              <a:latin typeface="標楷體" panose="03000509000000000000" pitchFamily="65" charset="-120"/>
              <a:ea typeface="標楷體" panose="03000509000000000000" pitchFamily="65" charset="-120"/>
            </a:rPr>
            <a:t>行政主管</a:t>
          </a:r>
          <a:r>
            <a:rPr lang="zh-TW" altLang="en-US" sz="1600" dirty="0" smtClean="0">
              <a:latin typeface="標楷體" panose="03000509000000000000" pitchFamily="65" charset="-120"/>
              <a:ea typeface="標楷體" panose="03000509000000000000" pitchFamily="65" charset="-120"/>
            </a:rPr>
            <a:t>之教師，</a:t>
          </a:r>
          <a:r>
            <a:rPr lang="zh-TW" altLang="en-US" sz="1600" u="sng" dirty="0" smtClean="0">
              <a:latin typeface="標楷體" panose="03000509000000000000" pitchFamily="65" charset="-120"/>
              <a:ea typeface="標楷體" panose="03000509000000000000" pitchFamily="65" charset="-120"/>
            </a:rPr>
            <a:t>本俸</a:t>
          </a:r>
          <a:r>
            <a:rPr lang="zh-TW" altLang="en-US" sz="1600" dirty="0" smtClean="0">
              <a:latin typeface="標楷體" panose="03000509000000000000" pitchFamily="65" charset="-120"/>
              <a:ea typeface="標楷體" panose="03000509000000000000" pitchFamily="65" charset="-120"/>
            </a:rPr>
            <a:t>編於系所，</a:t>
          </a:r>
          <a:r>
            <a:rPr lang="zh-TW" altLang="en-US" sz="1600" u="sng" dirty="0" smtClean="0">
              <a:latin typeface="標楷體" panose="03000509000000000000" pitchFamily="65" charset="-120"/>
              <a:ea typeface="標楷體" panose="03000509000000000000" pitchFamily="65" charset="-120"/>
            </a:rPr>
            <a:t>主管加給</a:t>
          </a:r>
          <a:r>
            <a:rPr lang="zh-TW" altLang="en-US" sz="1600" dirty="0" smtClean="0">
              <a:latin typeface="標楷體" panose="03000509000000000000" pitchFamily="65" charset="-120"/>
              <a:ea typeface="標楷體" panose="03000509000000000000" pitchFamily="65" charset="-120"/>
            </a:rPr>
            <a:t>編於兼職行政單位之兼任職員薪</a:t>
          </a:r>
          <a:endParaRPr lang="zh-TW" altLang="en-US" sz="1600" dirty="0">
            <a:latin typeface="標楷體" panose="03000509000000000000" pitchFamily="65" charset="-120"/>
            <a:ea typeface="標楷體" panose="03000509000000000000" pitchFamily="65" charset="-120"/>
          </a:endParaRPr>
        </a:p>
      </dgm:t>
    </dgm:pt>
    <dgm:pt modelId="{407F5B23-3B94-4602-AF80-0F7C42FDEAE1}" type="parTrans" cxnId="{386FB92D-279F-4889-99CF-61FAC39FE17B}">
      <dgm:prSet/>
      <dgm:spPr/>
      <dgm:t>
        <a:bodyPr/>
        <a:lstStyle/>
        <a:p>
          <a:endParaRPr lang="zh-TW" altLang="en-US"/>
        </a:p>
      </dgm:t>
    </dgm:pt>
    <dgm:pt modelId="{F1A868C2-F5FC-478B-8E1D-5940D976BFA6}" type="sibTrans" cxnId="{386FB92D-279F-4889-99CF-61FAC39FE17B}">
      <dgm:prSet/>
      <dgm:spPr/>
      <dgm:t>
        <a:bodyPr/>
        <a:lstStyle/>
        <a:p>
          <a:endParaRPr lang="zh-TW" altLang="en-US"/>
        </a:p>
      </dgm:t>
    </dgm:pt>
    <dgm:pt modelId="{EB77954A-0817-42AF-9A7B-A52F7B47CDEC}">
      <dgm:prSet phldrT="[文字]"/>
      <dgm:spPr>
        <a:solidFill>
          <a:srgbClr val="104876"/>
        </a:solidFill>
        <a:ln>
          <a:solidFill>
            <a:srgbClr val="104876"/>
          </a:solidFill>
        </a:ln>
      </dgm:spPr>
      <dgm:t>
        <a:bodyPr/>
        <a:lstStyle/>
        <a:p>
          <a:r>
            <a:rPr lang="zh-TW" altLang="en-US" dirty="0" smtClean="0">
              <a:solidFill>
                <a:schemeClr val="bg1"/>
              </a:solidFill>
              <a:latin typeface="標楷體" panose="03000509000000000000" pitchFamily="65" charset="-120"/>
              <a:ea typeface="標楷體" panose="03000509000000000000" pitchFamily="65" charset="-120"/>
            </a:rPr>
            <a:t>兼任主管</a:t>
          </a:r>
          <a:endParaRPr lang="zh-TW" altLang="en-US" dirty="0">
            <a:solidFill>
              <a:schemeClr val="bg1"/>
            </a:solidFill>
            <a:latin typeface="標楷體" panose="03000509000000000000" pitchFamily="65" charset="-120"/>
            <a:ea typeface="標楷體" panose="03000509000000000000" pitchFamily="65" charset="-120"/>
          </a:endParaRPr>
        </a:p>
      </dgm:t>
    </dgm:pt>
    <dgm:pt modelId="{DFF6D742-FD2B-4F71-8DAD-A7CDCB5E6081}" type="parTrans" cxnId="{8D25D8BF-1426-4E76-A6BF-DB0757B31040}">
      <dgm:prSet/>
      <dgm:spPr/>
      <dgm:t>
        <a:bodyPr/>
        <a:lstStyle/>
        <a:p>
          <a:endParaRPr lang="zh-TW" altLang="en-US"/>
        </a:p>
      </dgm:t>
    </dgm:pt>
    <dgm:pt modelId="{3056F055-1D63-4B9F-AC15-BAC00E1E1DF0}" type="sibTrans" cxnId="{8D25D8BF-1426-4E76-A6BF-DB0757B31040}">
      <dgm:prSet/>
      <dgm:spPr/>
      <dgm:t>
        <a:bodyPr/>
        <a:lstStyle/>
        <a:p>
          <a:endParaRPr lang="zh-TW" altLang="en-US"/>
        </a:p>
      </dgm:t>
    </dgm:pt>
    <dgm:pt modelId="{2A8E588A-6E8B-40EF-95CD-87FE03167E5B}">
      <dgm:prSet/>
      <dgm:spPr>
        <a:solidFill>
          <a:schemeClr val="accent3">
            <a:lumMod val="85000"/>
            <a:alpha val="89804"/>
          </a:schemeClr>
        </a:solidFill>
        <a:ln>
          <a:noFill/>
        </a:ln>
      </dgm:spPr>
      <dgm:t>
        <a:bodyPr/>
        <a:lstStyle/>
        <a:p>
          <a:r>
            <a:rPr lang="zh-TW" altLang="en-US" sz="1600" b="1" dirty="0" smtClean="0">
              <a:solidFill>
                <a:srgbClr val="FF0000"/>
              </a:solidFill>
              <a:latin typeface="標楷體" panose="03000509000000000000" pitchFamily="65" charset="-120"/>
              <a:ea typeface="標楷體" panose="03000509000000000000" pitchFamily="65" charset="-120"/>
            </a:rPr>
            <a:t>系所主任、所長主管</a:t>
          </a:r>
          <a:r>
            <a:rPr lang="zh-TW" altLang="en-US" sz="1600" dirty="0" smtClean="0">
              <a:latin typeface="標楷體" panose="03000509000000000000" pitchFamily="65" charset="-120"/>
              <a:ea typeface="標楷體" panose="03000509000000000000" pitchFamily="65" charset="-120"/>
            </a:rPr>
            <a:t>加給，編於該系所單位之兼任職員薪</a:t>
          </a:r>
          <a:endParaRPr lang="zh-TW" altLang="en-US" sz="1600" dirty="0">
            <a:latin typeface="標楷體" panose="03000509000000000000" pitchFamily="65" charset="-120"/>
            <a:ea typeface="標楷體" panose="03000509000000000000" pitchFamily="65" charset="-120"/>
          </a:endParaRPr>
        </a:p>
      </dgm:t>
    </dgm:pt>
    <dgm:pt modelId="{AD64E4B8-91B3-4279-9A17-BF0E144827BB}" type="parTrans" cxnId="{19577032-2858-4289-BAA8-E9084925AC29}">
      <dgm:prSet/>
      <dgm:spPr/>
      <dgm:t>
        <a:bodyPr/>
        <a:lstStyle/>
        <a:p>
          <a:endParaRPr lang="zh-TW" altLang="en-US"/>
        </a:p>
      </dgm:t>
    </dgm:pt>
    <dgm:pt modelId="{4C708CFA-5489-4232-8872-081049ABE783}" type="sibTrans" cxnId="{19577032-2858-4289-BAA8-E9084925AC29}">
      <dgm:prSet/>
      <dgm:spPr/>
      <dgm:t>
        <a:bodyPr/>
        <a:lstStyle/>
        <a:p>
          <a:endParaRPr lang="zh-TW" altLang="en-US"/>
        </a:p>
      </dgm:t>
    </dgm:pt>
    <dgm:pt modelId="{86BEC679-4C7A-471C-AD61-4F09E7EA1C4C}">
      <dgm:prSet custT="1"/>
      <dgm:spPr>
        <a:solidFill>
          <a:schemeClr val="accent3">
            <a:lumMod val="85000"/>
            <a:alpha val="89804"/>
          </a:schemeClr>
        </a:solidFill>
        <a:ln>
          <a:noFill/>
        </a:ln>
      </dgm:spPr>
      <dgm:t>
        <a:bodyPr/>
        <a:lstStyle/>
        <a:p>
          <a:r>
            <a:rPr lang="zh-TW" altLang="en-US" sz="1600" b="1" dirty="0" smtClean="0">
              <a:solidFill>
                <a:srgbClr val="FF0000"/>
              </a:solidFill>
              <a:latin typeface="標楷體" panose="03000509000000000000" pitchFamily="65" charset="-120"/>
              <a:ea typeface="標楷體" panose="03000509000000000000" pitchFamily="65" charset="-120"/>
            </a:rPr>
            <a:t>碩士在職專班之主管</a:t>
          </a:r>
          <a:r>
            <a:rPr lang="zh-TW" altLang="en-US" sz="1600" dirty="0" smtClean="0">
              <a:latin typeface="標楷體" panose="03000509000000000000" pitchFamily="65" charset="-120"/>
              <a:ea typeface="標楷體" panose="03000509000000000000" pitchFamily="65" charset="-120"/>
            </a:rPr>
            <a:t>工作津貼按各系所目前之現況編列，惟每月以</a:t>
          </a:r>
          <a:r>
            <a:rPr lang="en-US" altLang="en-US" sz="1600" dirty="0" smtClean="0">
              <a:latin typeface="標楷體" panose="03000509000000000000" pitchFamily="65" charset="-120"/>
              <a:ea typeface="標楷體" panose="03000509000000000000" pitchFamily="65" charset="-120"/>
            </a:rPr>
            <a:t>12,000</a:t>
          </a:r>
          <a:r>
            <a:rPr lang="zh-TW" altLang="en-US" sz="1600" dirty="0" smtClean="0">
              <a:latin typeface="標楷體" panose="03000509000000000000" pitchFamily="65" charset="-120"/>
              <a:ea typeface="標楷體" panose="03000509000000000000" pitchFamily="65" charset="-120"/>
            </a:rPr>
            <a:t>元為上限（一年以</a:t>
          </a:r>
          <a:r>
            <a:rPr lang="en-US" altLang="en-US" sz="1600" dirty="0" smtClean="0">
              <a:latin typeface="標楷體" panose="03000509000000000000" pitchFamily="65" charset="-120"/>
              <a:ea typeface="標楷體" panose="03000509000000000000" pitchFamily="65" charset="-120"/>
            </a:rPr>
            <a:t>12</a:t>
          </a:r>
          <a:r>
            <a:rPr lang="zh-TW" altLang="en-US" sz="1600" dirty="0" smtClean="0">
              <a:latin typeface="標楷體" panose="03000509000000000000" pitchFamily="65" charset="-120"/>
              <a:ea typeface="標楷體" panose="03000509000000000000" pitchFamily="65" charset="-120"/>
            </a:rPr>
            <a:t>個月計）</a:t>
          </a:r>
          <a:endParaRPr lang="zh-TW" altLang="en-US" sz="1600" dirty="0">
            <a:latin typeface="標楷體" panose="03000509000000000000" pitchFamily="65" charset="-120"/>
            <a:ea typeface="標楷體" panose="03000509000000000000" pitchFamily="65" charset="-120"/>
          </a:endParaRPr>
        </a:p>
      </dgm:t>
    </dgm:pt>
    <dgm:pt modelId="{74451AF1-B482-4DAD-8AB6-FA324AF54802}" type="parTrans" cxnId="{E887FC41-C0BB-4893-91B1-AAD5663098FF}">
      <dgm:prSet/>
      <dgm:spPr/>
      <dgm:t>
        <a:bodyPr/>
        <a:lstStyle/>
        <a:p>
          <a:endParaRPr lang="zh-TW" altLang="en-US"/>
        </a:p>
      </dgm:t>
    </dgm:pt>
    <dgm:pt modelId="{8C19614C-0654-4E2C-B804-53B21BCDC1F0}" type="sibTrans" cxnId="{E887FC41-C0BB-4893-91B1-AAD5663098FF}">
      <dgm:prSet/>
      <dgm:spPr/>
      <dgm:t>
        <a:bodyPr/>
        <a:lstStyle/>
        <a:p>
          <a:endParaRPr lang="zh-TW" altLang="en-US"/>
        </a:p>
      </dgm:t>
    </dgm:pt>
    <dgm:pt modelId="{51B9D755-16E9-4C6A-8A6A-90818481F890}">
      <dgm:prSet phldrT="[文字]" custT="1"/>
      <dgm:spPr>
        <a:solidFill>
          <a:schemeClr val="accent3">
            <a:lumMod val="85000"/>
            <a:alpha val="90000"/>
          </a:schemeClr>
        </a:solidFill>
      </dgm:spPr>
      <dgm:t>
        <a:bodyPr/>
        <a:lstStyle/>
        <a:p>
          <a:pPr marL="179388" indent="-179388"/>
          <a:r>
            <a:rPr lang="zh-TW" altLang="en-US" sz="1500" dirty="0" smtClean="0">
              <a:solidFill>
                <a:schemeClr val="tx1"/>
              </a:solidFill>
              <a:latin typeface="標楷體" panose="03000509000000000000" pitchFamily="65" charset="-120"/>
              <a:ea typeface="標楷體" panose="03000509000000000000" pitchFamily="65" charset="-120"/>
            </a:rPr>
            <a:t>特別計畫除經簽呈核准，不得編列人事費</a:t>
          </a:r>
          <a:endParaRPr lang="zh-TW" altLang="en-US" sz="1500" dirty="0">
            <a:solidFill>
              <a:schemeClr val="tx1"/>
            </a:solidFill>
            <a:latin typeface="標楷體" panose="03000509000000000000" pitchFamily="65" charset="-120"/>
            <a:ea typeface="標楷體" panose="03000509000000000000" pitchFamily="65" charset="-120"/>
          </a:endParaRPr>
        </a:p>
      </dgm:t>
    </dgm:pt>
    <dgm:pt modelId="{39A02F10-4984-40F9-9285-B3F135BBDDFC}" type="parTrans" cxnId="{A4E284C5-AE58-48D4-BA8E-C7F6C5DC8544}">
      <dgm:prSet/>
      <dgm:spPr/>
      <dgm:t>
        <a:bodyPr/>
        <a:lstStyle/>
        <a:p>
          <a:endParaRPr lang="zh-TW" altLang="en-US"/>
        </a:p>
      </dgm:t>
    </dgm:pt>
    <dgm:pt modelId="{D517277A-850A-4CB4-940B-2A7786EA786A}" type="sibTrans" cxnId="{A4E284C5-AE58-48D4-BA8E-C7F6C5DC8544}">
      <dgm:prSet/>
      <dgm:spPr/>
      <dgm:t>
        <a:bodyPr/>
        <a:lstStyle/>
        <a:p>
          <a:endParaRPr lang="zh-TW" altLang="en-US"/>
        </a:p>
      </dgm:t>
    </dgm:pt>
    <dgm:pt modelId="{9A5190AC-B8A2-4AF0-BF89-B29CE19FDE91}">
      <dgm:prSet custT="1"/>
      <dgm:spPr>
        <a:solidFill>
          <a:schemeClr val="accent3">
            <a:lumMod val="85000"/>
            <a:alpha val="89804"/>
          </a:schemeClr>
        </a:solidFill>
      </dgm:spPr>
      <dgm:t>
        <a:bodyPr/>
        <a:lstStyle/>
        <a:p>
          <a:r>
            <a:rPr lang="zh-TW" altLang="en-US" sz="1600" dirty="0" smtClean="0">
              <a:latin typeface="標楷體" panose="03000509000000000000" pitchFamily="65" charset="-120"/>
              <a:ea typeface="標楷體" panose="03000509000000000000" pitchFamily="65" charset="-120"/>
            </a:rPr>
            <a:t>依</a:t>
          </a:r>
          <a:r>
            <a:rPr lang="en-US" altLang="en-US" sz="1600" dirty="0" smtClean="0">
              <a:latin typeface="標楷體" panose="03000509000000000000" pitchFamily="65" charset="-120"/>
              <a:ea typeface="標楷體" panose="03000509000000000000" pitchFamily="65" charset="-120"/>
            </a:rPr>
            <a:t>108</a:t>
          </a:r>
          <a:r>
            <a:rPr lang="zh-TW" altLang="en-US" sz="1600" dirty="0" smtClean="0">
              <a:latin typeface="標楷體" panose="03000509000000000000" pitchFamily="65" charset="-120"/>
              <a:ea typeface="標楷體" panose="03000509000000000000" pitchFamily="65" charset="-120"/>
            </a:rPr>
            <a:t>學年度</a:t>
          </a:r>
          <a:r>
            <a:rPr lang="zh-TW" altLang="en-US" sz="1600" dirty="0" smtClean="0">
              <a:solidFill>
                <a:schemeClr val="tx1"/>
              </a:solidFill>
              <a:latin typeface="標楷體" panose="03000509000000000000" pitchFamily="65" charset="-120"/>
              <a:ea typeface="標楷體" panose="03000509000000000000" pitchFamily="65" charset="-120"/>
            </a:rPr>
            <a:t>現況編制之專、兼任工友</a:t>
          </a:r>
          <a:r>
            <a:rPr lang="zh-TW" altLang="en-US" sz="1600" dirty="0" smtClean="0">
              <a:solidFill>
                <a:srgbClr val="3366FF"/>
              </a:solidFill>
              <a:latin typeface="標楷體" panose="03000509000000000000" pitchFamily="65" charset="-120"/>
              <a:ea typeface="標楷體" panose="03000509000000000000" pitchFamily="65" charset="-120"/>
            </a:rPr>
            <a:t>薪資及校付勞健保費。</a:t>
          </a:r>
          <a:r>
            <a:rPr lang="en-US" altLang="zh-TW" sz="1600" dirty="0" smtClean="0">
              <a:solidFill>
                <a:srgbClr val="FF0000"/>
              </a:solidFill>
              <a:latin typeface="標楷體" panose="03000509000000000000" pitchFamily="65" charset="-120"/>
              <a:ea typeface="標楷體" panose="03000509000000000000" pitchFamily="65" charset="-120"/>
            </a:rPr>
            <a:t>※</a:t>
          </a:r>
          <a:r>
            <a:rPr lang="zh-TW" altLang="en-US" sz="1600" dirty="0" smtClean="0">
              <a:solidFill>
                <a:srgbClr val="FF0000"/>
              </a:solidFill>
              <a:latin typeface="標楷體" panose="03000509000000000000" pitchFamily="65" charset="-120"/>
              <a:ea typeface="標楷體" panose="03000509000000000000" pitchFamily="65" charset="-120"/>
            </a:rPr>
            <a:t>薪資編列明細需送一份至人事室</a:t>
          </a:r>
          <a:endParaRPr lang="zh-TW" altLang="en-US" sz="1600" dirty="0">
            <a:solidFill>
              <a:srgbClr val="FF0000"/>
            </a:solidFill>
            <a:latin typeface="標楷體" panose="03000509000000000000" pitchFamily="65" charset="-120"/>
            <a:ea typeface="標楷體" panose="03000509000000000000" pitchFamily="65" charset="-120"/>
          </a:endParaRPr>
        </a:p>
      </dgm:t>
    </dgm:pt>
    <dgm:pt modelId="{89B85F7B-2576-4F8D-A984-9D86FBB1E1A5}" type="parTrans" cxnId="{B07D4085-7E41-41EC-9208-8EC8B0E9587D}">
      <dgm:prSet/>
      <dgm:spPr/>
      <dgm:t>
        <a:bodyPr/>
        <a:lstStyle/>
        <a:p>
          <a:endParaRPr lang="zh-TW" altLang="en-US"/>
        </a:p>
      </dgm:t>
    </dgm:pt>
    <dgm:pt modelId="{8C2D8C81-440D-472C-A3CE-96EA362DC23B}" type="sibTrans" cxnId="{B07D4085-7E41-41EC-9208-8EC8B0E9587D}">
      <dgm:prSet/>
      <dgm:spPr/>
      <dgm:t>
        <a:bodyPr/>
        <a:lstStyle/>
        <a:p>
          <a:endParaRPr lang="zh-TW" altLang="en-US"/>
        </a:p>
      </dgm:t>
    </dgm:pt>
    <dgm:pt modelId="{84CA65F5-4521-4103-8074-E2720A71478C}">
      <dgm:prSet/>
      <dgm:spPr>
        <a:solidFill>
          <a:schemeClr val="accent3">
            <a:lumMod val="85000"/>
            <a:alpha val="89804"/>
          </a:schemeClr>
        </a:solidFill>
      </dgm:spPr>
      <dgm:t>
        <a:bodyPr/>
        <a:lstStyle/>
        <a:p>
          <a:endParaRPr lang="zh-TW" altLang="en-US" sz="1700" dirty="0"/>
        </a:p>
      </dgm:t>
    </dgm:pt>
    <dgm:pt modelId="{F77D6854-3C0E-4961-BF51-8C73B5B4B530}" type="parTrans" cxnId="{B8E06AE9-DD74-4D98-A1F5-8F57CD70396F}">
      <dgm:prSet/>
      <dgm:spPr/>
      <dgm:t>
        <a:bodyPr/>
        <a:lstStyle/>
        <a:p>
          <a:endParaRPr lang="zh-TW" altLang="en-US"/>
        </a:p>
      </dgm:t>
    </dgm:pt>
    <dgm:pt modelId="{1AC23997-2580-4025-82CC-519DB32EA3B3}" type="sibTrans" cxnId="{B8E06AE9-DD74-4D98-A1F5-8F57CD70396F}">
      <dgm:prSet/>
      <dgm:spPr/>
      <dgm:t>
        <a:bodyPr/>
        <a:lstStyle/>
        <a:p>
          <a:endParaRPr lang="zh-TW" altLang="en-US"/>
        </a:p>
      </dgm:t>
    </dgm:pt>
    <dgm:pt modelId="{A03A43DD-1BB2-4CA4-A2FC-90FDE2F8CAB3}">
      <dgm:prSet/>
      <dgm:spPr>
        <a:solidFill>
          <a:schemeClr val="accent3">
            <a:lumMod val="85000"/>
            <a:alpha val="89804"/>
          </a:schemeClr>
        </a:solidFill>
      </dgm:spPr>
      <dgm:t>
        <a:bodyPr/>
        <a:lstStyle/>
        <a:p>
          <a:endParaRPr lang="zh-TW" altLang="en-US" sz="1700" dirty="0">
            <a:latin typeface="標楷體" panose="03000509000000000000" pitchFamily="65" charset="-120"/>
            <a:ea typeface="標楷體" panose="03000509000000000000" pitchFamily="65" charset="-120"/>
          </a:endParaRPr>
        </a:p>
      </dgm:t>
    </dgm:pt>
    <dgm:pt modelId="{69F21237-58AE-4DD0-8F29-2014EDF4C64B}" type="parTrans" cxnId="{758FC212-73C1-4CDE-975B-FBEB8C49D16F}">
      <dgm:prSet/>
      <dgm:spPr/>
      <dgm:t>
        <a:bodyPr/>
        <a:lstStyle/>
        <a:p>
          <a:endParaRPr lang="zh-TW" altLang="en-US"/>
        </a:p>
      </dgm:t>
    </dgm:pt>
    <dgm:pt modelId="{4EA05536-294B-474B-90ED-F08D893DE2E2}" type="sibTrans" cxnId="{758FC212-73C1-4CDE-975B-FBEB8C49D16F}">
      <dgm:prSet/>
      <dgm:spPr/>
      <dgm:t>
        <a:bodyPr/>
        <a:lstStyle/>
        <a:p>
          <a:endParaRPr lang="zh-TW" altLang="en-US"/>
        </a:p>
      </dgm:t>
    </dgm:pt>
    <dgm:pt modelId="{8D84F2F2-0FBD-448E-97E1-7C8FDE8D31FD}">
      <dgm:prSet custT="1"/>
      <dgm:spPr>
        <a:solidFill>
          <a:schemeClr val="accent3">
            <a:lumMod val="85000"/>
            <a:alpha val="89804"/>
          </a:schemeClr>
        </a:solidFill>
      </dgm:spPr>
      <dgm:t>
        <a:bodyPr/>
        <a:lstStyle/>
        <a:p>
          <a:r>
            <a:rPr lang="zh-TW" altLang="en-US" sz="1600" dirty="0" smtClean="0">
              <a:solidFill>
                <a:srgbClr val="3366FF"/>
              </a:solidFill>
              <a:latin typeface="標楷體" panose="03000509000000000000" pitchFamily="65" charset="-120"/>
              <a:ea typeface="標楷體" panose="03000509000000000000" pitchFamily="65" charset="-120"/>
            </a:rPr>
            <a:t>專任工友之考績獎金</a:t>
          </a:r>
          <a:r>
            <a:rPr lang="zh-TW" altLang="en-US" sz="1600" dirty="0" smtClean="0">
              <a:latin typeface="標楷體" panose="03000509000000000000" pitchFamily="65" charset="-120"/>
              <a:ea typeface="標楷體" panose="03000509000000000000" pitchFamily="65" charset="-120"/>
            </a:rPr>
            <a:t>由總務處統一編列</a:t>
          </a:r>
          <a:endParaRPr lang="zh-TW" altLang="en-US" sz="1600" dirty="0">
            <a:latin typeface="標楷體" panose="03000509000000000000" pitchFamily="65" charset="-120"/>
            <a:ea typeface="標楷體" panose="03000509000000000000" pitchFamily="65" charset="-120"/>
          </a:endParaRPr>
        </a:p>
      </dgm:t>
    </dgm:pt>
    <dgm:pt modelId="{372D64C7-BBD8-410C-A292-89217E78BD93}" type="parTrans" cxnId="{9D843EAA-8FB3-48AA-AA14-70A9E3A43721}">
      <dgm:prSet/>
      <dgm:spPr/>
      <dgm:t>
        <a:bodyPr/>
        <a:lstStyle/>
        <a:p>
          <a:endParaRPr lang="zh-TW" altLang="en-US"/>
        </a:p>
      </dgm:t>
    </dgm:pt>
    <dgm:pt modelId="{D1D2306A-B666-47B2-8561-2444024A160C}" type="sibTrans" cxnId="{9D843EAA-8FB3-48AA-AA14-70A9E3A43721}">
      <dgm:prSet/>
      <dgm:spPr/>
      <dgm:t>
        <a:bodyPr/>
        <a:lstStyle/>
        <a:p>
          <a:endParaRPr lang="zh-TW" altLang="en-US"/>
        </a:p>
      </dgm:t>
    </dgm:pt>
    <dgm:pt modelId="{C5E2015B-FE4A-4BE7-93ED-B52B276DAAA5}">
      <dgm:prSet phldrT="[文字]" custT="1"/>
      <dgm:spPr>
        <a:solidFill>
          <a:schemeClr val="accent3">
            <a:lumMod val="85000"/>
            <a:alpha val="90000"/>
          </a:schemeClr>
        </a:solidFill>
      </dgm:spPr>
      <dgm:t>
        <a:bodyPr/>
        <a:lstStyle/>
        <a:p>
          <a:pPr marL="0" indent="0" defTabSz="755650">
            <a:lnSpc>
              <a:spcPct val="90000"/>
            </a:lnSpc>
            <a:spcBef>
              <a:spcPct val="0"/>
            </a:spcBef>
            <a:spcAft>
              <a:spcPct val="15000"/>
            </a:spcAft>
            <a:buNone/>
          </a:pPr>
          <a:r>
            <a:rPr lang="zh-TW" sz="1250" b="0" dirty="0" smtClean="0">
              <a:solidFill>
                <a:schemeClr val="tx1"/>
              </a:solidFill>
              <a:latin typeface="標楷體" panose="03000509000000000000" pitchFamily="65" charset="-120"/>
              <a:ea typeface="標楷體" panose="03000509000000000000" pitchFamily="65" charset="-120"/>
            </a:rPr>
            <a:t>主從聘教師人事費預算，除特殊個案專簽通過者，應由主聘單位編列</a:t>
          </a:r>
          <a:r>
            <a:rPr lang="zh-TW" altLang="en-US" sz="1250" b="0" dirty="0" smtClean="0">
              <a:solidFill>
                <a:schemeClr val="tx1"/>
              </a:solidFill>
              <a:latin typeface="標楷體" panose="03000509000000000000" pitchFamily="65" charset="-120"/>
              <a:ea typeface="標楷體" panose="03000509000000000000" pitchFamily="65" charset="-120"/>
            </a:rPr>
            <a:t>。</a:t>
          </a:r>
          <a:endParaRPr lang="zh-TW" altLang="en-US" sz="1250" b="1" dirty="0">
            <a:solidFill>
              <a:srgbClr val="0070C0"/>
            </a:solidFill>
            <a:latin typeface="標楷體" panose="03000509000000000000" pitchFamily="65" charset="-120"/>
            <a:ea typeface="標楷體" panose="03000509000000000000" pitchFamily="65" charset="-120"/>
          </a:endParaRPr>
        </a:p>
      </dgm:t>
    </dgm:pt>
    <dgm:pt modelId="{C6719217-DDBB-4B0D-800B-1867956F1388}" type="parTrans" cxnId="{8A55334A-6675-48B9-8E5F-A8E90175D03F}">
      <dgm:prSet/>
      <dgm:spPr/>
      <dgm:t>
        <a:bodyPr/>
        <a:lstStyle/>
        <a:p>
          <a:endParaRPr lang="zh-TW" altLang="en-US"/>
        </a:p>
      </dgm:t>
    </dgm:pt>
    <dgm:pt modelId="{E3869567-8B9B-4B18-8BC5-2D55C426A8D1}" type="sibTrans" cxnId="{8A55334A-6675-48B9-8E5F-A8E90175D03F}">
      <dgm:prSet/>
      <dgm:spPr/>
      <dgm:t>
        <a:bodyPr/>
        <a:lstStyle/>
        <a:p>
          <a:endParaRPr lang="zh-TW" altLang="en-US"/>
        </a:p>
      </dgm:t>
    </dgm:pt>
    <dgm:pt modelId="{A2A92B04-1E53-4190-83D1-32CCC0E0E719}">
      <dgm:prSet phldrT="[文字]" custT="1"/>
      <dgm:spPr>
        <a:solidFill>
          <a:schemeClr val="accent3">
            <a:lumMod val="85000"/>
            <a:alpha val="90000"/>
          </a:schemeClr>
        </a:solidFill>
      </dgm:spPr>
      <dgm:t>
        <a:bodyPr/>
        <a:lstStyle/>
        <a:p>
          <a:pPr marL="0" indent="0" defTabSz="755650">
            <a:lnSpc>
              <a:spcPct val="90000"/>
            </a:lnSpc>
            <a:spcBef>
              <a:spcPct val="0"/>
            </a:spcBef>
            <a:spcAft>
              <a:spcPct val="15000"/>
            </a:spcAft>
            <a:buNone/>
          </a:pPr>
          <a:r>
            <a:rPr lang="zh-TW" altLang="en-US" sz="1250" b="0" dirty="0" smtClean="0">
              <a:solidFill>
                <a:schemeClr val="tx1"/>
              </a:solidFill>
              <a:latin typeface="標楷體" panose="03000509000000000000" pitchFamily="65" charset="-120"/>
              <a:ea typeface="標楷體" panose="03000509000000000000" pitchFamily="65" charset="-120"/>
            </a:rPr>
            <a:t>專兼任教師鐘點費</a:t>
          </a:r>
          <a:r>
            <a:rPr lang="zh-TW" altLang="zh-TW" sz="1250" b="0" dirty="0" smtClean="0">
              <a:solidFill>
                <a:schemeClr val="tx1"/>
              </a:solidFill>
              <a:latin typeface="標楷體" panose="03000509000000000000" pitchFamily="65" charset="-120"/>
              <a:ea typeface="標楷體" panose="03000509000000000000" pitchFamily="65" charset="-120"/>
            </a:rPr>
            <a:t>依各系所通過之學時數編列，</a:t>
          </a:r>
          <a:r>
            <a:rPr lang="zh-TW" altLang="zh-TW" sz="1250" dirty="0" smtClean="0">
              <a:solidFill>
                <a:schemeClr val="tx1"/>
              </a:solidFill>
              <a:latin typeface="標楷體" panose="03000509000000000000" pitchFamily="65" charset="-120"/>
              <a:ea typeface="標楷體" panose="03000509000000000000" pitchFamily="65" charset="-120"/>
            </a:rPr>
            <a:t>並由</a:t>
          </a:r>
          <a:r>
            <a:rPr lang="zh-TW" altLang="zh-TW" sz="1250" dirty="0" smtClean="0">
              <a:solidFill>
                <a:srgbClr val="3366FF"/>
              </a:solidFill>
              <a:latin typeface="標楷體" panose="03000509000000000000" pitchFamily="65" charset="-120"/>
              <a:ea typeface="標楷體" panose="03000509000000000000" pitchFamily="65" charset="-120"/>
            </a:rPr>
            <a:t>人事室</a:t>
          </a:r>
          <a:r>
            <a:rPr lang="zh-TW" altLang="zh-TW" sz="1250" dirty="0" smtClean="0">
              <a:solidFill>
                <a:schemeClr val="tx1"/>
              </a:solidFill>
              <a:latin typeface="標楷體" panose="03000509000000000000" pitchFamily="65" charset="-120"/>
              <a:ea typeface="標楷體" panose="03000509000000000000" pitchFamily="65" charset="-120"/>
            </a:rPr>
            <a:t>與</a:t>
          </a:r>
          <a:r>
            <a:rPr lang="zh-TW" altLang="zh-TW" sz="1250" dirty="0" smtClean="0">
              <a:solidFill>
                <a:srgbClr val="3366FF"/>
              </a:solidFill>
              <a:latin typeface="標楷體" panose="03000509000000000000" pitchFamily="65" charset="-120"/>
              <a:ea typeface="標楷體" panose="03000509000000000000" pitchFamily="65" charset="-120"/>
            </a:rPr>
            <a:t>教務處</a:t>
          </a:r>
          <a:r>
            <a:rPr lang="zh-TW" altLang="zh-TW" sz="1250" dirty="0" smtClean="0">
              <a:solidFill>
                <a:schemeClr val="tx1"/>
              </a:solidFill>
              <a:latin typeface="標楷體" panose="03000509000000000000" pitchFamily="65" charset="-120"/>
              <a:ea typeface="標楷體" panose="03000509000000000000" pitchFamily="65" charset="-120"/>
            </a:rPr>
            <a:t>會同審定</a:t>
          </a:r>
          <a:endParaRPr lang="zh-TW" altLang="en-US" sz="1250" b="1" dirty="0">
            <a:solidFill>
              <a:srgbClr val="0070C0"/>
            </a:solidFill>
            <a:latin typeface="標楷體" panose="03000509000000000000" pitchFamily="65" charset="-120"/>
            <a:ea typeface="標楷體" panose="03000509000000000000" pitchFamily="65" charset="-120"/>
          </a:endParaRPr>
        </a:p>
      </dgm:t>
    </dgm:pt>
    <dgm:pt modelId="{1A6B91CD-3C71-4E77-B499-5D5446C79444}" type="parTrans" cxnId="{BEAF0CF3-E913-452A-8DF4-E1ADCD2C748F}">
      <dgm:prSet/>
      <dgm:spPr/>
      <dgm:t>
        <a:bodyPr/>
        <a:lstStyle/>
        <a:p>
          <a:endParaRPr lang="zh-TW" altLang="en-US"/>
        </a:p>
      </dgm:t>
    </dgm:pt>
    <dgm:pt modelId="{82F8D5BC-5142-4BB8-BB01-906DEA5973E2}" type="sibTrans" cxnId="{BEAF0CF3-E913-452A-8DF4-E1ADCD2C748F}">
      <dgm:prSet/>
      <dgm:spPr/>
      <dgm:t>
        <a:bodyPr/>
        <a:lstStyle/>
        <a:p>
          <a:endParaRPr lang="zh-TW" altLang="en-US"/>
        </a:p>
      </dgm:t>
    </dgm:pt>
    <dgm:pt modelId="{97FE2725-A6DD-470C-B23E-5EF48B7E38EA}">
      <dgm:prSet phldrT="[文字]" custT="1"/>
      <dgm:spPr>
        <a:solidFill>
          <a:schemeClr val="accent3">
            <a:lumMod val="85000"/>
            <a:alpha val="90000"/>
          </a:schemeClr>
        </a:solidFill>
      </dgm:spPr>
      <dgm:t>
        <a:bodyPr/>
        <a:lstStyle/>
        <a:p>
          <a:pPr marL="0" indent="0" defTabSz="755650">
            <a:lnSpc>
              <a:spcPct val="90000"/>
            </a:lnSpc>
            <a:spcBef>
              <a:spcPct val="0"/>
            </a:spcBef>
            <a:spcAft>
              <a:spcPct val="15000"/>
            </a:spcAft>
            <a:buNone/>
          </a:pPr>
          <a:r>
            <a:rPr lang="zh-TW" altLang="en-US" sz="1250" dirty="0" smtClean="0">
              <a:solidFill>
                <a:schemeClr val="tx1"/>
              </a:solidFill>
              <a:latin typeface="標楷體" panose="03000509000000000000" pitchFamily="65" charset="-120"/>
              <a:ea typeface="標楷體" panose="03000509000000000000" pitchFamily="65" charset="-120"/>
            </a:rPr>
            <a:t>兼任教師教授全人教育</a:t>
          </a:r>
          <a:r>
            <a:rPr lang="zh-TW" altLang="en-US" sz="1250" u="sng" dirty="0" smtClean="0">
              <a:solidFill>
                <a:srgbClr val="3366FF"/>
              </a:solidFill>
              <a:latin typeface="標楷體" panose="03000509000000000000" pitchFamily="65" charset="-120"/>
              <a:ea typeface="標楷體" panose="03000509000000000000" pitchFamily="65" charset="-120"/>
            </a:rPr>
            <a:t>建置班課程鐘點</a:t>
          </a:r>
          <a:r>
            <a:rPr lang="zh-TW" altLang="en-US" sz="1250" dirty="0" smtClean="0">
              <a:solidFill>
                <a:srgbClr val="3366FF"/>
              </a:solidFill>
              <a:latin typeface="標楷體" panose="03000509000000000000" pitchFamily="65" charset="-120"/>
              <a:ea typeface="標楷體" panose="03000509000000000000" pitchFamily="65" charset="-120"/>
            </a:rPr>
            <a:t>，由開課系所編列</a:t>
          </a:r>
          <a:r>
            <a:rPr lang="zh-TW" altLang="en-US" sz="1250" dirty="0" smtClean="0">
              <a:solidFill>
                <a:schemeClr val="tx1"/>
              </a:solidFill>
              <a:latin typeface="標楷體" panose="03000509000000000000" pitchFamily="65" charset="-120"/>
              <a:ea typeface="標楷體" panose="03000509000000000000" pitchFamily="65" charset="-120"/>
            </a:rPr>
            <a:t>，</a:t>
          </a:r>
          <a:r>
            <a:rPr lang="zh-TW" altLang="en-US" sz="1250" u="sng" dirty="0" smtClean="0">
              <a:solidFill>
                <a:srgbClr val="3366FF"/>
              </a:solidFill>
              <a:latin typeface="標楷體" panose="03000509000000000000" pitchFamily="65" charset="-120"/>
              <a:ea typeface="標楷體" panose="03000509000000000000" pitchFamily="65" charset="-120"/>
            </a:rPr>
            <a:t>非建置班課程其鐘點費</a:t>
          </a:r>
          <a:r>
            <a:rPr lang="zh-TW" altLang="en-US" sz="1250" dirty="0" smtClean="0">
              <a:solidFill>
                <a:srgbClr val="3366FF"/>
              </a:solidFill>
              <a:latin typeface="標楷體" panose="03000509000000000000" pitchFamily="65" charset="-120"/>
              <a:ea typeface="標楷體" panose="03000509000000000000" pitchFamily="65" charset="-120"/>
            </a:rPr>
            <a:t>仍計入全人中心。</a:t>
          </a:r>
          <a:endParaRPr lang="zh-TW" altLang="en-US" sz="1250" b="1" dirty="0">
            <a:solidFill>
              <a:srgbClr val="3366FF"/>
            </a:solidFill>
            <a:latin typeface="標楷體" panose="03000509000000000000" pitchFamily="65" charset="-120"/>
            <a:ea typeface="標楷體" panose="03000509000000000000" pitchFamily="65" charset="-120"/>
          </a:endParaRPr>
        </a:p>
      </dgm:t>
    </dgm:pt>
    <dgm:pt modelId="{0A0C7CBB-4BFC-4F7C-80B3-6F607B9582EF}" type="parTrans" cxnId="{BD083544-C260-4A72-AAFB-B9031321A39C}">
      <dgm:prSet/>
      <dgm:spPr/>
      <dgm:t>
        <a:bodyPr/>
        <a:lstStyle/>
        <a:p>
          <a:endParaRPr lang="zh-TW" altLang="en-US"/>
        </a:p>
      </dgm:t>
    </dgm:pt>
    <dgm:pt modelId="{DE14E4F0-122C-4AC2-8737-7F9FD6FC4252}" type="sibTrans" cxnId="{BD083544-C260-4A72-AAFB-B9031321A39C}">
      <dgm:prSet/>
      <dgm:spPr/>
      <dgm:t>
        <a:bodyPr/>
        <a:lstStyle/>
        <a:p>
          <a:endParaRPr lang="zh-TW" altLang="en-US"/>
        </a:p>
      </dgm:t>
    </dgm:pt>
    <dgm:pt modelId="{38115DA7-4978-42C6-8A57-56A2437CD0AB}">
      <dgm:prSet phldrT="[文字]" custT="1"/>
      <dgm:spPr>
        <a:solidFill>
          <a:schemeClr val="accent3">
            <a:lumMod val="85000"/>
            <a:alpha val="90000"/>
          </a:schemeClr>
        </a:solidFill>
      </dgm:spPr>
      <dgm:t>
        <a:bodyPr/>
        <a:lstStyle/>
        <a:p>
          <a:pPr marL="0" indent="0" defTabSz="755650">
            <a:lnSpc>
              <a:spcPct val="90000"/>
            </a:lnSpc>
            <a:spcBef>
              <a:spcPct val="0"/>
            </a:spcBef>
            <a:spcAft>
              <a:spcPct val="15000"/>
            </a:spcAft>
            <a:buNone/>
          </a:pPr>
          <a:r>
            <a:rPr lang="zh-TW" altLang="en-US" sz="1250" b="0" dirty="0" smtClean="0">
              <a:solidFill>
                <a:schemeClr val="tx1"/>
              </a:solidFill>
              <a:latin typeface="標楷體" panose="03000509000000000000" pitchFamily="65" charset="-120"/>
              <a:ea typeface="標楷體" panose="03000509000000000000" pitchFamily="65" charset="-120"/>
            </a:rPr>
            <a:t>專任教師支援碩士在職專班之鐘點費，一律編入碩士在職專班預算之兼任教師鐘點薪。</a:t>
          </a:r>
          <a:endParaRPr lang="zh-TW" altLang="en-US" sz="1250" b="1" dirty="0">
            <a:solidFill>
              <a:srgbClr val="0070C0"/>
            </a:solidFill>
            <a:latin typeface="標楷體" panose="03000509000000000000" pitchFamily="65" charset="-120"/>
            <a:ea typeface="標楷體" panose="03000509000000000000" pitchFamily="65" charset="-120"/>
          </a:endParaRPr>
        </a:p>
      </dgm:t>
    </dgm:pt>
    <dgm:pt modelId="{D69F6F76-5564-4B48-96F4-23B165BA9BEC}" type="parTrans" cxnId="{BABA7602-108B-4ECD-B407-54D855CBD54B}">
      <dgm:prSet/>
      <dgm:spPr/>
      <dgm:t>
        <a:bodyPr/>
        <a:lstStyle/>
        <a:p>
          <a:endParaRPr lang="zh-TW" altLang="en-US"/>
        </a:p>
      </dgm:t>
    </dgm:pt>
    <dgm:pt modelId="{2B8B8804-AB36-425F-8A50-D416C026E96E}" type="sibTrans" cxnId="{BABA7602-108B-4ECD-B407-54D855CBD54B}">
      <dgm:prSet/>
      <dgm:spPr/>
      <dgm:t>
        <a:bodyPr/>
        <a:lstStyle/>
        <a:p>
          <a:endParaRPr lang="zh-TW" altLang="en-US"/>
        </a:p>
      </dgm:t>
    </dgm:pt>
    <dgm:pt modelId="{B49AE8AA-7006-4F6B-8D8E-3E18E851D77E}">
      <dgm:prSet phldrT="[文字]" custT="1"/>
      <dgm:spPr>
        <a:solidFill>
          <a:schemeClr val="accent3">
            <a:lumMod val="85000"/>
            <a:alpha val="90000"/>
          </a:schemeClr>
        </a:solidFill>
      </dgm:spPr>
      <dgm:t>
        <a:bodyPr/>
        <a:lstStyle/>
        <a:p>
          <a:pPr marL="0" indent="0" defTabSz="755650">
            <a:lnSpc>
              <a:spcPct val="90000"/>
            </a:lnSpc>
            <a:spcBef>
              <a:spcPct val="0"/>
            </a:spcBef>
            <a:spcAft>
              <a:spcPct val="15000"/>
            </a:spcAft>
            <a:buNone/>
          </a:pPr>
          <a:r>
            <a:rPr lang="en-US" altLang="en-US" sz="1250" b="1" dirty="0" smtClean="0">
              <a:solidFill>
                <a:srgbClr val="FF0000"/>
              </a:solidFill>
              <a:latin typeface="標楷體" panose="03000509000000000000" pitchFamily="65" charset="-120"/>
              <a:ea typeface="標楷體" panose="03000509000000000000" pitchFamily="65" charset="-120"/>
            </a:rPr>
            <a:t>110</a:t>
          </a:r>
          <a:r>
            <a:rPr lang="zh-TW" altLang="en-US" sz="1250" b="1" dirty="0" smtClean="0">
              <a:solidFill>
                <a:srgbClr val="FF0000"/>
              </a:solidFill>
              <a:latin typeface="標楷體" panose="03000509000000000000" pitchFamily="65" charset="-120"/>
              <a:ea typeface="標楷體" panose="03000509000000000000" pitchFamily="65" charset="-120"/>
            </a:rPr>
            <a:t>學年度起</a:t>
          </a:r>
          <a:r>
            <a:rPr lang="zh-TW" altLang="en-US" sz="1250" b="1" dirty="0" smtClean="0">
              <a:solidFill>
                <a:schemeClr val="tx1"/>
              </a:solidFill>
              <a:latin typeface="標楷體" panose="03000509000000000000" pitchFamily="65" charset="-120"/>
              <a:ea typeface="標楷體" panose="03000509000000000000" pitchFamily="65" charset="-120"/>
            </a:rPr>
            <a:t>，專任教師之超鐘點若為</a:t>
          </a:r>
          <a:r>
            <a:rPr lang="zh-TW" altLang="en-US" sz="1250" b="1" dirty="0" smtClean="0">
              <a:solidFill>
                <a:srgbClr val="FF0000"/>
              </a:solidFill>
              <a:latin typeface="標楷體" panose="03000509000000000000" pitchFamily="65" charset="-120"/>
              <a:ea typeface="標楷體" panose="03000509000000000000" pitchFamily="65" charset="-120"/>
            </a:rPr>
            <a:t>支援不同學院其他系所</a:t>
          </a:r>
          <a:r>
            <a:rPr lang="zh-TW" altLang="en-US" sz="1250" b="1" dirty="0" smtClean="0">
              <a:solidFill>
                <a:schemeClr val="tx1"/>
              </a:solidFill>
              <a:latin typeface="標楷體" panose="03000509000000000000" pitchFamily="65" charset="-120"/>
              <a:ea typeface="標楷體" panose="03000509000000000000" pitchFamily="65" charset="-120"/>
            </a:rPr>
            <a:t>則由開課單位編列鐘點費。</a:t>
          </a:r>
          <a:endParaRPr lang="zh-TW" altLang="en-US" sz="1250" b="1" dirty="0">
            <a:solidFill>
              <a:schemeClr val="tx1"/>
            </a:solidFill>
            <a:latin typeface="標楷體" panose="03000509000000000000" pitchFamily="65" charset="-120"/>
            <a:ea typeface="標楷體" panose="03000509000000000000" pitchFamily="65" charset="-120"/>
          </a:endParaRPr>
        </a:p>
      </dgm:t>
    </dgm:pt>
    <dgm:pt modelId="{664BAB4C-9CAA-4BBC-8E41-4EE0244BD1F1}" type="parTrans" cxnId="{2DF3EC43-0BFC-4C37-BAF4-670BE2025600}">
      <dgm:prSet/>
      <dgm:spPr/>
      <dgm:t>
        <a:bodyPr/>
        <a:lstStyle/>
        <a:p>
          <a:endParaRPr lang="zh-TW" altLang="en-US"/>
        </a:p>
      </dgm:t>
    </dgm:pt>
    <dgm:pt modelId="{2581A72E-FED2-4065-A58E-7559702D69AC}" type="sibTrans" cxnId="{2DF3EC43-0BFC-4C37-BAF4-670BE2025600}">
      <dgm:prSet/>
      <dgm:spPr/>
      <dgm:t>
        <a:bodyPr/>
        <a:lstStyle/>
        <a:p>
          <a:endParaRPr lang="zh-TW" altLang="en-US"/>
        </a:p>
      </dgm:t>
    </dgm:pt>
    <dgm:pt modelId="{D3CEC9DE-3CDA-4733-8972-E112BE370979}">
      <dgm:prSet phldrT="[文字]" custT="1"/>
      <dgm:spPr>
        <a:solidFill>
          <a:schemeClr val="accent3">
            <a:lumMod val="85000"/>
            <a:alpha val="90000"/>
          </a:schemeClr>
        </a:solidFill>
      </dgm:spPr>
      <dgm:t>
        <a:bodyPr/>
        <a:lstStyle/>
        <a:p>
          <a:pPr marL="179388" indent="-179388"/>
          <a:r>
            <a:rPr lang="zh-TW" altLang="en-US" sz="1700" b="1" dirty="0" smtClean="0">
              <a:solidFill>
                <a:srgbClr val="FF0000"/>
              </a:solidFill>
              <a:latin typeface="標楷體" panose="03000509000000000000" pitchFamily="65" charset="-120"/>
              <a:ea typeface="標楷體" panose="03000509000000000000" pitchFamily="65" charset="-120"/>
            </a:rPr>
            <a:t>人事室負責編列事項  </a:t>
          </a:r>
          <a:r>
            <a:rPr lang="en-US" altLang="zh-TW" sz="1600" b="1" dirty="0" smtClean="0">
              <a:solidFill>
                <a:srgbClr val="FF0000"/>
              </a:solidFill>
              <a:latin typeface="標楷體" panose="03000509000000000000" pitchFamily="65" charset="-120"/>
              <a:ea typeface="標楷體" panose="03000509000000000000" pitchFamily="65" charset="-120"/>
            </a:rPr>
            <a:t>1.</a:t>
          </a:r>
          <a:r>
            <a:rPr lang="zh-TW" altLang="en-US" sz="1600" dirty="0" smtClean="0">
              <a:solidFill>
                <a:schemeClr val="tx1"/>
              </a:solidFill>
              <a:latin typeface="標楷體" panose="03000509000000000000" pitchFamily="65" charset="-120"/>
              <a:ea typeface="標楷體" panose="03000509000000000000" pitchFamily="65" charset="-120"/>
            </a:rPr>
            <a:t>專任職員之考績獎金 </a:t>
          </a:r>
          <a:r>
            <a:rPr lang="en-US" altLang="zh-TW" sz="1600" dirty="0" smtClean="0">
              <a:solidFill>
                <a:schemeClr val="tx1"/>
              </a:solidFill>
              <a:latin typeface="標楷體" panose="03000509000000000000" pitchFamily="65" charset="-120"/>
              <a:ea typeface="標楷體" panose="03000509000000000000" pitchFamily="65" charset="-120"/>
            </a:rPr>
            <a:t>2.</a:t>
          </a:r>
          <a:r>
            <a:rPr lang="zh-TW" altLang="en-US" sz="1500" dirty="0" smtClean="0">
              <a:solidFill>
                <a:schemeClr val="tx1"/>
              </a:solidFill>
              <a:latin typeface="標楷體" panose="03000509000000000000" pitchFamily="65" charset="-120"/>
              <a:ea typeface="標楷體" panose="03000509000000000000" pitchFamily="65" charset="-120"/>
            </a:rPr>
            <a:t>專任教職員之校付公健保費及退休撫卹費          </a:t>
          </a:r>
          <a:r>
            <a:rPr lang="en-US" altLang="zh-TW" sz="1500" dirty="0" smtClean="0">
              <a:solidFill>
                <a:schemeClr val="tx1"/>
              </a:solidFill>
              <a:latin typeface="標楷體" panose="03000509000000000000" pitchFamily="65" charset="-120"/>
              <a:ea typeface="標楷體" panose="03000509000000000000" pitchFamily="65" charset="-120"/>
            </a:rPr>
            <a:t>3.</a:t>
          </a:r>
          <a:r>
            <a:rPr lang="zh-TW" altLang="en-US" sz="1500" dirty="0" smtClean="0">
              <a:solidFill>
                <a:schemeClr val="tx1"/>
              </a:solidFill>
              <a:latin typeface="標楷體" panose="03000509000000000000" pitchFamily="65" charset="-120"/>
              <a:ea typeface="標楷體" panose="03000509000000000000" pitchFamily="65" charset="-120"/>
            </a:rPr>
            <a:t>兼任教師及專兼職約聘人員之校付勞健保費、勞工退休金及校付補充保費</a:t>
          </a:r>
          <a:r>
            <a:rPr lang="zh-TW" altLang="en-US" sz="1500" b="1" dirty="0" smtClean="0">
              <a:solidFill>
                <a:srgbClr val="3366FF"/>
              </a:solidFill>
              <a:latin typeface="標楷體" panose="03000509000000000000" pitchFamily="65" charset="-120"/>
              <a:ea typeface="標楷體" panose="03000509000000000000" pitchFamily="65" charset="-120"/>
            </a:rPr>
            <a:t>（不含碩士在職專班及專案計畫聘用人員）</a:t>
          </a:r>
          <a:endParaRPr lang="zh-TW" altLang="en-US" sz="1600" dirty="0">
            <a:solidFill>
              <a:schemeClr val="tx1"/>
            </a:solidFill>
            <a:latin typeface="標楷體" panose="03000509000000000000" pitchFamily="65" charset="-120"/>
            <a:ea typeface="標楷體" panose="03000509000000000000" pitchFamily="65" charset="-120"/>
          </a:endParaRPr>
        </a:p>
      </dgm:t>
    </dgm:pt>
    <dgm:pt modelId="{2B140FB5-0C6B-40BD-BE97-7285A297C76F}" type="parTrans" cxnId="{004ACA8D-39CE-4485-8F67-CE35240FE441}">
      <dgm:prSet/>
      <dgm:spPr/>
      <dgm:t>
        <a:bodyPr/>
        <a:lstStyle/>
        <a:p>
          <a:endParaRPr lang="zh-TW" altLang="en-US"/>
        </a:p>
      </dgm:t>
    </dgm:pt>
    <dgm:pt modelId="{3262FAD0-B4B9-4B59-ADD3-550B94E48A1F}" type="sibTrans" cxnId="{004ACA8D-39CE-4485-8F67-CE35240FE441}">
      <dgm:prSet/>
      <dgm:spPr/>
      <dgm:t>
        <a:bodyPr/>
        <a:lstStyle/>
        <a:p>
          <a:endParaRPr lang="zh-TW" altLang="en-US"/>
        </a:p>
      </dgm:t>
    </dgm:pt>
    <dgm:pt modelId="{0FCFEA7D-06F2-4C7D-BCDB-355B77C9ECC0}" type="pres">
      <dgm:prSet presAssocID="{B2EFD897-5C9B-4B97-897D-6C96508E420B}" presName="Name0" presStyleCnt="0">
        <dgm:presLayoutVars>
          <dgm:dir/>
          <dgm:animLvl val="lvl"/>
          <dgm:resizeHandles val="exact"/>
        </dgm:presLayoutVars>
      </dgm:prSet>
      <dgm:spPr/>
      <dgm:t>
        <a:bodyPr/>
        <a:lstStyle/>
        <a:p>
          <a:endParaRPr lang="zh-TW" altLang="en-US"/>
        </a:p>
      </dgm:t>
    </dgm:pt>
    <dgm:pt modelId="{FD265C95-A3A2-4C4C-8484-C3C7C8B2E769}" type="pres">
      <dgm:prSet presAssocID="{E4DD69B1-3E40-4523-8223-6104F8D8D1B3}" presName="composite" presStyleCnt="0"/>
      <dgm:spPr/>
    </dgm:pt>
    <dgm:pt modelId="{1DF2C747-21DA-4320-A26A-A0FFDEE72950}" type="pres">
      <dgm:prSet presAssocID="{E4DD69B1-3E40-4523-8223-6104F8D8D1B3}" presName="parTx" presStyleLbl="alignNode1" presStyleIdx="0" presStyleCnt="5">
        <dgm:presLayoutVars>
          <dgm:chMax val="0"/>
          <dgm:chPref val="0"/>
          <dgm:bulletEnabled val="1"/>
        </dgm:presLayoutVars>
      </dgm:prSet>
      <dgm:spPr/>
      <dgm:t>
        <a:bodyPr/>
        <a:lstStyle/>
        <a:p>
          <a:endParaRPr lang="zh-TW" altLang="en-US"/>
        </a:p>
      </dgm:t>
    </dgm:pt>
    <dgm:pt modelId="{0301943B-3554-4D79-BC8E-A4CAC006A0CA}" type="pres">
      <dgm:prSet presAssocID="{E4DD69B1-3E40-4523-8223-6104F8D8D1B3}" presName="desTx" presStyleLbl="alignAccFollowNode1" presStyleIdx="0" presStyleCnt="5">
        <dgm:presLayoutVars>
          <dgm:bulletEnabled val="1"/>
        </dgm:presLayoutVars>
      </dgm:prSet>
      <dgm:spPr/>
      <dgm:t>
        <a:bodyPr/>
        <a:lstStyle/>
        <a:p>
          <a:endParaRPr lang="zh-TW" altLang="en-US"/>
        </a:p>
      </dgm:t>
    </dgm:pt>
    <dgm:pt modelId="{B2C18A2D-1DC8-40A9-BF63-63C696B808E6}" type="pres">
      <dgm:prSet presAssocID="{61AC4DC1-499A-4BCC-81F4-B54423FBB0C4}" presName="space" presStyleCnt="0"/>
      <dgm:spPr/>
    </dgm:pt>
    <dgm:pt modelId="{6CC9A2F7-7C3D-4CBC-A499-383BC8398BBB}" type="pres">
      <dgm:prSet presAssocID="{1FEC120F-96BE-4FBB-A422-B9AB45EEB99D}" presName="composite" presStyleCnt="0"/>
      <dgm:spPr/>
    </dgm:pt>
    <dgm:pt modelId="{5DCE199C-1C74-47AD-AE92-51491FB378B8}" type="pres">
      <dgm:prSet presAssocID="{1FEC120F-96BE-4FBB-A422-B9AB45EEB99D}" presName="parTx" presStyleLbl="alignNode1" presStyleIdx="1" presStyleCnt="5">
        <dgm:presLayoutVars>
          <dgm:chMax val="0"/>
          <dgm:chPref val="0"/>
          <dgm:bulletEnabled val="1"/>
        </dgm:presLayoutVars>
      </dgm:prSet>
      <dgm:spPr/>
      <dgm:t>
        <a:bodyPr/>
        <a:lstStyle/>
        <a:p>
          <a:endParaRPr lang="zh-TW" altLang="en-US"/>
        </a:p>
      </dgm:t>
    </dgm:pt>
    <dgm:pt modelId="{AA0E71DB-C212-4156-9278-5BA4E770A77B}" type="pres">
      <dgm:prSet presAssocID="{1FEC120F-96BE-4FBB-A422-B9AB45EEB99D}" presName="desTx" presStyleLbl="alignAccFollowNode1" presStyleIdx="1" presStyleCnt="5">
        <dgm:presLayoutVars>
          <dgm:bulletEnabled val="1"/>
        </dgm:presLayoutVars>
      </dgm:prSet>
      <dgm:spPr/>
      <dgm:t>
        <a:bodyPr/>
        <a:lstStyle/>
        <a:p>
          <a:endParaRPr lang="zh-TW" altLang="en-US"/>
        </a:p>
      </dgm:t>
    </dgm:pt>
    <dgm:pt modelId="{AC6B7164-80BE-4FB7-9C01-BD227F97105B}" type="pres">
      <dgm:prSet presAssocID="{E894C8E8-2DF5-43C2-8890-B10594CBC362}" presName="space" presStyleCnt="0"/>
      <dgm:spPr/>
    </dgm:pt>
    <dgm:pt modelId="{E68C7540-8529-464F-B3CF-FAC1B9FE28CD}" type="pres">
      <dgm:prSet presAssocID="{3C9C8CEE-B8A3-47AF-8D8F-26CA0C249BD9}" presName="composite" presStyleCnt="0"/>
      <dgm:spPr/>
    </dgm:pt>
    <dgm:pt modelId="{2C02A6A6-4183-4848-AD67-C636C1FECF92}" type="pres">
      <dgm:prSet presAssocID="{3C9C8CEE-B8A3-47AF-8D8F-26CA0C249BD9}" presName="parTx" presStyleLbl="alignNode1" presStyleIdx="2" presStyleCnt="5">
        <dgm:presLayoutVars>
          <dgm:chMax val="0"/>
          <dgm:chPref val="0"/>
          <dgm:bulletEnabled val="1"/>
        </dgm:presLayoutVars>
      </dgm:prSet>
      <dgm:spPr/>
      <dgm:t>
        <a:bodyPr/>
        <a:lstStyle/>
        <a:p>
          <a:endParaRPr lang="zh-TW" altLang="en-US"/>
        </a:p>
      </dgm:t>
    </dgm:pt>
    <dgm:pt modelId="{ECA4B4C5-0513-4F8C-95A8-3ADD3B0C04CE}" type="pres">
      <dgm:prSet presAssocID="{3C9C8CEE-B8A3-47AF-8D8F-26CA0C249BD9}" presName="desTx" presStyleLbl="alignAccFollowNode1" presStyleIdx="2" presStyleCnt="5">
        <dgm:presLayoutVars>
          <dgm:bulletEnabled val="1"/>
        </dgm:presLayoutVars>
      </dgm:prSet>
      <dgm:spPr/>
      <dgm:t>
        <a:bodyPr/>
        <a:lstStyle/>
        <a:p>
          <a:endParaRPr lang="zh-TW" altLang="en-US"/>
        </a:p>
      </dgm:t>
    </dgm:pt>
    <dgm:pt modelId="{F4720AAA-08A8-4C0B-9ABC-6F79D38F2CC0}" type="pres">
      <dgm:prSet presAssocID="{00EC3F2C-588C-4A38-8047-23F7F02E1530}" presName="space" presStyleCnt="0"/>
      <dgm:spPr/>
    </dgm:pt>
    <dgm:pt modelId="{20D61BFE-4DF7-49B7-BA8C-DFEAD29569EB}" type="pres">
      <dgm:prSet presAssocID="{EB77954A-0817-42AF-9A7B-A52F7B47CDEC}" presName="composite" presStyleCnt="0"/>
      <dgm:spPr/>
    </dgm:pt>
    <dgm:pt modelId="{30522E57-0523-4AA8-A7B2-EC73BC0104A7}" type="pres">
      <dgm:prSet presAssocID="{EB77954A-0817-42AF-9A7B-A52F7B47CDEC}" presName="parTx" presStyleLbl="alignNode1" presStyleIdx="3" presStyleCnt="5">
        <dgm:presLayoutVars>
          <dgm:chMax val="0"/>
          <dgm:chPref val="0"/>
          <dgm:bulletEnabled val="1"/>
        </dgm:presLayoutVars>
      </dgm:prSet>
      <dgm:spPr/>
      <dgm:t>
        <a:bodyPr/>
        <a:lstStyle/>
        <a:p>
          <a:endParaRPr lang="zh-TW" altLang="en-US"/>
        </a:p>
      </dgm:t>
    </dgm:pt>
    <dgm:pt modelId="{2B0B359E-AB55-405B-812C-14CED8F50943}" type="pres">
      <dgm:prSet presAssocID="{EB77954A-0817-42AF-9A7B-A52F7B47CDEC}" presName="desTx" presStyleLbl="alignAccFollowNode1" presStyleIdx="3" presStyleCnt="5">
        <dgm:presLayoutVars>
          <dgm:bulletEnabled val="1"/>
        </dgm:presLayoutVars>
      </dgm:prSet>
      <dgm:spPr/>
      <dgm:t>
        <a:bodyPr/>
        <a:lstStyle/>
        <a:p>
          <a:endParaRPr lang="zh-TW" altLang="en-US"/>
        </a:p>
      </dgm:t>
    </dgm:pt>
    <dgm:pt modelId="{F79ABD43-D318-474B-97B2-D44719D0B674}" type="pres">
      <dgm:prSet presAssocID="{3056F055-1D63-4B9F-AC15-BAC00E1E1DF0}" presName="space" presStyleCnt="0"/>
      <dgm:spPr/>
    </dgm:pt>
    <dgm:pt modelId="{31666B6E-A590-40E1-BCCB-AA738116B7FB}" type="pres">
      <dgm:prSet presAssocID="{448861E3-6961-4C5F-A7B7-306E007E6142}" presName="composite" presStyleCnt="0"/>
      <dgm:spPr/>
    </dgm:pt>
    <dgm:pt modelId="{87E35DF0-A68F-47BB-8A2C-F061D637B902}" type="pres">
      <dgm:prSet presAssocID="{448861E3-6961-4C5F-A7B7-306E007E6142}" presName="parTx" presStyleLbl="alignNode1" presStyleIdx="4" presStyleCnt="5" custScaleY="100000">
        <dgm:presLayoutVars>
          <dgm:chMax val="0"/>
          <dgm:chPref val="0"/>
          <dgm:bulletEnabled val="1"/>
        </dgm:presLayoutVars>
      </dgm:prSet>
      <dgm:spPr/>
      <dgm:t>
        <a:bodyPr/>
        <a:lstStyle/>
        <a:p>
          <a:endParaRPr lang="zh-TW" altLang="en-US"/>
        </a:p>
      </dgm:t>
    </dgm:pt>
    <dgm:pt modelId="{A79E049F-1F77-4C9B-A219-52DE5A072914}" type="pres">
      <dgm:prSet presAssocID="{448861E3-6961-4C5F-A7B7-306E007E6142}" presName="desTx" presStyleLbl="alignAccFollowNode1" presStyleIdx="4" presStyleCnt="5" custScaleY="100032" custLinFactNeighborX="261" custLinFactNeighborY="56">
        <dgm:presLayoutVars>
          <dgm:bulletEnabled val="1"/>
        </dgm:presLayoutVars>
      </dgm:prSet>
      <dgm:spPr/>
      <dgm:t>
        <a:bodyPr/>
        <a:lstStyle/>
        <a:p>
          <a:endParaRPr lang="zh-TW" altLang="en-US"/>
        </a:p>
      </dgm:t>
    </dgm:pt>
  </dgm:ptLst>
  <dgm:cxnLst>
    <dgm:cxn modelId="{AB1EC69A-D8D6-4E30-8AB3-1D71ECA472C3}" type="presOf" srcId="{E4DD69B1-3E40-4523-8223-6104F8D8D1B3}" destId="{1DF2C747-21DA-4320-A26A-A0FFDEE72950}" srcOrd="0" destOrd="0" presId="urn:microsoft.com/office/officeart/2005/8/layout/hList1"/>
    <dgm:cxn modelId="{39FA3EAA-6476-4C28-AC05-9E93CCDABB1A}" type="presOf" srcId="{1FEC120F-96BE-4FBB-A422-B9AB45EEB99D}" destId="{5DCE199C-1C74-47AD-AE92-51491FB378B8}" srcOrd="0" destOrd="0" presId="urn:microsoft.com/office/officeart/2005/8/layout/hList1"/>
    <dgm:cxn modelId="{386FB92D-279F-4889-99CF-61FAC39FE17B}" srcId="{EB77954A-0817-42AF-9A7B-A52F7B47CDEC}" destId="{4AD44BDA-7A86-46A9-BE5C-5342C290F6BC}" srcOrd="0" destOrd="0" parTransId="{407F5B23-3B94-4602-AF80-0F7C42FDEAE1}" sibTransId="{F1A868C2-F5FC-478B-8E1D-5940D976BFA6}"/>
    <dgm:cxn modelId="{3E1102FB-16BC-4374-97DA-C714801DECE7}" type="presOf" srcId="{2A8E588A-6E8B-40EF-95CD-87FE03167E5B}" destId="{2B0B359E-AB55-405B-812C-14CED8F50943}" srcOrd="0" destOrd="1" presId="urn:microsoft.com/office/officeart/2005/8/layout/hList1"/>
    <dgm:cxn modelId="{B2B63CBF-CEE9-4FBF-A262-4386424178E1}" srcId="{B2EFD897-5C9B-4B97-897D-6C96508E420B}" destId="{448861E3-6961-4C5F-A7B7-306E007E6142}" srcOrd="4" destOrd="0" parTransId="{885B3261-6D5F-4CC4-ACE1-2942EB8ABD4C}" sibTransId="{7DC2E6A0-FB0D-4082-B047-34402B904580}"/>
    <dgm:cxn modelId="{C5D748FD-1325-48FD-8163-10E7D7E30932}" type="presOf" srcId="{9A5190AC-B8A2-4AF0-BF89-B29CE19FDE91}" destId="{ECA4B4C5-0513-4F8C-95A8-3ADD3B0C04CE}" srcOrd="0" destOrd="0" presId="urn:microsoft.com/office/officeart/2005/8/layout/hList1"/>
    <dgm:cxn modelId="{A605B76E-925D-4CFE-B0AD-45A70166BB28}" type="presOf" srcId="{51B9D755-16E9-4C6A-8A6A-90818481F890}" destId="{AA0E71DB-C212-4156-9278-5BA4E770A77B}" srcOrd="0" destOrd="1" presId="urn:microsoft.com/office/officeart/2005/8/layout/hList1"/>
    <dgm:cxn modelId="{A4E284C5-AE58-48D4-BA8E-C7F6C5DC8544}" srcId="{1FEC120F-96BE-4FBB-A422-B9AB45EEB99D}" destId="{51B9D755-16E9-4C6A-8A6A-90818481F890}" srcOrd="1" destOrd="0" parTransId="{39A02F10-4984-40F9-9285-B3F135BBDDFC}" sibTransId="{D517277A-850A-4CB4-940B-2A7786EA786A}"/>
    <dgm:cxn modelId="{B8E06AE9-DD74-4D98-A1F5-8F57CD70396F}" srcId="{3C9C8CEE-B8A3-47AF-8D8F-26CA0C249BD9}" destId="{84CA65F5-4521-4103-8074-E2720A71478C}" srcOrd="3" destOrd="0" parTransId="{F77D6854-3C0E-4961-BF51-8C73B5B4B530}" sibTransId="{1AC23997-2580-4025-82CC-519DB32EA3B3}"/>
    <dgm:cxn modelId="{49450C66-AF7E-4F5E-BE79-A2AB3BEE1E3D}" type="presOf" srcId="{B2EFD897-5C9B-4B97-897D-6C96508E420B}" destId="{0FCFEA7D-06F2-4C7D-BCDB-355B77C9ECC0}" srcOrd="0" destOrd="0" presId="urn:microsoft.com/office/officeart/2005/8/layout/hList1"/>
    <dgm:cxn modelId="{8D25D8BF-1426-4E76-A6BF-DB0757B31040}" srcId="{B2EFD897-5C9B-4B97-897D-6C96508E420B}" destId="{EB77954A-0817-42AF-9A7B-A52F7B47CDEC}" srcOrd="3" destOrd="0" parTransId="{DFF6D742-FD2B-4F71-8DAD-A7CDCB5E6081}" sibTransId="{3056F055-1D63-4B9F-AC15-BAC00E1E1DF0}"/>
    <dgm:cxn modelId="{8A55334A-6675-48B9-8E5F-A8E90175D03F}" srcId="{E4DD69B1-3E40-4523-8223-6104F8D8D1B3}" destId="{C5E2015B-FE4A-4BE7-93ED-B52B276DAAA5}" srcOrd="1" destOrd="0" parTransId="{C6719217-DDBB-4B0D-800B-1867956F1388}" sibTransId="{E3869567-8B9B-4B18-8BC5-2D55C426A8D1}"/>
    <dgm:cxn modelId="{BEAF0CF3-E913-452A-8DF4-E1ADCD2C748F}" srcId="{E4DD69B1-3E40-4523-8223-6104F8D8D1B3}" destId="{A2A92B04-1E53-4190-83D1-32CCC0E0E719}" srcOrd="2" destOrd="0" parTransId="{1A6B91CD-3C71-4E77-B499-5D5446C79444}" sibTransId="{82F8D5BC-5142-4BB8-BB01-906DEA5973E2}"/>
    <dgm:cxn modelId="{96B32272-EDE9-47A1-99A2-4A10A0E32EE5}" srcId="{B2EFD897-5C9B-4B97-897D-6C96508E420B}" destId="{3C9C8CEE-B8A3-47AF-8D8F-26CA0C249BD9}" srcOrd="2" destOrd="0" parTransId="{567CE2B6-2215-4E63-AAA2-3B3A2D2F659C}" sibTransId="{00EC3F2C-588C-4A38-8047-23F7F02E1530}"/>
    <dgm:cxn modelId="{4722B8AC-D749-4D5C-9BE4-8F8AF47BD50B}" srcId="{E4DD69B1-3E40-4523-8223-6104F8D8D1B3}" destId="{3A2CB0BE-DB54-4258-86DA-D212291E0D5A}" srcOrd="0" destOrd="0" parTransId="{FDD090AD-3D36-4793-A004-D1E231E4017E}" sibTransId="{B3A1F49D-1BD4-40F7-8B09-C3A92D9E5898}"/>
    <dgm:cxn modelId="{BABA7602-108B-4ECD-B407-54D855CBD54B}" srcId="{E4DD69B1-3E40-4523-8223-6104F8D8D1B3}" destId="{38115DA7-4978-42C6-8A57-56A2437CD0AB}" srcOrd="4" destOrd="0" parTransId="{D69F6F76-5564-4B48-96F4-23B165BA9BEC}" sibTransId="{2B8B8804-AB36-425F-8A50-D416C026E96E}"/>
    <dgm:cxn modelId="{743A07CC-4DF4-4E8B-8947-4CE0B33B026A}" type="presOf" srcId="{3A2CB0BE-DB54-4258-86DA-D212291E0D5A}" destId="{0301943B-3554-4D79-BC8E-A4CAC006A0CA}" srcOrd="0" destOrd="0" presId="urn:microsoft.com/office/officeart/2005/8/layout/hList1"/>
    <dgm:cxn modelId="{8240D5F3-272D-4018-8A56-EB911B9AEDE0}" type="presOf" srcId="{8D84F2F2-0FBD-448E-97E1-7C8FDE8D31FD}" destId="{ECA4B4C5-0513-4F8C-95A8-3ADD3B0C04CE}" srcOrd="0" destOrd="1" presId="urn:microsoft.com/office/officeart/2005/8/layout/hList1"/>
    <dgm:cxn modelId="{944A985A-C541-44E4-B1CF-A178907E191B}" type="presOf" srcId="{3C9C8CEE-B8A3-47AF-8D8F-26CA0C249BD9}" destId="{2C02A6A6-4183-4848-AD67-C636C1FECF92}" srcOrd="0" destOrd="0" presId="urn:microsoft.com/office/officeart/2005/8/layout/hList1"/>
    <dgm:cxn modelId="{758FC212-73C1-4CDE-975B-FBEB8C49D16F}" srcId="{3C9C8CEE-B8A3-47AF-8D8F-26CA0C249BD9}" destId="{A03A43DD-1BB2-4CA4-A2FC-90FDE2F8CAB3}" srcOrd="2" destOrd="0" parTransId="{69F21237-58AE-4DD0-8F29-2014EDF4C64B}" sibTransId="{4EA05536-294B-474B-90ED-F08D893DE2E2}"/>
    <dgm:cxn modelId="{42339669-27C0-4E79-8A23-18EEFA22818A}" type="presOf" srcId="{EB77954A-0817-42AF-9A7B-A52F7B47CDEC}" destId="{30522E57-0523-4AA8-A7B2-EC73BC0104A7}" srcOrd="0" destOrd="0" presId="urn:microsoft.com/office/officeart/2005/8/layout/hList1"/>
    <dgm:cxn modelId="{004ACA8D-39CE-4485-8F67-CE35240FE441}" srcId="{1FEC120F-96BE-4FBB-A422-B9AB45EEB99D}" destId="{D3CEC9DE-3CDA-4733-8972-E112BE370979}" srcOrd="2" destOrd="0" parTransId="{2B140FB5-0C6B-40BD-BE97-7285A297C76F}" sibTransId="{3262FAD0-B4B9-4B59-ADD3-550B94E48A1F}"/>
    <dgm:cxn modelId="{D0378033-3808-4E2F-9CB0-D88DB81AD37B}" type="presOf" srcId="{A03A43DD-1BB2-4CA4-A2FC-90FDE2F8CAB3}" destId="{ECA4B4C5-0513-4F8C-95A8-3ADD3B0C04CE}" srcOrd="0" destOrd="2" presId="urn:microsoft.com/office/officeart/2005/8/layout/hList1"/>
    <dgm:cxn modelId="{0D4ED2AE-0AC5-4242-B0B2-487A702E9ED0}" type="presOf" srcId="{97FE2725-A6DD-470C-B23E-5EF48B7E38EA}" destId="{0301943B-3554-4D79-BC8E-A4CAC006A0CA}" srcOrd="0" destOrd="3" presId="urn:microsoft.com/office/officeart/2005/8/layout/hList1"/>
    <dgm:cxn modelId="{4F4216CE-28DA-4A89-B6C3-F60A5C2B9B57}" srcId="{1FEC120F-96BE-4FBB-A422-B9AB45EEB99D}" destId="{10B69A4C-2330-4975-A1FA-EB01616FF86C}" srcOrd="0" destOrd="0" parTransId="{68D4FFCD-7292-4D07-A44F-741DD5D94294}" sibTransId="{C6DB67A8-82C8-438B-AF50-2CF503C64019}"/>
    <dgm:cxn modelId="{29F12F21-C856-41FF-90B1-6C7A3C572A9D}" type="presOf" srcId="{A8679557-BAE3-447A-945E-762E69C71A99}" destId="{A79E049F-1F77-4C9B-A219-52DE5A072914}" srcOrd="0" destOrd="0" presId="urn:microsoft.com/office/officeart/2005/8/layout/hList1"/>
    <dgm:cxn modelId="{19577032-2858-4289-BAA8-E9084925AC29}" srcId="{EB77954A-0817-42AF-9A7B-A52F7B47CDEC}" destId="{2A8E588A-6E8B-40EF-95CD-87FE03167E5B}" srcOrd="1" destOrd="0" parTransId="{AD64E4B8-91B3-4279-9A17-BF0E144827BB}" sibTransId="{4C708CFA-5489-4232-8872-081049ABE783}"/>
    <dgm:cxn modelId="{B07D4085-7E41-41EC-9208-8EC8B0E9587D}" srcId="{3C9C8CEE-B8A3-47AF-8D8F-26CA0C249BD9}" destId="{9A5190AC-B8A2-4AF0-BF89-B29CE19FDE91}" srcOrd="0" destOrd="0" parTransId="{89B85F7B-2576-4F8D-A984-9D86FBB1E1A5}" sibTransId="{8C2D8C81-440D-472C-A3CE-96EA362DC23B}"/>
    <dgm:cxn modelId="{02CCC0E0-A29B-4AD8-8350-B3F74A61CBFE}" srcId="{448861E3-6961-4C5F-A7B7-306E007E6142}" destId="{A8679557-BAE3-447A-945E-762E69C71A99}" srcOrd="0" destOrd="0" parTransId="{DC5A8C4C-E7A0-45B2-A1AD-0768C8ED8FAD}" sibTransId="{1F956671-71FC-43BF-8AEF-B93BF78960F8}"/>
    <dgm:cxn modelId="{F5A2D038-B63D-45E0-A044-466EFAF71E0A}" type="presOf" srcId="{38115DA7-4978-42C6-8A57-56A2437CD0AB}" destId="{0301943B-3554-4D79-BC8E-A4CAC006A0CA}" srcOrd="0" destOrd="4" presId="urn:microsoft.com/office/officeart/2005/8/layout/hList1"/>
    <dgm:cxn modelId="{6C015165-7351-4C85-8401-1B128C34C2CB}" srcId="{B2EFD897-5C9B-4B97-897D-6C96508E420B}" destId="{E4DD69B1-3E40-4523-8223-6104F8D8D1B3}" srcOrd="0" destOrd="0" parTransId="{1ECD23F6-E09D-4EAB-9E67-94C47D8847FB}" sibTransId="{61AC4DC1-499A-4BCC-81F4-B54423FBB0C4}"/>
    <dgm:cxn modelId="{E887FC41-C0BB-4893-91B1-AAD5663098FF}" srcId="{EB77954A-0817-42AF-9A7B-A52F7B47CDEC}" destId="{86BEC679-4C7A-471C-AD61-4F09E7EA1C4C}" srcOrd="2" destOrd="0" parTransId="{74451AF1-B482-4DAD-8AB6-FA324AF54802}" sibTransId="{8C19614C-0654-4E2C-B804-53B21BCDC1F0}"/>
    <dgm:cxn modelId="{23B418D8-93AE-4B31-9D7D-51AE56FABD60}" type="presOf" srcId="{10B69A4C-2330-4975-A1FA-EB01616FF86C}" destId="{AA0E71DB-C212-4156-9278-5BA4E770A77B}" srcOrd="0" destOrd="0" presId="urn:microsoft.com/office/officeart/2005/8/layout/hList1"/>
    <dgm:cxn modelId="{59B1BDDE-1CC1-40E4-B939-C3221891CBAE}" type="presOf" srcId="{448861E3-6961-4C5F-A7B7-306E007E6142}" destId="{87E35DF0-A68F-47BB-8A2C-F061D637B902}" srcOrd="0" destOrd="0" presId="urn:microsoft.com/office/officeart/2005/8/layout/hList1"/>
    <dgm:cxn modelId="{9D843EAA-8FB3-48AA-AA14-70A9E3A43721}" srcId="{3C9C8CEE-B8A3-47AF-8D8F-26CA0C249BD9}" destId="{8D84F2F2-0FBD-448E-97E1-7C8FDE8D31FD}" srcOrd="1" destOrd="0" parTransId="{372D64C7-BBD8-410C-A292-89217E78BD93}" sibTransId="{D1D2306A-B666-47B2-8561-2444024A160C}"/>
    <dgm:cxn modelId="{BD083544-C260-4A72-AAFB-B9031321A39C}" srcId="{E4DD69B1-3E40-4523-8223-6104F8D8D1B3}" destId="{97FE2725-A6DD-470C-B23E-5EF48B7E38EA}" srcOrd="3" destOrd="0" parTransId="{0A0C7CBB-4BFC-4F7C-80B3-6F607B9582EF}" sibTransId="{DE14E4F0-122C-4AC2-8737-7F9FD6FC4252}"/>
    <dgm:cxn modelId="{73FF54E4-1BED-465C-8E36-4D5F249672F5}" type="presOf" srcId="{86BEC679-4C7A-471C-AD61-4F09E7EA1C4C}" destId="{2B0B359E-AB55-405B-812C-14CED8F50943}" srcOrd="0" destOrd="2" presId="urn:microsoft.com/office/officeart/2005/8/layout/hList1"/>
    <dgm:cxn modelId="{7346C2AD-ABF8-4667-BFAE-E1290F2F2C95}" type="presOf" srcId="{84CA65F5-4521-4103-8074-E2720A71478C}" destId="{ECA4B4C5-0513-4F8C-95A8-3ADD3B0C04CE}" srcOrd="0" destOrd="3" presId="urn:microsoft.com/office/officeart/2005/8/layout/hList1"/>
    <dgm:cxn modelId="{5280F35A-03CC-49FC-8126-E02B781953DB}" type="presOf" srcId="{A2A92B04-1E53-4190-83D1-32CCC0E0E719}" destId="{0301943B-3554-4D79-BC8E-A4CAC006A0CA}" srcOrd="0" destOrd="2" presId="urn:microsoft.com/office/officeart/2005/8/layout/hList1"/>
    <dgm:cxn modelId="{AF8043CF-84B5-45C8-9F3D-3781318E1AB0}" type="presOf" srcId="{4AD44BDA-7A86-46A9-BE5C-5342C290F6BC}" destId="{2B0B359E-AB55-405B-812C-14CED8F50943}" srcOrd="0" destOrd="0" presId="urn:microsoft.com/office/officeart/2005/8/layout/hList1"/>
    <dgm:cxn modelId="{D3D38781-B618-405E-A194-2D579CF87C20}" srcId="{B2EFD897-5C9B-4B97-897D-6C96508E420B}" destId="{1FEC120F-96BE-4FBB-A422-B9AB45EEB99D}" srcOrd="1" destOrd="0" parTransId="{60925411-CD11-4523-8B4E-95045C133706}" sibTransId="{E894C8E8-2DF5-43C2-8890-B10594CBC362}"/>
    <dgm:cxn modelId="{F9CFD10A-8761-4B84-B529-83B59A8BAB9F}" type="presOf" srcId="{C5E2015B-FE4A-4BE7-93ED-B52B276DAAA5}" destId="{0301943B-3554-4D79-BC8E-A4CAC006A0CA}" srcOrd="0" destOrd="1" presId="urn:microsoft.com/office/officeart/2005/8/layout/hList1"/>
    <dgm:cxn modelId="{2DF3EC43-0BFC-4C37-BAF4-670BE2025600}" srcId="{E4DD69B1-3E40-4523-8223-6104F8D8D1B3}" destId="{B49AE8AA-7006-4F6B-8D8E-3E18E851D77E}" srcOrd="5" destOrd="0" parTransId="{664BAB4C-9CAA-4BBC-8E41-4EE0244BD1F1}" sibTransId="{2581A72E-FED2-4065-A58E-7559702D69AC}"/>
    <dgm:cxn modelId="{12A7B642-994E-4E28-9D6D-0E6C6D9231DE}" type="presOf" srcId="{D3CEC9DE-3CDA-4733-8972-E112BE370979}" destId="{AA0E71DB-C212-4156-9278-5BA4E770A77B}" srcOrd="0" destOrd="2" presId="urn:microsoft.com/office/officeart/2005/8/layout/hList1"/>
    <dgm:cxn modelId="{D78E3F99-BA58-4967-AC8B-1DCE883DC0B7}" type="presOf" srcId="{B49AE8AA-7006-4F6B-8D8E-3E18E851D77E}" destId="{0301943B-3554-4D79-BC8E-A4CAC006A0CA}" srcOrd="0" destOrd="5" presId="urn:microsoft.com/office/officeart/2005/8/layout/hList1"/>
    <dgm:cxn modelId="{A125C1B5-A73C-4A3A-885A-35F59B649F65}" type="presParOf" srcId="{0FCFEA7D-06F2-4C7D-BCDB-355B77C9ECC0}" destId="{FD265C95-A3A2-4C4C-8484-C3C7C8B2E769}" srcOrd="0" destOrd="0" presId="urn:microsoft.com/office/officeart/2005/8/layout/hList1"/>
    <dgm:cxn modelId="{94B484F4-EF77-41D7-8819-324B28D47290}" type="presParOf" srcId="{FD265C95-A3A2-4C4C-8484-C3C7C8B2E769}" destId="{1DF2C747-21DA-4320-A26A-A0FFDEE72950}" srcOrd="0" destOrd="0" presId="urn:microsoft.com/office/officeart/2005/8/layout/hList1"/>
    <dgm:cxn modelId="{5AFB6517-E25F-4295-9617-DAC1A11942F2}" type="presParOf" srcId="{FD265C95-A3A2-4C4C-8484-C3C7C8B2E769}" destId="{0301943B-3554-4D79-BC8E-A4CAC006A0CA}" srcOrd="1" destOrd="0" presId="urn:microsoft.com/office/officeart/2005/8/layout/hList1"/>
    <dgm:cxn modelId="{7F5C798F-9FBE-4DA9-9B4E-B7A64D1D77D3}" type="presParOf" srcId="{0FCFEA7D-06F2-4C7D-BCDB-355B77C9ECC0}" destId="{B2C18A2D-1DC8-40A9-BF63-63C696B808E6}" srcOrd="1" destOrd="0" presId="urn:microsoft.com/office/officeart/2005/8/layout/hList1"/>
    <dgm:cxn modelId="{A7565200-0447-4A28-B772-D92C3E1A3724}" type="presParOf" srcId="{0FCFEA7D-06F2-4C7D-BCDB-355B77C9ECC0}" destId="{6CC9A2F7-7C3D-4CBC-A499-383BC8398BBB}" srcOrd="2" destOrd="0" presId="urn:microsoft.com/office/officeart/2005/8/layout/hList1"/>
    <dgm:cxn modelId="{9225852F-4D58-4C13-B3C0-CC5C9C00831B}" type="presParOf" srcId="{6CC9A2F7-7C3D-4CBC-A499-383BC8398BBB}" destId="{5DCE199C-1C74-47AD-AE92-51491FB378B8}" srcOrd="0" destOrd="0" presId="urn:microsoft.com/office/officeart/2005/8/layout/hList1"/>
    <dgm:cxn modelId="{F8B47735-2530-44E0-8C66-E421EA63E0E9}" type="presParOf" srcId="{6CC9A2F7-7C3D-4CBC-A499-383BC8398BBB}" destId="{AA0E71DB-C212-4156-9278-5BA4E770A77B}" srcOrd="1" destOrd="0" presId="urn:microsoft.com/office/officeart/2005/8/layout/hList1"/>
    <dgm:cxn modelId="{9606E9C3-7860-40F6-99ED-8413F5CE58AC}" type="presParOf" srcId="{0FCFEA7D-06F2-4C7D-BCDB-355B77C9ECC0}" destId="{AC6B7164-80BE-4FB7-9C01-BD227F97105B}" srcOrd="3" destOrd="0" presId="urn:microsoft.com/office/officeart/2005/8/layout/hList1"/>
    <dgm:cxn modelId="{686C6516-9C31-42D2-BD7E-BFEB3161F0D6}" type="presParOf" srcId="{0FCFEA7D-06F2-4C7D-BCDB-355B77C9ECC0}" destId="{E68C7540-8529-464F-B3CF-FAC1B9FE28CD}" srcOrd="4" destOrd="0" presId="urn:microsoft.com/office/officeart/2005/8/layout/hList1"/>
    <dgm:cxn modelId="{0D665496-9233-4886-B7F4-97C587DCCF82}" type="presParOf" srcId="{E68C7540-8529-464F-B3CF-FAC1B9FE28CD}" destId="{2C02A6A6-4183-4848-AD67-C636C1FECF92}" srcOrd="0" destOrd="0" presId="urn:microsoft.com/office/officeart/2005/8/layout/hList1"/>
    <dgm:cxn modelId="{51DE99B2-E1CA-428B-9AE5-D78710717ABC}" type="presParOf" srcId="{E68C7540-8529-464F-B3CF-FAC1B9FE28CD}" destId="{ECA4B4C5-0513-4F8C-95A8-3ADD3B0C04CE}" srcOrd="1" destOrd="0" presId="urn:microsoft.com/office/officeart/2005/8/layout/hList1"/>
    <dgm:cxn modelId="{F7AF4B5C-6574-42D9-A4BC-5F60A39C77B5}" type="presParOf" srcId="{0FCFEA7D-06F2-4C7D-BCDB-355B77C9ECC0}" destId="{F4720AAA-08A8-4C0B-9ABC-6F79D38F2CC0}" srcOrd="5" destOrd="0" presId="urn:microsoft.com/office/officeart/2005/8/layout/hList1"/>
    <dgm:cxn modelId="{6084954E-B8FE-45D8-836B-3B96E6329001}" type="presParOf" srcId="{0FCFEA7D-06F2-4C7D-BCDB-355B77C9ECC0}" destId="{20D61BFE-4DF7-49B7-BA8C-DFEAD29569EB}" srcOrd="6" destOrd="0" presId="urn:microsoft.com/office/officeart/2005/8/layout/hList1"/>
    <dgm:cxn modelId="{4CE7AB5E-75C2-4517-9B22-5A3259ED2E7C}" type="presParOf" srcId="{20D61BFE-4DF7-49B7-BA8C-DFEAD29569EB}" destId="{30522E57-0523-4AA8-A7B2-EC73BC0104A7}" srcOrd="0" destOrd="0" presId="urn:microsoft.com/office/officeart/2005/8/layout/hList1"/>
    <dgm:cxn modelId="{35AA4897-39CE-41D7-A705-64B2D22CBA8F}" type="presParOf" srcId="{20D61BFE-4DF7-49B7-BA8C-DFEAD29569EB}" destId="{2B0B359E-AB55-405B-812C-14CED8F50943}" srcOrd="1" destOrd="0" presId="urn:microsoft.com/office/officeart/2005/8/layout/hList1"/>
    <dgm:cxn modelId="{787BF217-DDE9-4099-9D81-75BDB1C44683}" type="presParOf" srcId="{0FCFEA7D-06F2-4C7D-BCDB-355B77C9ECC0}" destId="{F79ABD43-D318-474B-97B2-D44719D0B674}" srcOrd="7" destOrd="0" presId="urn:microsoft.com/office/officeart/2005/8/layout/hList1"/>
    <dgm:cxn modelId="{E837B569-5201-4648-BE44-033A6259FBB5}" type="presParOf" srcId="{0FCFEA7D-06F2-4C7D-BCDB-355B77C9ECC0}" destId="{31666B6E-A590-40E1-BCCB-AA738116B7FB}" srcOrd="8" destOrd="0" presId="urn:microsoft.com/office/officeart/2005/8/layout/hList1"/>
    <dgm:cxn modelId="{7F5924E2-E019-4BAF-A519-DA02DD122635}" type="presParOf" srcId="{31666B6E-A590-40E1-BCCB-AA738116B7FB}" destId="{87E35DF0-A68F-47BB-8A2C-F061D637B902}" srcOrd="0" destOrd="0" presId="urn:microsoft.com/office/officeart/2005/8/layout/hList1"/>
    <dgm:cxn modelId="{94C814A2-D2BA-48C9-A5FE-11CD7D418544}" type="presParOf" srcId="{31666B6E-A590-40E1-BCCB-AA738116B7FB}" destId="{A79E049F-1F77-4C9B-A219-52DE5A07291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5B577F-7338-4A4A-A2DF-105D0292318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zh-TW" altLang="en-US"/>
        </a:p>
      </dgm:t>
    </dgm:pt>
    <dgm:pt modelId="{448CE922-B71F-4FFE-BE04-A05EC854E191}" type="pres">
      <dgm:prSet presAssocID="{965B577F-7338-4A4A-A2DF-105D02923188}" presName="Name0" presStyleCnt="0">
        <dgm:presLayoutVars>
          <dgm:chPref val="1"/>
          <dgm:dir/>
          <dgm:animOne val="branch"/>
          <dgm:animLvl val="lvl"/>
          <dgm:resizeHandles val="exact"/>
        </dgm:presLayoutVars>
      </dgm:prSet>
      <dgm:spPr/>
      <dgm:t>
        <a:bodyPr/>
        <a:lstStyle/>
        <a:p>
          <a:endParaRPr lang="zh-TW" altLang="en-US"/>
        </a:p>
      </dgm:t>
    </dgm:pt>
  </dgm:ptLst>
  <dgm:cxnLst>
    <dgm:cxn modelId="{ADD21235-6412-4A02-9175-8A665088CC92}" type="presOf" srcId="{965B577F-7338-4A4A-A2DF-105D02923188}" destId="{448CE922-B71F-4FFE-BE04-A05EC854E191}" srcOrd="0"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7AEAC29-C861-4641-BC5C-D0BA26C80BFA}" type="doc">
      <dgm:prSet loTypeId="urn:microsoft.com/office/officeart/2005/8/layout/hierarchy3" loCatId="relationship" qsTypeId="urn:microsoft.com/office/officeart/2005/8/quickstyle/simple1" qsCatId="simple" csTypeId="urn:microsoft.com/office/officeart/2005/8/colors/colorful2" csCatId="colorful" phldr="1"/>
      <dgm:spPr/>
      <dgm:t>
        <a:bodyPr/>
        <a:lstStyle/>
        <a:p>
          <a:endParaRPr lang="zh-TW" altLang="en-US"/>
        </a:p>
      </dgm:t>
    </dgm:pt>
    <dgm:pt modelId="{D6D957BC-0212-43D2-9C5D-1939F4A46E24}">
      <dgm:prSet phldrT="[文字]" custT="1"/>
      <dgm:spPr/>
      <dgm:t>
        <a:bodyPr/>
        <a:lstStyle/>
        <a:p>
          <a:r>
            <a:rPr lang="zh-TW" altLang="en-US" sz="4400" dirty="0" smtClean="0">
              <a:latin typeface="標楷體" panose="03000509000000000000" pitchFamily="65" charset="-120"/>
              <a:ea typeface="標楷體" panose="03000509000000000000" pitchFamily="65" charset="-120"/>
            </a:rPr>
            <a:t>校內經費</a:t>
          </a:r>
          <a:endParaRPr lang="zh-TW" altLang="en-US" sz="4400" dirty="0">
            <a:latin typeface="標楷體" panose="03000509000000000000" pitchFamily="65" charset="-120"/>
            <a:ea typeface="標楷體" panose="03000509000000000000" pitchFamily="65" charset="-120"/>
          </a:endParaRPr>
        </a:p>
      </dgm:t>
    </dgm:pt>
    <dgm:pt modelId="{2C88BB38-5135-43F0-A06A-74FB1E0137CE}" type="parTrans" cxnId="{91B242AD-2E05-4D15-A750-3CBF2965CD61}">
      <dgm:prSet/>
      <dgm:spPr/>
      <dgm:t>
        <a:bodyPr/>
        <a:lstStyle/>
        <a:p>
          <a:endParaRPr lang="zh-TW" altLang="en-US"/>
        </a:p>
      </dgm:t>
    </dgm:pt>
    <dgm:pt modelId="{F8040D2C-2CD8-4BD3-8C81-C73D1CBA1888}" type="sibTrans" cxnId="{91B242AD-2E05-4D15-A750-3CBF2965CD61}">
      <dgm:prSet/>
      <dgm:spPr/>
      <dgm:t>
        <a:bodyPr/>
        <a:lstStyle/>
        <a:p>
          <a:endParaRPr lang="zh-TW" altLang="en-US"/>
        </a:p>
      </dgm:t>
    </dgm:pt>
    <dgm:pt modelId="{92A16F96-2B0D-4FCB-B5F0-A14A38B12258}">
      <dgm:prSet phldrT="[文字]" custT="1"/>
      <dgm:spPr/>
      <dgm:t>
        <a:bodyPr/>
        <a:lstStyle/>
        <a:p>
          <a:pPr algn="l"/>
          <a:r>
            <a:rPr lang="zh-TW" altLang="en-US" sz="2400" b="1" dirty="0" smtClean="0">
              <a:solidFill>
                <a:srgbClr val="FF0000"/>
              </a:solidFill>
              <a:latin typeface="標楷體" panose="03000509000000000000" pitchFamily="65" charset="-120"/>
              <a:ea typeface="標楷體" panose="03000509000000000000" pitchFamily="65" charset="-120"/>
            </a:rPr>
            <a:t>不須支付場地借用費</a:t>
          </a:r>
          <a:r>
            <a:rPr lang="en-US" altLang="zh-TW" sz="2400" dirty="0" smtClean="0">
              <a:latin typeface="標楷體" panose="03000509000000000000" pitchFamily="65" charset="-120"/>
              <a:ea typeface="標楷體" panose="03000509000000000000" pitchFamily="65" charset="-120"/>
            </a:rPr>
            <a:t>(</a:t>
          </a:r>
          <a:r>
            <a:rPr lang="zh-TW" altLang="zh-TW" sz="2400" dirty="0" smtClean="0">
              <a:latin typeface="標楷體" panose="03000509000000000000" pitchFamily="65" charset="-120"/>
              <a:ea typeface="標楷體" panose="03000509000000000000" pitchFamily="65" charset="-120"/>
            </a:rPr>
            <a:t>除場地另有規定外</a:t>
          </a:r>
          <a:r>
            <a:rPr lang="zh-TW" altLang="en-US" sz="2400" dirty="0" smtClean="0">
              <a:latin typeface="標楷體" panose="03000509000000000000" pitchFamily="65" charset="-120"/>
              <a:ea typeface="標楷體" panose="03000509000000000000" pitchFamily="65" charset="-120"/>
            </a:rPr>
            <a:t>；例如國璽樓會議廳室。）</a:t>
          </a:r>
          <a:endParaRPr lang="zh-TW" altLang="en-US" sz="2400" dirty="0">
            <a:latin typeface="標楷體" panose="03000509000000000000" pitchFamily="65" charset="-120"/>
            <a:ea typeface="標楷體" panose="03000509000000000000" pitchFamily="65" charset="-120"/>
          </a:endParaRPr>
        </a:p>
      </dgm:t>
    </dgm:pt>
    <dgm:pt modelId="{F0882BD5-1773-4871-92F0-4579A3B04849}" type="parTrans" cxnId="{F0A94BBD-7416-447B-B9A0-1C568B204E4B}">
      <dgm:prSet>
        <dgm:style>
          <a:lnRef idx="2">
            <a:schemeClr val="accent1"/>
          </a:lnRef>
          <a:fillRef idx="0">
            <a:schemeClr val="accent1"/>
          </a:fillRef>
          <a:effectRef idx="1">
            <a:schemeClr val="accent1"/>
          </a:effectRef>
          <a:fontRef idx="minor">
            <a:schemeClr val="tx1"/>
          </a:fontRef>
        </dgm:style>
      </dgm:prSet>
      <dgm:spPr/>
      <dgm:t>
        <a:bodyPr/>
        <a:lstStyle/>
        <a:p>
          <a:endParaRPr lang="zh-TW" altLang="en-US"/>
        </a:p>
      </dgm:t>
    </dgm:pt>
    <dgm:pt modelId="{52621960-B133-40B8-9BD5-DCD0E1FD7054}" type="sibTrans" cxnId="{F0A94BBD-7416-447B-B9A0-1C568B204E4B}">
      <dgm:prSet/>
      <dgm:spPr/>
      <dgm:t>
        <a:bodyPr/>
        <a:lstStyle/>
        <a:p>
          <a:endParaRPr lang="zh-TW" altLang="en-US"/>
        </a:p>
      </dgm:t>
    </dgm:pt>
    <dgm:pt modelId="{EA725182-88A4-4861-8BCB-A820C887F467}">
      <dgm:prSet phldrT="[文字]" custT="1"/>
      <dgm:spPr>
        <a:solidFill>
          <a:srgbClr val="FF9966"/>
        </a:solidFill>
      </dgm:spPr>
      <dgm:t>
        <a:bodyPr/>
        <a:lstStyle/>
        <a:p>
          <a:r>
            <a:rPr lang="zh-TW" altLang="en-US" sz="4400" dirty="0" smtClean="0">
              <a:latin typeface="標楷體" panose="03000509000000000000" pitchFamily="65" charset="-120"/>
              <a:ea typeface="標楷體" panose="03000509000000000000" pitchFamily="65" charset="-120"/>
            </a:rPr>
            <a:t>校外經費</a:t>
          </a:r>
          <a:endParaRPr lang="zh-TW" altLang="en-US" sz="4400" dirty="0">
            <a:latin typeface="標楷體" panose="03000509000000000000" pitchFamily="65" charset="-120"/>
            <a:ea typeface="標楷體" panose="03000509000000000000" pitchFamily="65" charset="-120"/>
          </a:endParaRPr>
        </a:p>
      </dgm:t>
    </dgm:pt>
    <dgm:pt modelId="{A0647259-ED5D-4F0F-A521-0589CADA929F}" type="parTrans" cxnId="{1664C256-F67A-4323-90A8-6E2E8CDDA6C2}">
      <dgm:prSet/>
      <dgm:spPr/>
      <dgm:t>
        <a:bodyPr/>
        <a:lstStyle/>
        <a:p>
          <a:endParaRPr lang="zh-TW" altLang="en-US"/>
        </a:p>
      </dgm:t>
    </dgm:pt>
    <dgm:pt modelId="{84EE28CC-B6BD-4BAE-A485-43CAC8F248D7}" type="sibTrans" cxnId="{1664C256-F67A-4323-90A8-6E2E8CDDA6C2}">
      <dgm:prSet/>
      <dgm:spPr/>
      <dgm:t>
        <a:bodyPr/>
        <a:lstStyle/>
        <a:p>
          <a:endParaRPr lang="zh-TW" altLang="en-US"/>
        </a:p>
      </dgm:t>
    </dgm:pt>
    <dgm:pt modelId="{828211D7-1D36-4A7D-A02A-7078D4B1E11D}">
      <dgm:prSet phldrT="[文字]" custT="1">
        <dgm:style>
          <a:lnRef idx="2">
            <a:schemeClr val="accent5"/>
          </a:lnRef>
          <a:fillRef idx="1">
            <a:schemeClr val="lt1"/>
          </a:fillRef>
          <a:effectRef idx="0">
            <a:schemeClr val="accent5"/>
          </a:effectRef>
          <a:fontRef idx="minor">
            <a:schemeClr val="dk1"/>
          </a:fontRef>
        </dgm:style>
      </dgm:prSet>
      <dgm:spPr>
        <a:ln/>
      </dgm:spPr>
      <dgm:t>
        <a:bodyPr/>
        <a:lstStyle/>
        <a:p>
          <a:r>
            <a:rPr lang="zh-TW" altLang="en-US" sz="2800" dirty="0" smtClean="0">
              <a:solidFill>
                <a:srgbClr val="0033CC"/>
              </a:solidFill>
              <a:latin typeface="標楷體" panose="03000509000000000000" pitchFamily="65" charset="-120"/>
              <a:ea typeface="標楷體" panose="03000509000000000000" pitchFamily="65" charset="-120"/>
            </a:rPr>
            <a:t>須支付場地費</a:t>
          </a:r>
          <a:endParaRPr lang="zh-TW" altLang="en-US" sz="2800" dirty="0">
            <a:solidFill>
              <a:srgbClr val="0033CC"/>
            </a:solidFill>
            <a:latin typeface="標楷體" panose="03000509000000000000" pitchFamily="65" charset="-120"/>
            <a:ea typeface="標楷體" panose="03000509000000000000" pitchFamily="65" charset="-120"/>
          </a:endParaRPr>
        </a:p>
      </dgm:t>
    </dgm:pt>
    <dgm:pt modelId="{D409DF7F-395C-498C-8809-FE1670236989}" type="parTrans" cxnId="{762C3065-AB6D-4A3A-830F-D2AD7F1606FF}">
      <dgm:prSet>
        <dgm:style>
          <a:lnRef idx="2">
            <a:schemeClr val="accent5"/>
          </a:lnRef>
          <a:fillRef idx="0">
            <a:schemeClr val="accent5"/>
          </a:fillRef>
          <a:effectRef idx="1">
            <a:schemeClr val="accent5"/>
          </a:effectRef>
          <a:fontRef idx="minor">
            <a:schemeClr val="tx1"/>
          </a:fontRef>
        </dgm:style>
      </dgm:prSet>
      <dgm:spPr/>
      <dgm:t>
        <a:bodyPr/>
        <a:lstStyle/>
        <a:p>
          <a:endParaRPr lang="zh-TW" altLang="en-US"/>
        </a:p>
      </dgm:t>
    </dgm:pt>
    <dgm:pt modelId="{EED473AC-F17D-47B7-A7FD-4438F345C1A8}" type="sibTrans" cxnId="{762C3065-AB6D-4A3A-830F-D2AD7F1606FF}">
      <dgm:prSet/>
      <dgm:spPr/>
      <dgm:t>
        <a:bodyPr/>
        <a:lstStyle/>
        <a:p>
          <a:endParaRPr lang="zh-TW" altLang="en-US"/>
        </a:p>
      </dgm:t>
    </dgm:pt>
    <dgm:pt modelId="{56A08163-A395-47D0-90E8-849759A5AFAE}">
      <dgm:prSet>
        <dgm:style>
          <a:lnRef idx="2">
            <a:schemeClr val="accent6"/>
          </a:lnRef>
          <a:fillRef idx="1">
            <a:schemeClr val="lt1"/>
          </a:fillRef>
          <a:effectRef idx="0">
            <a:schemeClr val="accent6"/>
          </a:effectRef>
          <a:fontRef idx="minor">
            <a:schemeClr val="dk1"/>
          </a:fontRef>
        </dgm:style>
      </dgm:prSet>
      <dgm:spPr/>
      <dgm:t>
        <a:bodyPr/>
        <a:lstStyle/>
        <a:p>
          <a:pPr algn="l"/>
          <a:r>
            <a:rPr lang="zh-TW" altLang="en-US" dirty="0" smtClean="0">
              <a:latin typeface="標楷體" panose="03000509000000000000" pitchFamily="65" charset="-120"/>
              <a:ea typeface="標楷體" panose="03000509000000000000" pitchFamily="65" charset="-120"/>
            </a:rPr>
            <a:t>設備使用費、技術人員操作費及工友</a:t>
          </a:r>
          <a:r>
            <a:rPr lang="zh-TW" altLang="en-US" b="1" dirty="0" smtClean="0">
              <a:solidFill>
                <a:schemeClr val="tx1"/>
              </a:solidFill>
              <a:latin typeface="標楷體" panose="03000509000000000000" pitchFamily="65" charset="-120"/>
              <a:ea typeface="標楷體" panose="03000509000000000000" pitchFamily="65" charset="-120"/>
            </a:rPr>
            <a:t>加班費</a:t>
          </a:r>
          <a:r>
            <a:rPr lang="zh-TW" altLang="en-US" dirty="0" smtClean="0">
              <a:solidFill>
                <a:schemeClr val="tx1"/>
              </a:solidFill>
              <a:latin typeface="標楷體" panose="03000509000000000000" pitchFamily="65" charset="-120"/>
              <a:ea typeface="標楷體" panose="03000509000000000000" pitchFamily="65" charset="-120"/>
            </a:rPr>
            <a:t>等</a:t>
          </a:r>
          <a:r>
            <a:rPr lang="zh-TW" altLang="en-US" dirty="0" smtClean="0">
              <a:latin typeface="標楷體" panose="03000509000000000000" pitchFamily="65" charset="-120"/>
              <a:ea typeface="標楷體" panose="03000509000000000000" pitchFamily="65" charset="-120"/>
            </a:rPr>
            <a:t>仍須由</a:t>
          </a:r>
          <a:r>
            <a:rPr lang="zh-TW" altLang="en-US" b="1" dirty="0" smtClean="0">
              <a:solidFill>
                <a:srgbClr val="FF0000"/>
              </a:solidFill>
              <a:latin typeface="標楷體" panose="03000509000000000000" pitchFamily="65" charset="-120"/>
              <a:ea typeface="標楷體" panose="03000509000000000000" pitchFamily="65" charset="-120"/>
            </a:rPr>
            <a:t>業務單位編列</a:t>
          </a:r>
        </a:p>
      </dgm:t>
    </dgm:pt>
    <dgm:pt modelId="{F48CE02A-69BE-4EC0-BCAC-93F81844E5FA}" type="parTrans" cxnId="{84CDDB23-4AD1-44B1-9FF2-C0574FABA56F}">
      <dgm:prSet>
        <dgm:style>
          <a:lnRef idx="2">
            <a:schemeClr val="accent2"/>
          </a:lnRef>
          <a:fillRef idx="0">
            <a:schemeClr val="accent2"/>
          </a:fillRef>
          <a:effectRef idx="1">
            <a:schemeClr val="accent2"/>
          </a:effectRef>
          <a:fontRef idx="minor">
            <a:schemeClr val="tx1"/>
          </a:fontRef>
        </dgm:style>
      </dgm:prSet>
      <dgm:spPr/>
      <dgm:t>
        <a:bodyPr/>
        <a:lstStyle/>
        <a:p>
          <a:endParaRPr lang="zh-TW" altLang="en-US"/>
        </a:p>
      </dgm:t>
    </dgm:pt>
    <dgm:pt modelId="{AD4785BF-3E8D-4A0D-B632-E9C4751B1A4D}" type="sibTrans" cxnId="{84CDDB23-4AD1-44B1-9FF2-C0574FABA56F}">
      <dgm:prSet/>
      <dgm:spPr/>
      <dgm:t>
        <a:bodyPr/>
        <a:lstStyle/>
        <a:p>
          <a:endParaRPr lang="zh-TW" altLang="en-US"/>
        </a:p>
      </dgm:t>
    </dgm:pt>
    <dgm:pt modelId="{949E1D2C-10AF-46B5-9AE6-38F15BBBE0C6}">
      <dgm:prSet>
        <dgm:style>
          <a:lnRef idx="2">
            <a:schemeClr val="accent5"/>
          </a:lnRef>
          <a:fillRef idx="1">
            <a:schemeClr val="lt1"/>
          </a:fillRef>
          <a:effectRef idx="0">
            <a:schemeClr val="accent5"/>
          </a:effectRef>
          <a:fontRef idx="minor">
            <a:schemeClr val="dk1"/>
          </a:fontRef>
        </dgm:style>
      </dgm:prSet>
      <dgm:spPr>
        <a:ln/>
      </dgm:spPr>
      <dgm:t>
        <a:bodyPr/>
        <a:lstStyle/>
        <a:p>
          <a:pPr algn="l">
            <a:spcAft>
              <a:spcPts val="0"/>
            </a:spcAft>
          </a:pPr>
          <a:r>
            <a:rPr lang="zh-TW" altLang="en-US" b="1" dirty="0" smtClean="0">
              <a:solidFill>
                <a:srgbClr val="0033CC"/>
              </a:solidFill>
              <a:latin typeface="標楷體" panose="03000509000000000000" pitchFamily="65" charset="-120"/>
              <a:ea typeface="標楷體" panose="03000509000000000000" pitchFamily="65" charset="-120"/>
            </a:rPr>
            <a:t>須支付</a:t>
          </a:r>
          <a:r>
            <a:rPr lang="zh-TW" altLang="en-US" dirty="0" smtClean="0">
              <a:latin typeface="標楷體" panose="03000509000000000000" pitchFamily="65" charset="-120"/>
              <a:ea typeface="標楷體" panose="03000509000000000000" pitchFamily="65" charset="-120"/>
            </a:rPr>
            <a:t>設備使用費</a:t>
          </a:r>
          <a:endParaRPr lang="en-US" altLang="zh-TW" dirty="0" smtClean="0">
            <a:latin typeface="標楷體" panose="03000509000000000000" pitchFamily="65" charset="-120"/>
            <a:ea typeface="標楷體" panose="03000509000000000000" pitchFamily="65" charset="-120"/>
          </a:endParaRPr>
        </a:p>
        <a:p>
          <a:pPr algn="l">
            <a:spcAft>
              <a:spcPts val="0"/>
            </a:spcAft>
          </a:pPr>
          <a:r>
            <a:rPr lang="zh-TW" altLang="en-US" dirty="0" smtClean="0">
              <a:latin typeface="標楷體" panose="03000509000000000000" pitchFamily="65" charset="-120"/>
              <a:ea typeface="標楷體" panose="03000509000000000000" pitchFamily="65" charset="-120"/>
            </a:rPr>
            <a:t>、技術人員操作費及工友</a:t>
          </a:r>
          <a:r>
            <a:rPr lang="zh-TW" altLang="en-US" b="1" dirty="0" smtClean="0">
              <a:solidFill>
                <a:schemeClr val="tx1"/>
              </a:solidFill>
              <a:latin typeface="標楷體" panose="03000509000000000000" pitchFamily="65" charset="-120"/>
              <a:ea typeface="標楷體" panose="03000509000000000000" pitchFamily="65" charset="-120"/>
            </a:rPr>
            <a:t>加班費</a:t>
          </a:r>
          <a:endParaRPr lang="zh-TW" altLang="en-US" b="1" dirty="0">
            <a:solidFill>
              <a:schemeClr val="tx1"/>
            </a:solidFill>
            <a:latin typeface="標楷體" panose="03000509000000000000" pitchFamily="65" charset="-120"/>
            <a:ea typeface="標楷體" panose="03000509000000000000" pitchFamily="65" charset="-120"/>
          </a:endParaRPr>
        </a:p>
      </dgm:t>
    </dgm:pt>
    <dgm:pt modelId="{D320F204-4CCF-401D-990E-2C15EA9D9DEA}" type="parTrans" cxnId="{FCA2413C-71F6-4211-ADA6-16487CBAA8D3}">
      <dgm:prSet>
        <dgm:style>
          <a:lnRef idx="2">
            <a:schemeClr val="accent5"/>
          </a:lnRef>
          <a:fillRef idx="0">
            <a:schemeClr val="accent5"/>
          </a:fillRef>
          <a:effectRef idx="1">
            <a:schemeClr val="accent5"/>
          </a:effectRef>
          <a:fontRef idx="minor">
            <a:schemeClr val="tx1"/>
          </a:fontRef>
        </dgm:style>
      </dgm:prSet>
      <dgm:spPr/>
      <dgm:t>
        <a:bodyPr/>
        <a:lstStyle/>
        <a:p>
          <a:endParaRPr lang="zh-TW" altLang="en-US"/>
        </a:p>
      </dgm:t>
    </dgm:pt>
    <dgm:pt modelId="{8C2191C3-BA3F-4FBA-9A7E-CBB34915F78F}" type="sibTrans" cxnId="{FCA2413C-71F6-4211-ADA6-16487CBAA8D3}">
      <dgm:prSet/>
      <dgm:spPr/>
      <dgm:t>
        <a:bodyPr/>
        <a:lstStyle/>
        <a:p>
          <a:endParaRPr lang="zh-TW" altLang="en-US"/>
        </a:p>
      </dgm:t>
    </dgm:pt>
    <dgm:pt modelId="{B8A9226E-B465-4D02-AAC9-6F13894F374F}" type="pres">
      <dgm:prSet presAssocID="{17AEAC29-C861-4641-BC5C-D0BA26C80BFA}" presName="diagram" presStyleCnt="0">
        <dgm:presLayoutVars>
          <dgm:chPref val="1"/>
          <dgm:dir/>
          <dgm:animOne val="branch"/>
          <dgm:animLvl val="lvl"/>
          <dgm:resizeHandles/>
        </dgm:presLayoutVars>
      </dgm:prSet>
      <dgm:spPr/>
      <dgm:t>
        <a:bodyPr/>
        <a:lstStyle/>
        <a:p>
          <a:endParaRPr lang="zh-TW" altLang="en-US"/>
        </a:p>
      </dgm:t>
    </dgm:pt>
    <dgm:pt modelId="{D4B2EA46-F9C2-4C95-85AC-825DAAA23E42}" type="pres">
      <dgm:prSet presAssocID="{D6D957BC-0212-43D2-9C5D-1939F4A46E24}" presName="root" presStyleCnt="0"/>
      <dgm:spPr/>
    </dgm:pt>
    <dgm:pt modelId="{444E95CC-8E51-4D87-9080-71C3AE35110A}" type="pres">
      <dgm:prSet presAssocID="{D6D957BC-0212-43D2-9C5D-1939F4A46E24}" presName="rootComposite" presStyleCnt="0"/>
      <dgm:spPr/>
    </dgm:pt>
    <dgm:pt modelId="{DE84F3CE-A48A-4E22-92FE-01C2D36B63F7}" type="pres">
      <dgm:prSet presAssocID="{D6D957BC-0212-43D2-9C5D-1939F4A46E24}" presName="rootText" presStyleLbl="node1" presStyleIdx="0" presStyleCnt="2" custScaleY="67448"/>
      <dgm:spPr/>
      <dgm:t>
        <a:bodyPr/>
        <a:lstStyle/>
        <a:p>
          <a:endParaRPr lang="zh-TW" altLang="en-US"/>
        </a:p>
      </dgm:t>
    </dgm:pt>
    <dgm:pt modelId="{38609680-E925-48D6-AD5C-D4352CD0FCB1}" type="pres">
      <dgm:prSet presAssocID="{D6D957BC-0212-43D2-9C5D-1939F4A46E24}" presName="rootConnector" presStyleLbl="node1" presStyleIdx="0" presStyleCnt="2"/>
      <dgm:spPr/>
      <dgm:t>
        <a:bodyPr/>
        <a:lstStyle/>
        <a:p>
          <a:endParaRPr lang="zh-TW" altLang="en-US"/>
        </a:p>
      </dgm:t>
    </dgm:pt>
    <dgm:pt modelId="{6B2031BB-7A38-4942-A4EA-21D46322E969}" type="pres">
      <dgm:prSet presAssocID="{D6D957BC-0212-43D2-9C5D-1939F4A46E24}" presName="childShape" presStyleCnt="0"/>
      <dgm:spPr/>
    </dgm:pt>
    <dgm:pt modelId="{090943D5-FBD8-47B4-B2A8-78AE8A70CC54}" type="pres">
      <dgm:prSet presAssocID="{F0882BD5-1773-4871-92F0-4579A3B04849}" presName="Name13" presStyleLbl="parChTrans1D2" presStyleIdx="0" presStyleCnt="4"/>
      <dgm:spPr/>
      <dgm:t>
        <a:bodyPr/>
        <a:lstStyle/>
        <a:p>
          <a:endParaRPr lang="zh-TW" altLang="en-US"/>
        </a:p>
      </dgm:t>
    </dgm:pt>
    <dgm:pt modelId="{1CE81633-D54C-4FF2-9868-8C533F6F777C}" type="pres">
      <dgm:prSet presAssocID="{92A16F96-2B0D-4FCB-B5F0-A14A38B12258}" presName="childText" presStyleLbl="bgAcc1" presStyleIdx="0" presStyleCnt="4" custLinFactNeighborY="-11960">
        <dgm:presLayoutVars>
          <dgm:bulletEnabled val="1"/>
        </dgm:presLayoutVars>
      </dgm:prSet>
      <dgm:spPr/>
      <dgm:t>
        <a:bodyPr/>
        <a:lstStyle/>
        <a:p>
          <a:endParaRPr lang="zh-TW" altLang="en-US"/>
        </a:p>
      </dgm:t>
    </dgm:pt>
    <dgm:pt modelId="{AB217975-8E60-4256-BDA1-AC3259EFE1B2}" type="pres">
      <dgm:prSet presAssocID="{F48CE02A-69BE-4EC0-BCAC-93F81844E5FA}" presName="Name13" presStyleLbl="parChTrans1D2" presStyleIdx="1" presStyleCnt="4"/>
      <dgm:spPr/>
      <dgm:t>
        <a:bodyPr/>
        <a:lstStyle/>
        <a:p>
          <a:endParaRPr lang="zh-TW" altLang="en-US"/>
        </a:p>
      </dgm:t>
    </dgm:pt>
    <dgm:pt modelId="{CA3A2A59-ADE1-4F58-B56B-46133D6F1701}" type="pres">
      <dgm:prSet presAssocID="{56A08163-A395-47D0-90E8-849759A5AFAE}" presName="childText" presStyleLbl="bgAcc1" presStyleIdx="1" presStyleCnt="4" custLinFactNeighborY="-26910">
        <dgm:presLayoutVars>
          <dgm:bulletEnabled val="1"/>
        </dgm:presLayoutVars>
      </dgm:prSet>
      <dgm:spPr/>
      <dgm:t>
        <a:bodyPr/>
        <a:lstStyle/>
        <a:p>
          <a:endParaRPr lang="zh-TW" altLang="en-US"/>
        </a:p>
      </dgm:t>
    </dgm:pt>
    <dgm:pt modelId="{61937DA8-AE32-456B-9D90-DEE212CD1C6A}" type="pres">
      <dgm:prSet presAssocID="{EA725182-88A4-4861-8BCB-A820C887F467}" presName="root" presStyleCnt="0"/>
      <dgm:spPr/>
    </dgm:pt>
    <dgm:pt modelId="{A468F24B-1B3E-4994-A858-A46B9D5E24D1}" type="pres">
      <dgm:prSet presAssocID="{EA725182-88A4-4861-8BCB-A820C887F467}" presName="rootComposite" presStyleCnt="0"/>
      <dgm:spPr/>
    </dgm:pt>
    <dgm:pt modelId="{FB645A04-E993-46BF-BF0B-5EB69256E73D}" type="pres">
      <dgm:prSet presAssocID="{EA725182-88A4-4861-8BCB-A820C887F467}" presName="rootText" presStyleLbl="node1" presStyleIdx="1" presStyleCnt="2" custScaleY="67852"/>
      <dgm:spPr/>
      <dgm:t>
        <a:bodyPr/>
        <a:lstStyle/>
        <a:p>
          <a:endParaRPr lang="zh-TW" altLang="en-US"/>
        </a:p>
      </dgm:t>
    </dgm:pt>
    <dgm:pt modelId="{D5A42D00-32DD-4764-9D48-D1E784C0700C}" type="pres">
      <dgm:prSet presAssocID="{EA725182-88A4-4861-8BCB-A820C887F467}" presName="rootConnector" presStyleLbl="node1" presStyleIdx="1" presStyleCnt="2"/>
      <dgm:spPr/>
      <dgm:t>
        <a:bodyPr/>
        <a:lstStyle/>
        <a:p>
          <a:endParaRPr lang="zh-TW" altLang="en-US"/>
        </a:p>
      </dgm:t>
    </dgm:pt>
    <dgm:pt modelId="{6578E6CA-ADDF-4FC2-82BE-0B834B3D271F}" type="pres">
      <dgm:prSet presAssocID="{EA725182-88A4-4861-8BCB-A820C887F467}" presName="childShape" presStyleCnt="0"/>
      <dgm:spPr/>
    </dgm:pt>
    <dgm:pt modelId="{1E8E9CA1-1A6B-43C4-9D7D-C63CC29680DE}" type="pres">
      <dgm:prSet presAssocID="{D409DF7F-395C-498C-8809-FE1670236989}" presName="Name13" presStyleLbl="parChTrans1D2" presStyleIdx="2" presStyleCnt="4"/>
      <dgm:spPr/>
      <dgm:t>
        <a:bodyPr/>
        <a:lstStyle/>
        <a:p>
          <a:endParaRPr lang="zh-TW" altLang="en-US"/>
        </a:p>
      </dgm:t>
    </dgm:pt>
    <dgm:pt modelId="{60974ABB-E36D-4BC3-B333-4781AD7772B9}" type="pres">
      <dgm:prSet presAssocID="{828211D7-1D36-4A7D-A02A-7078D4B1E11D}" presName="childText" presStyleLbl="bgAcc1" presStyleIdx="2" presStyleCnt="4" custLinFactNeighborX="347" custLinFactNeighborY="-11319">
        <dgm:presLayoutVars>
          <dgm:bulletEnabled val="1"/>
        </dgm:presLayoutVars>
      </dgm:prSet>
      <dgm:spPr/>
      <dgm:t>
        <a:bodyPr/>
        <a:lstStyle/>
        <a:p>
          <a:endParaRPr lang="zh-TW" altLang="en-US"/>
        </a:p>
      </dgm:t>
    </dgm:pt>
    <dgm:pt modelId="{374E314A-125A-472C-9260-92495E9C6F72}" type="pres">
      <dgm:prSet presAssocID="{D320F204-4CCF-401D-990E-2C15EA9D9DEA}" presName="Name13" presStyleLbl="parChTrans1D2" presStyleIdx="3" presStyleCnt="4"/>
      <dgm:spPr/>
      <dgm:t>
        <a:bodyPr/>
        <a:lstStyle/>
        <a:p>
          <a:endParaRPr lang="zh-TW" altLang="en-US"/>
        </a:p>
      </dgm:t>
    </dgm:pt>
    <dgm:pt modelId="{655194C7-A0A5-4ACE-BB37-C0553F3B12F2}" type="pres">
      <dgm:prSet presAssocID="{949E1D2C-10AF-46B5-9AE6-38F15BBBE0C6}" presName="childText" presStyleLbl="bgAcc1" presStyleIdx="3" presStyleCnt="4" custLinFactNeighborX="694" custLinFactNeighborY="-29043">
        <dgm:presLayoutVars>
          <dgm:bulletEnabled val="1"/>
        </dgm:presLayoutVars>
      </dgm:prSet>
      <dgm:spPr/>
      <dgm:t>
        <a:bodyPr/>
        <a:lstStyle/>
        <a:p>
          <a:endParaRPr lang="zh-TW" altLang="en-US"/>
        </a:p>
      </dgm:t>
    </dgm:pt>
  </dgm:ptLst>
  <dgm:cxnLst>
    <dgm:cxn modelId="{E00595E0-E877-4C96-B842-E2562B82D162}" type="presOf" srcId="{17AEAC29-C861-4641-BC5C-D0BA26C80BFA}" destId="{B8A9226E-B465-4D02-AAC9-6F13894F374F}" srcOrd="0" destOrd="0" presId="urn:microsoft.com/office/officeart/2005/8/layout/hierarchy3"/>
    <dgm:cxn modelId="{84CDDB23-4AD1-44B1-9FF2-C0574FABA56F}" srcId="{D6D957BC-0212-43D2-9C5D-1939F4A46E24}" destId="{56A08163-A395-47D0-90E8-849759A5AFAE}" srcOrd="1" destOrd="0" parTransId="{F48CE02A-69BE-4EC0-BCAC-93F81844E5FA}" sibTransId="{AD4785BF-3E8D-4A0D-B632-E9C4751B1A4D}"/>
    <dgm:cxn modelId="{52D96BDF-A4D4-4CFF-A4F6-FC7B437E51EB}" type="presOf" srcId="{D6D957BC-0212-43D2-9C5D-1939F4A46E24}" destId="{38609680-E925-48D6-AD5C-D4352CD0FCB1}" srcOrd="1" destOrd="0" presId="urn:microsoft.com/office/officeart/2005/8/layout/hierarchy3"/>
    <dgm:cxn modelId="{1664C256-F67A-4323-90A8-6E2E8CDDA6C2}" srcId="{17AEAC29-C861-4641-BC5C-D0BA26C80BFA}" destId="{EA725182-88A4-4861-8BCB-A820C887F467}" srcOrd="1" destOrd="0" parTransId="{A0647259-ED5D-4F0F-A521-0589CADA929F}" sibTransId="{84EE28CC-B6BD-4BAE-A485-43CAC8F248D7}"/>
    <dgm:cxn modelId="{31E715FB-2CDE-493F-B372-175376EA9E5B}" type="presOf" srcId="{D320F204-4CCF-401D-990E-2C15EA9D9DEA}" destId="{374E314A-125A-472C-9260-92495E9C6F72}" srcOrd="0" destOrd="0" presId="urn:microsoft.com/office/officeart/2005/8/layout/hierarchy3"/>
    <dgm:cxn modelId="{762C3065-AB6D-4A3A-830F-D2AD7F1606FF}" srcId="{EA725182-88A4-4861-8BCB-A820C887F467}" destId="{828211D7-1D36-4A7D-A02A-7078D4B1E11D}" srcOrd="0" destOrd="0" parTransId="{D409DF7F-395C-498C-8809-FE1670236989}" sibTransId="{EED473AC-F17D-47B7-A7FD-4438F345C1A8}"/>
    <dgm:cxn modelId="{9AEFDF5B-01BC-4ACF-867C-7C8CBF7AF215}" type="presOf" srcId="{92A16F96-2B0D-4FCB-B5F0-A14A38B12258}" destId="{1CE81633-D54C-4FF2-9868-8C533F6F777C}" srcOrd="0" destOrd="0" presId="urn:microsoft.com/office/officeart/2005/8/layout/hierarchy3"/>
    <dgm:cxn modelId="{7102BA51-8395-41FB-9E42-64982DBB1C7F}" type="presOf" srcId="{D6D957BC-0212-43D2-9C5D-1939F4A46E24}" destId="{DE84F3CE-A48A-4E22-92FE-01C2D36B63F7}" srcOrd="0" destOrd="0" presId="urn:microsoft.com/office/officeart/2005/8/layout/hierarchy3"/>
    <dgm:cxn modelId="{5FD0CC0A-72DE-45C7-8DF3-52027D9C02BE}" type="presOf" srcId="{828211D7-1D36-4A7D-A02A-7078D4B1E11D}" destId="{60974ABB-E36D-4BC3-B333-4781AD7772B9}" srcOrd="0" destOrd="0" presId="urn:microsoft.com/office/officeart/2005/8/layout/hierarchy3"/>
    <dgm:cxn modelId="{4A0ABF88-DBF3-4CFA-8858-DFE5AD9FC144}" type="presOf" srcId="{949E1D2C-10AF-46B5-9AE6-38F15BBBE0C6}" destId="{655194C7-A0A5-4ACE-BB37-C0553F3B12F2}" srcOrd="0" destOrd="0" presId="urn:microsoft.com/office/officeart/2005/8/layout/hierarchy3"/>
    <dgm:cxn modelId="{91B242AD-2E05-4D15-A750-3CBF2965CD61}" srcId="{17AEAC29-C861-4641-BC5C-D0BA26C80BFA}" destId="{D6D957BC-0212-43D2-9C5D-1939F4A46E24}" srcOrd="0" destOrd="0" parTransId="{2C88BB38-5135-43F0-A06A-74FB1E0137CE}" sibTransId="{F8040D2C-2CD8-4BD3-8C81-C73D1CBA1888}"/>
    <dgm:cxn modelId="{FE72D27F-244A-4CC8-9A95-FFAB9391771E}" type="presOf" srcId="{56A08163-A395-47D0-90E8-849759A5AFAE}" destId="{CA3A2A59-ADE1-4F58-B56B-46133D6F1701}" srcOrd="0" destOrd="0" presId="urn:microsoft.com/office/officeart/2005/8/layout/hierarchy3"/>
    <dgm:cxn modelId="{7ED6CC99-79FA-434F-80FF-BAE4395E6CEE}" type="presOf" srcId="{EA725182-88A4-4861-8BCB-A820C887F467}" destId="{FB645A04-E993-46BF-BF0B-5EB69256E73D}" srcOrd="0" destOrd="0" presId="urn:microsoft.com/office/officeart/2005/8/layout/hierarchy3"/>
    <dgm:cxn modelId="{FCA2413C-71F6-4211-ADA6-16487CBAA8D3}" srcId="{EA725182-88A4-4861-8BCB-A820C887F467}" destId="{949E1D2C-10AF-46B5-9AE6-38F15BBBE0C6}" srcOrd="1" destOrd="0" parTransId="{D320F204-4CCF-401D-990E-2C15EA9D9DEA}" sibTransId="{8C2191C3-BA3F-4FBA-9A7E-CBB34915F78F}"/>
    <dgm:cxn modelId="{4FE8F93E-A80D-44B8-ACF7-D0E964096596}" type="presOf" srcId="{EA725182-88A4-4861-8BCB-A820C887F467}" destId="{D5A42D00-32DD-4764-9D48-D1E784C0700C}" srcOrd="1" destOrd="0" presId="urn:microsoft.com/office/officeart/2005/8/layout/hierarchy3"/>
    <dgm:cxn modelId="{B228F97A-D001-48B0-8740-5E8737EA16CA}" type="presOf" srcId="{F48CE02A-69BE-4EC0-BCAC-93F81844E5FA}" destId="{AB217975-8E60-4256-BDA1-AC3259EFE1B2}" srcOrd="0" destOrd="0" presId="urn:microsoft.com/office/officeart/2005/8/layout/hierarchy3"/>
    <dgm:cxn modelId="{F803DE04-DB80-4F21-855A-06FC64A4277D}" type="presOf" srcId="{D409DF7F-395C-498C-8809-FE1670236989}" destId="{1E8E9CA1-1A6B-43C4-9D7D-C63CC29680DE}" srcOrd="0" destOrd="0" presId="urn:microsoft.com/office/officeart/2005/8/layout/hierarchy3"/>
    <dgm:cxn modelId="{2AB22D38-0353-49EE-B052-C89F9B48DDF6}" type="presOf" srcId="{F0882BD5-1773-4871-92F0-4579A3B04849}" destId="{090943D5-FBD8-47B4-B2A8-78AE8A70CC54}" srcOrd="0" destOrd="0" presId="urn:microsoft.com/office/officeart/2005/8/layout/hierarchy3"/>
    <dgm:cxn modelId="{F0A94BBD-7416-447B-B9A0-1C568B204E4B}" srcId="{D6D957BC-0212-43D2-9C5D-1939F4A46E24}" destId="{92A16F96-2B0D-4FCB-B5F0-A14A38B12258}" srcOrd="0" destOrd="0" parTransId="{F0882BD5-1773-4871-92F0-4579A3B04849}" sibTransId="{52621960-B133-40B8-9BD5-DCD0E1FD7054}"/>
    <dgm:cxn modelId="{5ED474FD-C0FC-4B76-937B-865E8BB6DA80}" type="presParOf" srcId="{B8A9226E-B465-4D02-AAC9-6F13894F374F}" destId="{D4B2EA46-F9C2-4C95-85AC-825DAAA23E42}" srcOrd="0" destOrd="0" presId="urn:microsoft.com/office/officeart/2005/8/layout/hierarchy3"/>
    <dgm:cxn modelId="{5AEEF91E-60DF-47F6-9194-B23E5B1F1F62}" type="presParOf" srcId="{D4B2EA46-F9C2-4C95-85AC-825DAAA23E42}" destId="{444E95CC-8E51-4D87-9080-71C3AE35110A}" srcOrd="0" destOrd="0" presId="urn:microsoft.com/office/officeart/2005/8/layout/hierarchy3"/>
    <dgm:cxn modelId="{7E52B199-923A-4356-ACCB-CEFAAF59CE0C}" type="presParOf" srcId="{444E95CC-8E51-4D87-9080-71C3AE35110A}" destId="{DE84F3CE-A48A-4E22-92FE-01C2D36B63F7}" srcOrd="0" destOrd="0" presId="urn:microsoft.com/office/officeart/2005/8/layout/hierarchy3"/>
    <dgm:cxn modelId="{D53B2615-C3E3-451E-84E5-66D4BD9C39B1}" type="presParOf" srcId="{444E95CC-8E51-4D87-9080-71C3AE35110A}" destId="{38609680-E925-48D6-AD5C-D4352CD0FCB1}" srcOrd="1" destOrd="0" presId="urn:microsoft.com/office/officeart/2005/8/layout/hierarchy3"/>
    <dgm:cxn modelId="{9F2DA383-97E9-4E43-9F59-1438107BB700}" type="presParOf" srcId="{D4B2EA46-F9C2-4C95-85AC-825DAAA23E42}" destId="{6B2031BB-7A38-4942-A4EA-21D46322E969}" srcOrd="1" destOrd="0" presId="urn:microsoft.com/office/officeart/2005/8/layout/hierarchy3"/>
    <dgm:cxn modelId="{FFE05473-0716-403D-BACC-8D4A25F30E87}" type="presParOf" srcId="{6B2031BB-7A38-4942-A4EA-21D46322E969}" destId="{090943D5-FBD8-47B4-B2A8-78AE8A70CC54}" srcOrd="0" destOrd="0" presId="urn:microsoft.com/office/officeart/2005/8/layout/hierarchy3"/>
    <dgm:cxn modelId="{68F5FFEB-B1AD-4072-95DE-F7A3FD00E521}" type="presParOf" srcId="{6B2031BB-7A38-4942-A4EA-21D46322E969}" destId="{1CE81633-D54C-4FF2-9868-8C533F6F777C}" srcOrd="1" destOrd="0" presId="urn:microsoft.com/office/officeart/2005/8/layout/hierarchy3"/>
    <dgm:cxn modelId="{DDEFA23B-17D1-4594-8801-61BB56431378}" type="presParOf" srcId="{6B2031BB-7A38-4942-A4EA-21D46322E969}" destId="{AB217975-8E60-4256-BDA1-AC3259EFE1B2}" srcOrd="2" destOrd="0" presId="urn:microsoft.com/office/officeart/2005/8/layout/hierarchy3"/>
    <dgm:cxn modelId="{4F1A56D5-4840-4D46-9A17-E80E9CAEE606}" type="presParOf" srcId="{6B2031BB-7A38-4942-A4EA-21D46322E969}" destId="{CA3A2A59-ADE1-4F58-B56B-46133D6F1701}" srcOrd="3" destOrd="0" presId="urn:microsoft.com/office/officeart/2005/8/layout/hierarchy3"/>
    <dgm:cxn modelId="{84917626-C573-47A7-82F3-47C181E85580}" type="presParOf" srcId="{B8A9226E-B465-4D02-AAC9-6F13894F374F}" destId="{61937DA8-AE32-456B-9D90-DEE212CD1C6A}" srcOrd="1" destOrd="0" presId="urn:microsoft.com/office/officeart/2005/8/layout/hierarchy3"/>
    <dgm:cxn modelId="{17234093-F028-49BA-832B-CF2F23E81720}" type="presParOf" srcId="{61937DA8-AE32-456B-9D90-DEE212CD1C6A}" destId="{A468F24B-1B3E-4994-A858-A46B9D5E24D1}" srcOrd="0" destOrd="0" presId="urn:microsoft.com/office/officeart/2005/8/layout/hierarchy3"/>
    <dgm:cxn modelId="{4C3C618E-6E98-4D5C-8FCC-0EF35B1A1BFB}" type="presParOf" srcId="{A468F24B-1B3E-4994-A858-A46B9D5E24D1}" destId="{FB645A04-E993-46BF-BF0B-5EB69256E73D}" srcOrd="0" destOrd="0" presId="urn:microsoft.com/office/officeart/2005/8/layout/hierarchy3"/>
    <dgm:cxn modelId="{8FA54983-2F79-4177-9B7C-FCD795AE0622}" type="presParOf" srcId="{A468F24B-1B3E-4994-A858-A46B9D5E24D1}" destId="{D5A42D00-32DD-4764-9D48-D1E784C0700C}" srcOrd="1" destOrd="0" presId="urn:microsoft.com/office/officeart/2005/8/layout/hierarchy3"/>
    <dgm:cxn modelId="{816D454D-524E-4746-964B-F879359D359B}" type="presParOf" srcId="{61937DA8-AE32-456B-9D90-DEE212CD1C6A}" destId="{6578E6CA-ADDF-4FC2-82BE-0B834B3D271F}" srcOrd="1" destOrd="0" presId="urn:microsoft.com/office/officeart/2005/8/layout/hierarchy3"/>
    <dgm:cxn modelId="{D2407C68-6C48-4E61-BA8B-E41BEE38DBD6}" type="presParOf" srcId="{6578E6CA-ADDF-4FC2-82BE-0B834B3D271F}" destId="{1E8E9CA1-1A6B-43C4-9D7D-C63CC29680DE}" srcOrd="0" destOrd="0" presId="urn:microsoft.com/office/officeart/2005/8/layout/hierarchy3"/>
    <dgm:cxn modelId="{8997525E-4BBE-4340-868E-A06C461179AF}" type="presParOf" srcId="{6578E6CA-ADDF-4FC2-82BE-0B834B3D271F}" destId="{60974ABB-E36D-4BC3-B333-4781AD7772B9}" srcOrd="1" destOrd="0" presId="urn:microsoft.com/office/officeart/2005/8/layout/hierarchy3"/>
    <dgm:cxn modelId="{84F91C32-2FD2-48AF-8C94-DA7E454180FF}" type="presParOf" srcId="{6578E6CA-ADDF-4FC2-82BE-0B834B3D271F}" destId="{374E314A-125A-472C-9260-92495E9C6F72}" srcOrd="2" destOrd="0" presId="urn:microsoft.com/office/officeart/2005/8/layout/hierarchy3"/>
    <dgm:cxn modelId="{35970F5C-2B7A-4C33-8E9B-9DD5A556279A}" type="presParOf" srcId="{6578E6CA-ADDF-4FC2-82BE-0B834B3D271F}" destId="{655194C7-A0A5-4ACE-BB37-C0553F3B12F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E6791-B7DE-452D-8885-98CF46B90284}">
      <dsp:nvSpPr>
        <dsp:cNvPr id="0" name=""/>
        <dsp:cNvSpPr/>
      </dsp:nvSpPr>
      <dsp:spPr>
        <a:xfrm>
          <a:off x="0" y="1619423"/>
          <a:ext cx="9144000" cy="2133600"/>
        </a:xfrm>
        <a:prstGeom prst="notchedRightArrow">
          <a:avLst/>
        </a:prstGeom>
        <a:gradFill flip="none" rotWithShape="0">
          <a:gsLst>
            <a:gs pos="0">
              <a:srgbClr val="0099CC">
                <a:shade val="30000"/>
                <a:satMod val="115000"/>
              </a:srgbClr>
            </a:gs>
            <a:gs pos="50000">
              <a:srgbClr val="0099CC">
                <a:shade val="67500"/>
                <a:satMod val="115000"/>
              </a:srgbClr>
            </a:gs>
            <a:gs pos="100000">
              <a:srgbClr val="0099CC">
                <a:shade val="100000"/>
                <a:satMod val="115000"/>
              </a:srgbClr>
            </a:gs>
          </a:gsLst>
          <a:lin ang="10800000" scaled="1"/>
          <a:tileRect/>
        </a:gradFill>
        <a:ln>
          <a:noFill/>
        </a:ln>
        <a:effectLst/>
      </dsp:spPr>
      <dsp:style>
        <a:lnRef idx="0">
          <a:scrgbClr r="0" g="0" b="0"/>
        </a:lnRef>
        <a:fillRef idx="1">
          <a:scrgbClr r="0" g="0" b="0"/>
        </a:fillRef>
        <a:effectRef idx="0">
          <a:scrgbClr r="0" g="0" b="0"/>
        </a:effectRef>
        <a:fontRef idx="minor"/>
      </dsp:style>
    </dsp:sp>
    <dsp:sp modelId="{53B4F044-A57E-4764-9ED5-663572AEABE0}">
      <dsp:nvSpPr>
        <dsp:cNvPr id="0" name=""/>
        <dsp:cNvSpPr/>
      </dsp:nvSpPr>
      <dsp:spPr>
        <a:xfrm>
          <a:off x="382169" y="1004962"/>
          <a:ext cx="967598" cy="1137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zh-TW" altLang="en-US" sz="2000" kern="1200" dirty="0" smtClean="0">
              <a:latin typeface="標楷體" panose="03000509000000000000" pitchFamily="65" charset="-120"/>
              <a:ea typeface="標楷體" panose="03000509000000000000" pitchFamily="65" charset="-120"/>
            </a:rPr>
            <a:t>第一次預算審查委員會 </a:t>
          </a:r>
          <a:endParaRPr lang="zh-TW" altLang="en-US" sz="2000" kern="1200" dirty="0">
            <a:latin typeface="標楷體" panose="03000509000000000000" pitchFamily="65" charset="-120"/>
            <a:ea typeface="標楷體" panose="03000509000000000000" pitchFamily="65" charset="-120"/>
          </a:endParaRPr>
        </a:p>
      </dsp:txBody>
      <dsp:txXfrm>
        <a:off x="382169" y="1004962"/>
        <a:ext cx="967598" cy="1137230"/>
      </dsp:txXfrm>
    </dsp:sp>
    <dsp:sp modelId="{19BD8E3D-F6BF-4FF2-93E2-7AA3BE4C5F58}">
      <dsp:nvSpPr>
        <dsp:cNvPr id="0" name=""/>
        <dsp:cNvSpPr/>
      </dsp:nvSpPr>
      <dsp:spPr>
        <a:xfrm>
          <a:off x="611999" y="2412002"/>
          <a:ext cx="533400" cy="533400"/>
        </a:xfrm>
        <a:prstGeom prst="ellipse">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339EF9-5EF9-44EA-B951-B450B0CA1E8E}">
      <dsp:nvSpPr>
        <dsp:cNvPr id="0" name=""/>
        <dsp:cNvSpPr/>
      </dsp:nvSpPr>
      <dsp:spPr>
        <a:xfrm>
          <a:off x="1152000" y="3265666"/>
          <a:ext cx="972089" cy="1536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zh-TW" altLang="en-US" sz="2000" kern="1200" dirty="0" smtClean="0">
              <a:latin typeface="標楷體" panose="03000509000000000000" pitchFamily="65" charset="-120"/>
              <a:ea typeface="標楷體" panose="03000509000000000000" pitchFamily="65" charset="-120"/>
            </a:rPr>
            <a:t>預算編列說明會</a:t>
          </a:r>
          <a:endParaRPr lang="zh-TW" altLang="en-US" sz="2000" kern="1200" dirty="0">
            <a:latin typeface="標楷體" panose="03000509000000000000" pitchFamily="65" charset="-120"/>
            <a:ea typeface="標楷體" panose="03000509000000000000" pitchFamily="65" charset="-120"/>
          </a:endParaRPr>
        </a:p>
      </dsp:txBody>
      <dsp:txXfrm>
        <a:off x="1152000" y="3265666"/>
        <a:ext cx="972089" cy="1536704"/>
      </dsp:txXfrm>
    </dsp:sp>
    <dsp:sp modelId="{E50FF794-610F-4BCC-8E83-A13BABF8FD69}">
      <dsp:nvSpPr>
        <dsp:cNvPr id="0" name=""/>
        <dsp:cNvSpPr/>
      </dsp:nvSpPr>
      <dsp:spPr>
        <a:xfrm>
          <a:off x="1368000" y="2412000"/>
          <a:ext cx="533400" cy="544446"/>
        </a:xfrm>
        <a:prstGeom prst="ellipse">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89D65-DFEB-49D9-87AF-85C7213351F3}">
      <dsp:nvSpPr>
        <dsp:cNvPr id="0" name=""/>
        <dsp:cNvSpPr/>
      </dsp:nvSpPr>
      <dsp:spPr>
        <a:xfrm>
          <a:off x="4391998" y="2838658"/>
          <a:ext cx="820007" cy="249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zh-TW" altLang="en-US" sz="2000" kern="1200" dirty="0" smtClean="0">
              <a:latin typeface="標楷體" panose="03000509000000000000" pitchFamily="65" charset="-120"/>
              <a:ea typeface="標楷體" panose="03000509000000000000" pitchFamily="65" charset="-120"/>
            </a:rPr>
            <a:t>第二、    三次預算審查委員會 </a:t>
          </a:r>
          <a:endParaRPr lang="zh-TW" altLang="en-US" sz="2000" kern="1200" dirty="0">
            <a:latin typeface="標楷體" panose="03000509000000000000" pitchFamily="65" charset="-120"/>
            <a:ea typeface="標楷體" panose="03000509000000000000" pitchFamily="65" charset="-120"/>
          </a:endParaRPr>
        </a:p>
      </dsp:txBody>
      <dsp:txXfrm>
        <a:off x="4391998" y="2838658"/>
        <a:ext cx="820007" cy="2495330"/>
      </dsp:txXfrm>
    </dsp:sp>
    <dsp:sp modelId="{3A5A613F-E935-4749-BCE8-1F742D13F44F}">
      <dsp:nvSpPr>
        <dsp:cNvPr id="0" name=""/>
        <dsp:cNvSpPr/>
      </dsp:nvSpPr>
      <dsp:spPr>
        <a:xfrm>
          <a:off x="2879998" y="2412002"/>
          <a:ext cx="533400" cy="533400"/>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E3D976-3009-4330-9D0B-D8B51E920F8D}">
      <dsp:nvSpPr>
        <dsp:cNvPr id="0" name=""/>
        <dsp:cNvSpPr/>
      </dsp:nvSpPr>
      <dsp:spPr>
        <a:xfrm>
          <a:off x="2736002" y="3265666"/>
          <a:ext cx="820951" cy="1461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zh-TW" altLang="en-US" sz="2000" b="1" kern="1200" dirty="0" smtClean="0">
              <a:solidFill>
                <a:srgbClr val="FF0000"/>
              </a:solidFill>
              <a:latin typeface="標楷體" panose="03000509000000000000" pitchFamily="65" charset="-120"/>
              <a:ea typeface="標楷體" panose="03000509000000000000" pitchFamily="65" charset="-120"/>
            </a:rPr>
            <a:t>完成上網登錄預算</a:t>
          </a:r>
          <a:endParaRPr lang="zh-TW" altLang="en-US" sz="2000" b="1" kern="1200" dirty="0">
            <a:solidFill>
              <a:srgbClr val="FF0000"/>
            </a:solidFill>
            <a:latin typeface="標楷體" panose="03000509000000000000" pitchFamily="65" charset="-120"/>
            <a:ea typeface="標楷體" panose="03000509000000000000" pitchFamily="65" charset="-120"/>
          </a:endParaRPr>
        </a:p>
      </dsp:txBody>
      <dsp:txXfrm>
        <a:off x="2736002" y="3265666"/>
        <a:ext cx="820951" cy="1461686"/>
      </dsp:txXfrm>
    </dsp:sp>
    <dsp:sp modelId="{D0450670-F28C-4AB8-8F64-29A281E4F04F}">
      <dsp:nvSpPr>
        <dsp:cNvPr id="0" name=""/>
        <dsp:cNvSpPr/>
      </dsp:nvSpPr>
      <dsp:spPr>
        <a:xfrm>
          <a:off x="3636000" y="2412002"/>
          <a:ext cx="533400" cy="53340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B5C273-4CC0-44D8-A385-0C6930D061A0}">
      <dsp:nvSpPr>
        <dsp:cNvPr id="0" name=""/>
        <dsp:cNvSpPr/>
      </dsp:nvSpPr>
      <dsp:spPr>
        <a:xfrm>
          <a:off x="3420003" y="693516"/>
          <a:ext cx="1019384" cy="1456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zh-TW" altLang="en-US" sz="2000" b="1" kern="1200" dirty="0" smtClean="0">
              <a:solidFill>
                <a:srgbClr val="FF0000"/>
              </a:solidFill>
              <a:latin typeface="標楷體" panose="03000509000000000000" pitchFamily="65" charset="-120"/>
              <a:ea typeface="標楷體" panose="03000509000000000000" pitchFamily="65" charset="-120"/>
            </a:rPr>
            <a:t>中午前繳交資料至會計室</a:t>
          </a:r>
          <a:endParaRPr lang="zh-TW" altLang="en-US" sz="2000" b="1" kern="1200" dirty="0">
            <a:solidFill>
              <a:srgbClr val="FF0000"/>
            </a:solidFill>
            <a:latin typeface="標楷體" panose="03000509000000000000" pitchFamily="65" charset="-120"/>
            <a:ea typeface="標楷體" panose="03000509000000000000" pitchFamily="65" charset="-120"/>
          </a:endParaRPr>
        </a:p>
      </dsp:txBody>
      <dsp:txXfrm>
        <a:off x="3420003" y="693516"/>
        <a:ext cx="1019384" cy="1456950"/>
      </dsp:txXfrm>
    </dsp:sp>
    <dsp:sp modelId="{702DB3BB-6778-4621-85FE-BC7BEF3E7744}">
      <dsp:nvSpPr>
        <dsp:cNvPr id="0" name=""/>
        <dsp:cNvSpPr/>
      </dsp:nvSpPr>
      <dsp:spPr>
        <a:xfrm>
          <a:off x="4392001" y="2412002"/>
          <a:ext cx="533400" cy="533400"/>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FE06D-CFE2-431B-9EC8-79BA2563AFD3}">
      <dsp:nvSpPr>
        <dsp:cNvPr id="0" name=""/>
        <dsp:cNvSpPr/>
      </dsp:nvSpPr>
      <dsp:spPr>
        <a:xfrm>
          <a:off x="5040004" y="382090"/>
          <a:ext cx="820951" cy="1646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zh-TW" altLang="en-US" sz="2000" kern="1200" dirty="0" smtClean="0">
              <a:latin typeface="標楷體" panose="03000509000000000000" pitchFamily="65" charset="-120"/>
              <a:ea typeface="標楷體" panose="03000509000000000000" pitchFamily="65" charset="-120"/>
            </a:rPr>
            <a:t>提報董事會全校預算</a:t>
          </a:r>
          <a:endParaRPr lang="zh-TW" altLang="en-US" sz="2000" kern="1200" dirty="0">
            <a:latin typeface="標楷體" panose="03000509000000000000" pitchFamily="65" charset="-120"/>
            <a:ea typeface="標楷體" panose="03000509000000000000" pitchFamily="65" charset="-120"/>
          </a:endParaRPr>
        </a:p>
      </dsp:txBody>
      <dsp:txXfrm>
        <a:off x="5040004" y="382090"/>
        <a:ext cx="820951" cy="1646648"/>
      </dsp:txXfrm>
    </dsp:sp>
    <dsp:sp modelId="{C2F3B196-4CFB-43F9-9B71-84542A684F22}">
      <dsp:nvSpPr>
        <dsp:cNvPr id="0" name=""/>
        <dsp:cNvSpPr/>
      </dsp:nvSpPr>
      <dsp:spPr>
        <a:xfrm>
          <a:off x="5148002" y="2412002"/>
          <a:ext cx="533400" cy="533400"/>
        </a:xfrm>
        <a:prstGeom prst="ellipse">
          <a:avLst/>
        </a:prstGeom>
        <a:solidFill>
          <a:schemeClr val="accent2">
            <a:hueOff val="-7566169"/>
            <a:satOff val="-33551"/>
            <a:lumOff val="392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FBC5E7-1B6D-4B17-9891-AFBB4C3CCFB6}">
      <dsp:nvSpPr>
        <dsp:cNvPr id="0" name=""/>
        <dsp:cNvSpPr/>
      </dsp:nvSpPr>
      <dsp:spPr>
        <a:xfrm>
          <a:off x="5760004" y="3587195"/>
          <a:ext cx="820951" cy="1737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zh-TW" altLang="en-US" sz="2000" kern="1200" dirty="0" smtClean="0">
              <a:latin typeface="標楷體" panose="03000509000000000000" pitchFamily="65" charset="-120"/>
              <a:ea typeface="標楷體" panose="03000509000000000000" pitchFamily="65" charset="-120"/>
            </a:rPr>
            <a:t>董事會財務專責小組初審</a:t>
          </a:r>
          <a:r>
            <a:rPr lang="zh-TW" altLang="en-US" sz="2000" kern="1200" dirty="0" smtClean="0">
              <a:solidFill>
                <a:schemeClr val="bg1">
                  <a:lumMod val="95000"/>
                </a:schemeClr>
              </a:solidFill>
              <a:latin typeface="標楷體" panose="03000509000000000000" pitchFamily="65" charset="-120"/>
              <a:ea typeface="標楷體" panose="03000509000000000000" pitchFamily="65" charset="-120"/>
            </a:rPr>
            <a:t>。</a:t>
          </a:r>
          <a:endParaRPr lang="zh-TW" altLang="en-US" sz="2000" kern="1200" dirty="0">
            <a:solidFill>
              <a:schemeClr val="bg1">
                <a:lumMod val="95000"/>
              </a:schemeClr>
            </a:solidFill>
            <a:latin typeface="標楷體" panose="03000509000000000000" pitchFamily="65" charset="-120"/>
            <a:ea typeface="標楷體" panose="03000509000000000000" pitchFamily="65" charset="-120"/>
          </a:endParaRPr>
        </a:p>
      </dsp:txBody>
      <dsp:txXfrm>
        <a:off x="5760004" y="3587195"/>
        <a:ext cx="820951" cy="1737539"/>
      </dsp:txXfrm>
    </dsp:sp>
    <dsp:sp modelId="{223111B8-E787-44F6-ADEE-B3A370865CA3}">
      <dsp:nvSpPr>
        <dsp:cNvPr id="0" name=""/>
        <dsp:cNvSpPr/>
      </dsp:nvSpPr>
      <dsp:spPr>
        <a:xfrm>
          <a:off x="5903999" y="2412002"/>
          <a:ext cx="533400" cy="533400"/>
        </a:xfrm>
        <a:prstGeom prst="ellipse">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0F2964-2C71-4B17-B162-F5211B25A022}">
      <dsp:nvSpPr>
        <dsp:cNvPr id="0" name=""/>
        <dsp:cNvSpPr/>
      </dsp:nvSpPr>
      <dsp:spPr>
        <a:xfrm>
          <a:off x="6516002" y="375662"/>
          <a:ext cx="820951" cy="190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zh-TW" altLang="en-US" sz="2000" kern="1200" dirty="0" smtClean="0">
              <a:latin typeface="標楷體" panose="03000509000000000000" pitchFamily="65" charset="-120"/>
              <a:ea typeface="標楷體" panose="03000509000000000000" pitchFamily="65" charset="-120"/>
            </a:rPr>
            <a:t>董事會審定全校預算</a:t>
          </a:r>
          <a:r>
            <a:rPr lang="zh-TW" altLang="en-US" sz="1800" kern="1200" dirty="0" smtClean="0">
              <a:solidFill>
                <a:schemeClr val="bg1">
                  <a:lumMod val="85000"/>
                </a:schemeClr>
              </a:solidFill>
              <a:latin typeface="標楷體" panose="03000509000000000000" pitchFamily="65" charset="-120"/>
              <a:ea typeface="標楷體" panose="03000509000000000000" pitchFamily="65" charset="-120"/>
            </a:rPr>
            <a:t>。</a:t>
          </a:r>
          <a:r>
            <a:rPr lang="zh-TW" altLang="en-US" sz="1800" kern="1200" dirty="0" smtClean="0">
              <a:latin typeface="標楷體" panose="03000509000000000000" pitchFamily="65" charset="-120"/>
              <a:ea typeface="標楷體" panose="03000509000000000000" pitchFamily="65" charset="-120"/>
            </a:rPr>
            <a:t> </a:t>
          </a:r>
          <a:endParaRPr lang="zh-TW" altLang="en-US" sz="1800" kern="1200" dirty="0">
            <a:latin typeface="標楷體" panose="03000509000000000000" pitchFamily="65" charset="-120"/>
            <a:ea typeface="標楷體" panose="03000509000000000000" pitchFamily="65" charset="-120"/>
          </a:endParaRPr>
        </a:p>
      </dsp:txBody>
      <dsp:txXfrm>
        <a:off x="6516002" y="375662"/>
        <a:ext cx="820951" cy="1908206"/>
      </dsp:txXfrm>
    </dsp:sp>
    <dsp:sp modelId="{1845909C-2000-47EE-8170-DAD96DD7D4E9}">
      <dsp:nvSpPr>
        <dsp:cNvPr id="0" name=""/>
        <dsp:cNvSpPr/>
      </dsp:nvSpPr>
      <dsp:spPr>
        <a:xfrm>
          <a:off x="6660001" y="2412002"/>
          <a:ext cx="533400" cy="533400"/>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EA85C-DBC4-4887-89D0-AB95028C5DC5}">
      <dsp:nvSpPr>
        <dsp:cNvPr id="0" name=""/>
        <dsp:cNvSpPr/>
      </dsp:nvSpPr>
      <dsp:spPr>
        <a:xfrm>
          <a:off x="7307999" y="3663700"/>
          <a:ext cx="820951" cy="16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zh-TW" altLang="en-US" sz="2000" kern="1200" dirty="0" smtClean="0">
              <a:latin typeface="標楷體" panose="03000509000000000000" pitchFamily="65" charset="-120"/>
              <a:ea typeface="標楷體" panose="03000509000000000000" pitchFamily="65" charset="-120"/>
            </a:rPr>
            <a:t>呈報教育部核備並上網公告</a:t>
          </a:r>
          <a:endParaRPr lang="zh-TW" altLang="en-US" sz="2000" kern="1200" dirty="0">
            <a:latin typeface="標楷體" panose="03000509000000000000" pitchFamily="65" charset="-120"/>
            <a:ea typeface="標楷體" panose="03000509000000000000" pitchFamily="65" charset="-120"/>
          </a:endParaRPr>
        </a:p>
      </dsp:txBody>
      <dsp:txXfrm>
        <a:off x="7307999" y="3663700"/>
        <a:ext cx="820951" cy="1632929"/>
      </dsp:txXfrm>
    </dsp:sp>
    <dsp:sp modelId="{563F7345-050D-4AF7-A7CD-7A57477A35C6}">
      <dsp:nvSpPr>
        <dsp:cNvPr id="0" name=""/>
        <dsp:cNvSpPr/>
      </dsp:nvSpPr>
      <dsp:spPr>
        <a:xfrm>
          <a:off x="7415998" y="2412002"/>
          <a:ext cx="533400" cy="533400"/>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D249F0-3018-49DF-8672-1E41418A5EA1}">
      <dsp:nvSpPr>
        <dsp:cNvPr id="0" name=""/>
        <dsp:cNvSpPr/>
      </dsp:nvSpPr>
      <dsp:spPr>
        <a:xfrm rot="5400000">
          <a:off x="-164675" y="178221"/>
          <a:ext cx="1097836" cy="76848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kern="1200" dirty="0" smtClean="0">
              <a:solidFill>
                <a:schemeClr val="tx1"/>
              </a:solidFill>
              <a:latin typeface="微軟正黑體" panose="020B0604030504040204" pitchFamily="34" charset="-120"/>
              <a:ea typeface="微軟正黑體" panose="020B0604030504040204" pitchFamily="34" charset="-120"/>
            </a:rPr>
            <a:t>11/22</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dsp:txBody>
      <dsp:txXfrm rot="-5400000">
        <a:off x="1" y="397789"/>
        <a:ext cx="768485" cy="329351"/>
      </dsp:txXfrm>
    </dsp:sp>
    <dsp:sp modelId="{48DD065C-7D27-4C56-BC1B-BD0F4CAE19C5}">
      <dsp:nvSpPr>
        <dsp:cNvPr id="0" name=""/>
        <dsp:cNvSpPr/>
      </dsp:nvSpPr>
      <dsp:spPr>
        <a:xfrm rot="5400000">
          <a:off x="4312447" y="-3545017"/>
          <a:ext cx="713968" cy="7863068"/>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研發處校務發展暨評鑑中心召開</a:t>
          </a:r>
          <a:r>
            <a:rPr lang="en-US"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10</a:t>
          </a:r>
          <a:r>
            <a:rPr lang="en-US" altLang="zh-TW" sz="2000" kern="1200" dirty="0" smtClean="0">
              <a:latin typeface="Times New Roman" panose="02020603050405020304" pitchFamily="18" charset="0"/>
              <a:ea typeface="標楷體" panose="03000509000000000000" pitchFamily="65" charset="-120"/>
              <a:cs typeface="Times New Roman" panose="02020603050405020304" pitchFamily="18" charset="0"/>
            </a:rPr>
            <a:t>9</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學年度獎補助計畫申請說明會。</a:t>
          </a:r>
          <a:endParaRPr lang="zh-TW" altLang="en-US" sz="2000" kern="1200" dirty="0">
            <a:latin typeface="Times New Roman" panose="02020603050405020304" pitchFamily="18" charset="0"/>
            <a:cs typeface="Times New Roman" panose="02020603050405020304" pitchFamily="18" charset="0"/>
          </a:endParaRPr>
        </a:p>
      </dsp:txBody>
      <dsp:txXfrm rot="-5400000">
        <a:off x="737898" y="64385"/>
        <a:ext cx="7828215" cy="644262"/>
      </dsp:txXfrm>
    </dsp:sp>
    <dsp:sp modelId="{0CF33A41-1F67-4019-B5C8-C0520C03341D}">
      <dsp:nvSpPr>
        <dsp:cNvPr id="0" name=""/>
        <dsp:cNvSpPr/>
      </dsp:nvSpPr>
      <dsp:spPr>
        <a:xfrm rot="5400000">
          <a:off x="-164675" y="1182510"/>
          <a:ext cx="1097836" cy="768485"/>
        </a:xfrm>
        <a:prstGeom prst="chevron">
          <a:avLst/>
        </a:prstGeom>
        <a:gradFill rotWithShape="0">
          <a:gsLst>
            <a:gs pos="0">
              <a:schemeClr val="accent2">
                <a:hueOff val="-2421174"/>
                <a:satOff val="-10736"/>
                <a:lumOff val="12549"/>
                <a:alphaOff val="0"/>
                <a:shade val="51000"/>
                <a:satMod val="130000"/>
              </a:schemeClr>
            </a:gs>
            <a:gs pos="80000">
              <a:schemeClr val="accent2">
                <a:hueOff val="-2421174"/>
                <a:satOff val="-10736"/>
                <a:lumOff val="12549"/>
                <a:alphaOff val="0"/>
                <a:shade val="93000"/>
                <a:satMod val="130000"/>
              </a:schemeClr>
            </a:gs>
            <a:gs pos="100000">
              <a:schemeClr val="accent2">
                <a:hueOff val="-2421174"/>
                <a:satOff val="-10736"/>
                <a:lumOff val="12549"/>
                <a:alphaOff val="0"/>
                <a:shade val="94000"/>
                <a:satMod val="135000"/>
              </a:schemeClr>
            </a:gs>
          </a:gsLst>
          <a:lin ang="16200000" scaled="0"/>
        </a:gradFill>
        <a:ln w="9525" cap="flat" cmpd="sng" algn="ctr">
          <a:solidFill>
            <a:schemeClr val="accent2">
              <a:hueOff val="-2421174"/>
              <a:satOff val="-10736"/>
              <a:lumOff val="12549"/>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en-US" sz="2000" kern="1200" dirty="0" smtClean="0">
              <a:solidFill>
                <a:schemeClr val="tx1"/>
              </a:solidFill>
              <a:latin typeface="微軟正黑體" panose="020B0604030504040204" pitchFamily="34" charset="-120"/>
              <a:ea typeface="微軟正黑體" panose="020B0604030504040204" pitchFamily="34" charset="-120"/>
            </a:rPr>
            <a:t>12/</a:t>
          </a:r>
          <a:r>
            <a:rPr lang="en-US" altLang="zh-TW" sz="2000" kern="1200" dirty="0" smtClean="0">
              <a:solidFill>
                <a:schemeClr val="tx1"/>
              </a:solidFill>
              <a:latin typeface="微軟正黑體" panose="020B0604030504040204" pitchFamily="34" charset="-120"/>
              <a:ea typeface="微軟正黑體" panose="020B0604030504040204" pitchFamily="34" charset="-120"/>
            </a:rPr>
            <a:t>12</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dsp:txBody>
      <dsp:txXfrm rot="-5400000">
        <a:off x="1" y="1402078"/>
        <a:ext cx="768485" cy="329351"/>
      </dsp:txXfrm>
    </dsp:sp>
    <dsp:sp modelId="{28D350F5-E7DC-476B-8FFB-4C2D75474F55}">
      <dsp:nvSpPr>
        <dsp:cNvPr id="0" name=""/>
        <dsp:cNvSpPr/>
      </dsp:nvSpPr>
      <dsp:spPr>
        <a:xfrm rot="5400000">
          <a:off x="4343222" y="-2530406"/>
          <a:ext cx="713593" cy="7863068"/>
        </a:xfrm>
        <a:prstGeom prst="round2SameRect">
          <a:avLst/>
        </a:prstGeom>
        <a:solidFill>
          <a:schemeClr val="lt1">
            <a:alpha val="90000"/>
            <a:hueOff val="0"/>
            <a:satOff val="0"/>
            <a:lumOff val="0"/>
            <a:alphaOff val="0"/>
          </a:schemeClr>
        </a:solidFill>
        <a:ln w="9525" cap="flat" cmpd="sng" algn="ctr">
          <a:solidFill>
            <a:schemeClr val="accent2">
              <a:hueOff val="-2421174"/>
              <a:satOff val="-10736"/>
              <a:lumOff val="12549"/>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人事室發放「各系所單位人事費預算明細表」。</a:t>
          </a:r>
          <a:endParaRPr lang="zh-TW" altLang="en-US" sz="2000" kern="1200" dirty="0">
            <a:latin typeface="Times New Roman" panose="02020603050405020304" pitchFamily="18" charset="0"/>
            <a:cs typeface="Times New Roman" panose="02020603050405020304" pitchFamily="18" charset="0"/>
          </a:endParaRPr>
        </a:p>
      </dsp:txBody>
      <dsp:txXfrm rot="-5400000">
        <a:off x="768485" y="1079166"/>
        <a:ext cx="7828233" cy="643923"/>
      </dsp:txXfrm>
    </dsp:sp>
    <dsp:sp modelId="{9832E149-3EB1-4E07-9BF1-5A6A95EA5B5B}">
      <dsp:nvSpPr>
        <dsp:cNvPr id="0" name=""/>
        <dsp:cNvSpPr/>
      </dsp:nvSpPr>
      <dsp:spPr>
        <a:xfrm rot="5400000">
          <a:off x="-164675" y="2186798"/>
          <a:ext cx="1097836" cy="768485"/>
        </a:xfrm>
        <a:prstGeom prst="chevron">
          <a:avLst/>
        </a:prstGeom>
        <a:gradFill rotWithShape="0">
          <a:gsLst>
            <a:gs pos="0">
              <a:schemeClr val="accent2">
                <a:hueOff val="-4842348"/>
                <a:satOff val="-21473"/>
                <a:lumOff val="25098"/>
                <a:alphaOff val="0"/>
                <a:shade val="51000"/>
                <a:satMod val="130000"/>
              </a:schemeClr>
            </a:gs>
            <a:gs pos="80000">
              <a:schemeClr val="accent2">
                <a:hueOff val="-4842348"/>
                <a:satOff val="-21473"/>
                <a:lumOff val="25098"/>
                <a:alphaOff val="0"/>
                <a:shade val="93000"/>
                <a:satMod val="130000"/>
              </a:schemeClr>
            </a:gs>
            <a:gs pos="100000">
              <a:schemeClr val="accent2">
                <a:hueOff val="-4842348"/>
                <a:satOff val="-21473"/>
                <a:lumOff val="25098"/>
                <a:alphaOff val="0"/>
                <a:shade val="94000"/>
                <a:satMod val="135000"/>
              </a:schemeClr>
            </a:gs>
          </a:gsLst>
          <a:lin ang="16200000" scaled="0"/>
        </a:gradFill>
        <a:ln w="9525" cap="flat" cmpd="sng" algn="ctr">
          <a:solidFill>
            <a:schemeClr val="accent2">
              <a:hueOff val="-4842348"/>
              <a:satOff val="-21473"/>
              <a:lumOff val="2509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kern="1200" dirty="0" smtClean="0">
              <a:solidFill>
                <a:schemeClr val="tx1"/>
              </a:solidFill>
              <a:latin typeface="微軟正黑體" panose="020B0604030504040204" pitchFamily="34" charset="-120"/>
              <a:ea typeface="微軟正黑體" panose="020B0604030504040204" pitchFamily="34" charset="-120"/>
            </a:rPr>
            <a:t>12/18</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dsp:txBody>
      <dsp:txXfrm rot="-5400000">
        <a:off x="1" y="2406366"/>
        <a:ext cx="768485" cy="329351"/>
      </dsp:txXfrm>
    </dsp:sp>
    <dsp:sp modelId="{0EAEF6F7-9964-4620-A7C5-8E5685E49688}">
      <dsp:nvSpPr>
        <dsp:cNvPr id="0" name=""/>
        <dsp:cNvSpPr/>
      </dsp:nvSpPr>
      <dsp:spPr>
        <a:xfrm rot="5400000">
          <a:off x="4343222" y="-1526118"/>
          <a:ext cx="713593" cy="7863068"/>
        </a:xfrm>
        <a:prstGeom prst="round2SameRect">
          <a:avLst/>
        </a:prstGeom>
        <a:solidFill>
          <a:schemeClr val="lt1">
            <a:alpha val="90000"/>
            <a:hueOff val="0"/>
            <a:satOff val="0"/>
            <a:lumOff val="0"/>
            <a:alphaOff val="0"/>
          </a:schemeClr>
        </a:solidFill>
        <a:ln w="9525" cap="flat" cmpd="sng" algn="ctr">
          <a:solidFill>
            <a:schemeClr val="accent2">
              <a:hueOff val="-4842348"/>
              <a:satOff val="-21473"/>
              <a:lumOff val="2509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各申請單位提交</a:t>
          </a:r>
          <a:r>
            <a:rPr lang="en-US"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10</a:t>
          </a:r>
          <a:r>
            <a:rPr lang="en-US" altLang="zh-TW" sz="2000" kern="1200" dirty="0" smtClean="0">
              <a:latin typeface="Times New Roman" panose="02020603050405020304" pitchFamily="18" charset="0"/>
              <a:ea typeface="標楷體" panose="03000509000000000000" pitchFamily="65" charset="-120"/>
              <a:cs typeface="Times New Roman" panose="02020603050405020304" pitchFamily="18" charset="0"/>
            </a:rPr>
            <a:t>9</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學年度校務獎補助計畫申請表至研發處。</a:t>
          </a:r>
          <a:endParaRPr lang="zh-TW" altLang="en-US" sz="2000" kern="1200" dirty="0">
            <a:latin typeface="Times New Roman" panose="02020603050405020304" pitchFamily="18" charset="0"/>
            <a:cs typeface="Times New Roman" panose="02020603050405020304" pitchFamily="18" charset="0"/>
          </a:endParaRPr>
        </a:p>
      </dsp:txBody>
      <dsp:txXfrm rot="-5400000">
        <a:off x="768485" y="2083454"/>
        <a:ext cx="7828233" cy="643923"/>
      </dsp:txXfrm>
    </dsp:sp>
    <dsp:sp modelId="{69DCE7E9-78A4-4700-8663-6B3A24D1957E}">
      <dsp:nvSpPr>
        <dsp:cNvPr id="0" name=""/>
        <dsp:cNvSpPr/>
      </dsp:nvSpPr>
      <dsp:spPr>
        <a:xfrm rot="5400000">
          <a:off x="-164675" y="3191087"/>
          <a:ext cx="1097836" cy="768485"/>
        </a:xfrm>
        <a:prstGeom prst="chevron">
          <a:avLst/>
        </a:prstGeom>
        <a:gradFill rotWithShape="0">
          <a:gsLst>
            <a:gs pos="0">
              <a:schemeClr val="accent2">
                <a:hueOff val="-7263522"/>
                <a:satOff val="-32209"/>
                <a:lumOff val="37647"/>
                <a:alphaOff val="0"/>
                <a:shade val="51000"/>
                <a:satMod val="130000"/>
              </a:schemeClr>
            </a:gs>
            <a:gs pos="80000">
              <a:schemeClr val="accent2">
                <a:hueOff val="-7263522"/>
                <a:satOff val="-32209"/>
                <a:lumOff val="37647"/>
                <a:alphaOff val="0"/>
                <a:shade val="93000"/>
                <a:satMod val="130000"/>
              </a:schemeClr>
            </a:gs>
            <a:gs pos="100000">
              <a:schemeClr val="accent2">
                <a:hueOff val="-7263522"/>
                <a:satOff val="-32209"/>
                <a:lumOff val="37647"/>
                <a:alphaOff val="0"/>
                <a:shade val="94000"/>
                <a:satMod val="135000"/>
              </a:schemeClr>
            </a:gs>
          </a:gsLst>
          <a:lin ang="16200000" scaled="0"/>
        </a:gradFill>
        <a:ln w="9525" cap="flat" cmpd="sng" algn="ctr">
          <a:solidFill>
            <a:schemeClr val="accent2">
              <a:hueOff val="-7263522"/>
              <a:satOff val="-32209"/>
              <a:lumOff val="37647"/>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en-US" sz="2000" kern="1200" dirty="0" smtClean="0">
              <a:solidFill>
                <a:schemeClr val="tx1"/>
              </a:solidFill>
              <a:latin typeface="微軟正黑體" panose="020B0604030504040204" pitchFamily="34" charset="-120"/>
              <a:ea typeface="微軟正黑體" panose="020B0604030504040204" pitchFamily="34" charset="-120"/>
            </a:rPr>
            <a:t>1/1</a:t>
          </a:r>
          <a:r>
            <a:rPr lang="en-US" altLang="zh-TW" sz="2000" kern="1200" dirty="0" smtClean="0">
              <a:solidFill>
                <a:schemeClr val="tx1"/>
              </a:solidFill>
              <a:latin typeface="微軟正黑體" panose="020B0604030504040204" pitchFamily="34" charset="-120"/>
              <a:ea typeface="微軟正黑體" panose="020B0604030504040204" pitchFamily="34" charset="-120"/>
            </a:rPr>
            <a:t>3</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dsp:txBody>
      <dsp:txXfrm rot="-5400000">
        <a:off x="1" y="3410655"/>
        <a:ext cx="768485" cy="329351"/>
      </dsp:txXfrm>
    </dsp:sp>
    <dsp:sp modelId="{DFF4D4F2-395D-4F7C-B1B5-723F449D731F}">
      <dsp:nvSpPr>
        <dsp:cNvPr id="0" name=""/>
        <dsp:cNvSpPr/>
      </dsp:nvSpPr>
      <dsp:spPr>
        <a:xfrm rot="5400000">
          <a:off x="4343222" y="-521829"/>
          <a:ext cx="713593" cy="7863068"/>
        </a:xfrm>
        <a:prstGeom prst="round2SameRect">
          <a:avLst/>
        </a:prstGeom>
        <a:solidFill>
          <a:schemeClr val="lt1">
            <a:alpha val="90000"/>
            <a:hueOff val="0"/>
            <a:satOff val="0"/>
            <a:lumOff val="0"/>
            <a:alphaOff val="0"/>
          </a:schemeClr>
        </a:solidFill>
        <a:ln w="9525" cap="flat" cmpd="sng" algn="ctr">
          <a:solidFill>
            <a:schemeClr val="accent2">
              <a:hueOff val="-7263522"/>
              <a:satOff val="-32209"/>
              <a:lumOff val="37647"/>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各系所單位繳交人事室「各系所單位人事費預算明細表（含紙本及電子檔）」更正版予人事室。</a:t>
          </a:r>
          <a:endParaRPr lang="zh-TW" altLang="en-US" sz="2000" kern="1200" dirty="0">
            <a:latin typeface="Times New Roman" panose="02020603050405020304" pitchFamily="18" charset="0"/>
            <a:cs typeface="Times New Roman" panose="02020603050405020304" pitchFamily="18" charset="0"/>
          </a:endParaRPr>
        </a:p>
      </dsp:txBody>
      <dsp:txXfrm rot="-5400000">
        <a:off x="768485" y="3087743"/>
        <a:ext cx="7828233" cy="643923"/>
      </dsp:txXfrm>
    </dsp:sp>
    <dsp:sp modelId="{96B7EBD5-608E-498B-BE06-F9021731D445}">
      <dsp:nvSpPr>
        <dsp:cNvPr id="0" name=""/>
        <dsp:cNvSpPr/>
      </dsp:nvSpPr>
      <dsp:spPr>
        <a:xfrm rot="5400000">
          <a:off x="-164675" y="4150536"/>
          <a:ext cx="1097836" cy="768485"/>
        </a:xfrm>
        <a:prstGeom prst="chevron">
          <a:avLst/>
        </a:prstGeom>
        <a:gradFill rotWithShape="0">
          <a:gsLst>
            <a:gs pos="0">
              <a:schemeClr val="accent2">
                <a:hueOff val="-9684696"/>
                <a:satOff val="-42946"/>
                <a:lumOff val="50196"/>
                <a:alphaOff val="0"/>
                <a:shade val="51000"/>
                <a:satMod val="130000"/>
              </a:schemeClr>
            </a:gs>
            <a:gs pos="80000">
              <a:schemeClr val="accent2">
                <a:hueOff val="-9684696"/>
                <a:satOff val="-42946"/>
                <a:lumOff val="50196"/>
                <a:alphaOff val="0"/>
                <a:shade val="93000"/>
                <a:satMod val="130000"/>
              </a:schemeClr>
            </a:gs>
            <a:gs pos="100000">
              <a:schemeClr val="accent2">
                <a:hueOff val="-9684696"/>
                <a:satOff val="-42946"/>
                <a:lumOff val="50196"/>
                <a:alphaOff val="0"/>
                <a:shade val="94000"/>
                <a:satMod val="135000"/>
              </a:schemeClr>
            </a:gs>
          </a:gsLst>
          <a:lin ang="16200000" scaled="0"/>
        </a:gradFill>
        <a:ln w="9525" cap="flat" cmpd="sng" algn="ctr">
          <a:solidFill>
            <a:schemeClr val="accent2">
              <a:hueOff val="-9684696"/>
              <a:satOff val="-42946"/>
              <a:lumOff val="50196"/>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en-US" sz="2000" kern="1200" dirty="0" smtClean="0">
              <a:solidFill>
                <a:schemeClr val="tx1"/>
              </a:solidFill>
              <a:latin typeface="微軟正黑體" panose="020B0604030504040204" pitchFamily="34" charset="-120"/>
              <a:ea typeface="微軟正黑體" panose="020B0604030504040204" pitchFamily="34" charset="-120"/>
            </a:rPr>
            <a:t>1/21</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dsp:txBody>
      <dsp:txXfrm rot="-5400000">
        <a:off x="1" y="4370104"/>
        <a:ext cx="768485" cy="329351"/>
      </dsp:txXfrm>
    </dsp:sp>
    <dsp:sp modelId="{CD3B9482-D28A-46F6-913D-59D710AE0606}">
      <dsp:nvSpPr>
        <dsp:cNvPr id="0" name=""/>
        <dsp:cNvSpPr/>
      </dsp:nvSpPr>
      <dsp:spPr>
        <a:xfrm rot="5400000">
          <a:off x="4283284" y="516415"/>
          <a:ext cx="833470" cy="7863068"/>
        </a:xfrm>
        <a:prstGeom prst="round2SameRect">
          <a:avLst/>
        </a:prstGeom>
        <a:solidFill>
          <a:schemeClr val="lt1">
            <a:alpha val="90000"/>
            <a:hueOff val="0"/>
            <a:satOff val="0"/>
            <a:lumOff val="0"/>
            <a:alphaOff val="0"/>
          </a:schemeClr>
        </a:solidFill>
        <a:ln w="9525" cap="flat" cmpd="sng" algn="ctr">
          <a:solidFill>
            <a:schemeClr val="accent2">
              <a:hueOff val="-9684696"/>
              <a:satOff val="-42946"/>
              <a:lumOff val="5019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109/1/21(</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二）至</a:t>
          </a:r>
          <a:r>
            <a:rPr lang="en-US"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109/3/</a:t>
          </a:r>
          <a:r>
            <a:rPr lang="en-US" altLang="zh-TW" sz="2000" kern="1200" dirty="0" smtClean="0">
              <a:latin typeface="Times New Roman" panose="02020603050405020304" pitchFamily="18" charset="0"/>
              <a:ea typeface="標楷體" panose="03000509000000000000" pitchFamily="65" charset="-120"/>
              <a:cs typeface="Times New Roman" panose="02020603050405020304" pitchFamily="18" charset="0"/>
            </a:rPr>
            <a:t>2</a:t>
          </a:r>
          <a:r>
            <a:rPr lang="en-US"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一</a:t>
          </a:r>
          <a:r>
            <a:rPr lang="en-US"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開放總務資訊系統財務管理服務預估報廢資料登錄。</a:t>
          </a:r>
          <a:endParaRPr lang="zh-TW" altLang="en-US" sz="2000" kern="1200" dirty="0">
            <a:latin typeface="Times New Roman" panose="02020603050405020304" pitchFamily="18" charset="0"/>
            <a:cs typeface="Times New Roman" panose="02020603050405020304" pitchFamily="18" charset="0"/>
          </a:endParaRPr>
        </a:p>
      </dsp:txBody>
      <dsp:txXfrm rot="-5400000">
        <a:off x="768486" y="4071901"/>
        <a:ext cx="7822381" cy="752096"/>
      </dsp:txXfrm>
    </dsp:sp>
    <dsp:sp modelId="{C9676D2A-B67C-4A19-A1C4-D11FA9EBF17C}">
      <dsp:nvSpPr>
        <dsp:cNvPr id="0" name=""/>
        <dsp:cNvSpPr/>
      </dsp:nvSpPr>
      <dsp:spPr>
        <a:xfrm rot="5400000">
          <a:off x="-164675" y="5263592"/>
          <a:ext cx="1097836" cy="768485"/>
        </a:xfrm>
        <a:prstGeom prst="chevron">
          <a:avLst/>
        </a:prstGeom>
        <a:gradFill rotWithShape="0">
          <a:gsLst>
            <a:gs pos="0">
              <a:schemeClr val="accent2">
                <a:hueOff val="-12105871"/>
                <a:satOff val="-53682"/>
                <a:lumOff val="62745"/>
                <a:alphaOff val="0"/>
                <a:shade val="51000"/>
                <a:satMod val="130000"/>
              </a:schemeClr>
            </a:gs>
            <a:gs pos="80000">
              <a:schemeClr val="accent2">
                <a:hueOff val="-12105871"/>
                <a:satOff val="-53682"/>
                <a:lumOff val="62745"/>
                <a:alphaOff val="0"/>
                <a:shade val="93000"/>
                <a:satMod val="130000"/>
              </a:schemeClr>
            </a:gs>
            <a:gs pos="100000">
              <a:schemeClr val="accent2">
                <a:hueOff val="-12105871"/>
                <a:satOff val="-53682"/>
                <a:lumOff val="62745"/>
                <a:alphaOff val="0"/>
                <a:shade val="94000"/>
                <a:satMod val="135000"/>
              </a:schemeClr>
            </a:gs>
          </a:gsLst>
          <a:lin ang="16200000" scaled="0"/>
        </a:gradFill>
        <a:ln w="9525" cap="flat" cmpd="sng" algn="ctr">
          <a:solidFill>
            <a:schemeClr val="accent2">
              <a:hueOff val="-12105871"/>
              <a:satOff val="-53682"/>
              <a:lumOff val="6274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2/10</a:t>
          </a:r>
          <a:endParaRPr lang="zh-TW" altLang="en-US" sz="2000"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sp:txBody>
      <dsp:txXfrm rot="-5400000">
        <a:off x="1" y="5483160"/>
        <a:ext cx="768485" cy="329351"/>
      </dsp:txXfrm>
    </dsp:sp>
    <dsp:sp modelId="{C5E43EBC-A390-4ED9-93F8-ECFD46D44BEE}">
      <dsp:nvSpPr>
        <dsp:cNvPr id="0" name=""/>
        <dsp:cNvSpPr/>
      </dsp:nvSpPr>
      <dsp:spPr>
        <a:xfrm rot="5400000">
          <a:off x="4263032" y="1600380"/>
          <a:ext cx="873973" cy="7863068"/>
        </a:xfrm>
        <a:prstGeom prst="round2SameRect">
          <a:avLst/>
        </a:prstGeom>
        <a:solidFill>
          <a:schemeClr val="lt1">
            <a:alpha val="90000"/>
            <a:hueOff val="0"/>
            <a:satOff val="0"/>
            <a:lumOff val="0"/>
            <a:alphaOff val="0"/>
          </a:schemeClr>
        </a:solidFill>
        <a:ln w="9525" cap="flat" cmpd="sng" algn="ctr">
          <a:solidFill>
            <a:schemeClr val="accent2">
              <a:hueOff val="-12105871"/>
              <a:satOff val="-53682"/>
              <a:lumOff val="62745"/>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人事室將更正後之「各系所單位人事費預算明細表」送交各單位</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，由各單</a:t>
          </a:r>
          <a:r>
            <a:rPr lang="zh-TW" altLang="en-US" sz="2000" kern="1200" dirty="0" smtClean="0">
              <a:latin typeface="標楷體" panose="03000509000000000000" pitchFamily="65" charset="-120"/>
              <a:ea typeface="標楷體" panose="03000509000000000000" pitchFamily="65" charset="-120"/>
            </a:rPr>
            <a:t>位登錄人事費概算並將人事費預算明細表附於經費概算書表內。</a:t>
          </a:r>
          <a:endParaRPr lang="zh-TW" altLang="en-US" sz="2000" kern="1200" dirty="0">
            <a:latin typeface="Times New Roman" panose="02020603050405020304" pitchFamily="18" charset="0"/>
            <a:cs typeface="Times New Roman" panose="02020603050405020304" pitchFamily="18" charset="0"/>
          </a:endParaRPr>
        </a:p>
      </dsp:txBody>
      <dsp:txXfrm rot="-5400000">
        <a:off x="768485" y="5137591"/>
        <a:ext cx="7820404" cy="788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FCA95-D1DF-4F81-94EB-08AD0BBD0A1E}">
      <dsp:nvSpPr>
        <dsp:cNvPr id="0" name=""/>
        <dsp:cNvSpPr/>
      </dsp:nvSpPr>
      <dsp:spPr>
        <a:xfrm rot="5400000">
          <a:off x="-130406" y="288289"/>
          <a:ext cx="869376" cy="60856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en-US" sz="2000" kern="1200" dirty="0" smtClean="0">
              <a:solidFill>
                <a:schemeClr val="tx1"/>
              </a:solidFill>
              <a:latin typeface="微軟正黑體" panose="020B0604030504040204" pitchFamily="34" charset="-120"/>
              <a:ea typeface="微軟正黑體" panose="020B0604030504040204" pitchFamily="34" charset="-120"/>
            </a:rPr>
            <a:t>2/13</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dsp:txBody>
      <dsp:txXfrm rot="-5400000">
        <a:off x="1" y="462165"/>
        <a:ext cx="608563" cy="260813"/>
      </dsp:txXfrm>
    </dsp:sp>
    <dsp:sp modelId="{570704D4-3AD3-467F-AE4E-8C9D6C3FB1A9}">
      <dsp:nvSpPr>
        <dsp:cNvPr id="0" name=""/>
        <dsp:cNvSpPr/>
      </dsp:nvSpPr>
      <dsp:spPr>
        <a:xfrm rot="5400000">
          <a:off x="3621779" y="-2865340"/>
          <a:ext cx="2036037" cy="806247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0" lvl="1" indent="0" algn="l" defTabSz="889000">
            <a:lnSpc>
              <a:spcPct val="90000"/>
            </a:lnSpc>
            <a:spcBef>
              <a:spcPct val="0"/>
            </a:spcBef>
            <a:spcAft>
              <a:spcPct val="15000"/>
            </a:spcAft>
            <a:buChar char="••"/>
          </a:pPr>
          <a:r>
            <a:rPr lang="zh-TW" altLang="en-US" sz="200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會計室</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送交</a:t>
          </a:r>
          <a:r>
            <a:rPr lang="zh-TW" altLang="en-US" sz="2000" kern="12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各單位預算額度表</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000" kern="1200" dirty="0">
            <a:latin typeface="Times New Roman" panose="02020603050405020304" pitchFamily="18" charset="0"/>
            <a:ea typeface="標楷體" panose="03000509000000000000" pitchFamily="65" charset="-120"/>
            <a:cs typeface="Times New Roman" panose="02020603050405020304" pitchFamily="18" charset="0"/>
          </a:endParaRPr>
        </a:p>
        <a:p>
          <a:pPr marL="85725" marR="0" lvl="1" indent="-85725" algn="l" defTabSz="914400" eaLnBrk="1" fontAlgn="auto" latinLnBrk="0" hangingPunct="1">
            <a:lnSpc>
              <a:spcPct val="100000"/>
            </a:lnSpc>
            <a:spcBef>
              <a:spcPct val="0"/>
            </a:spcBef>
            <a:spcAft>
              <a:spcPts val="0"/>
            </a:spcAft>
            <a:buClrTx/>
            <a:buSzTx/>
            <a:buFontTx/>
            <a:buChar char="••"/>
            <a:tabLst/>
            <a:defRP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會計室開放各預算單位上網登錄概算，但若業務及維護費、助學金及資本門</a:t>
          </a:r>
          <a:r>
            <a:rPr lang="zh-TW" altLang="en-US" sz="2000" kern="1200" dirty="0" smtClean="0">
              <a:latin typeface="標楷體" panose="03000509000000000000" pitchFamily="65" charset="-120"/>
              <a:ea typeface="標楷體" panose="03000509000000000000" pitchFamily="65" charset="-120"/>
            </a:rPr>
            <a:t>超過額度，系統將無法運算收支經費概算。網址：</a:t>
          </a:r>
          <a:r>
            <a:rPr lang="en-US" altLang="zh-TW" sz="2000" b="1" kern="1200" dirty="0" smtClean="0">
              <a:solidFill>
                <a:srgbClr val="0033CC"/>
              </a:solidFill>
              <a:latin typeface="標楷體" panose="03000509000000000000" pitchFamily="65" charset="-120"/>
              <a:ea typeface="標楷體" panose="03000509000000000000" pitchFamily="65" charset="-120"/>
            </a:rPr>
            <a:t>http</a:t>
          </a:r>
          <a:r>
            <a:rPr lang="en-US" altLang="en-US" sz="2000" b="1" kern="1200" dirty="0" smtClean="0">
              <a:solidFill>
                <a:srgbClr val="0033CC"/>
              </a:solidFill>
              <a:latin typeface="標楷體" panose="03000509000000000000" pitchFamily="65" charset="-120"/>
              <a:ea typeface="標楷體" panose="03000509000000000000" pitchFamily="65" charset="-120"/>
            </a:rPr>
            <a:t>://www.budget.fju.edu.tw/fjcuv</a:t>
          </a:r>
          <a:endParaRPr lang="zh-TW" altLang="en-US" sz="2000" b="1" kern="1200" dirty="0">
            <a:solidFill>
              <a:srgbClr val="0033CC"/>
            </a:solidFill>
            <a:latin typeface="標楷體" panose="03000509000000000000" pitchFamily="65" charset="-120"/>
            <a:ea typeface="標楷體" panose="03000509000000000000" pitchFamily="65" charset="-120"/>
          </a:endParaRPr>
        </a:p>
        <a:p>
          <a:pPr marL="0" lvl="1" indent="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下午</a:t>
          </a:r>
          <a:r>
            <a:rPr lang="en-US"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時前提交申請購置</a:t>
          </a:r>
          <a:r>
            <a:rPr lang="zh-TW" altLang="en-US" sz="2000" kern="12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冷氣機需求表及新增或汰換冷氣機申請作業表</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至資產組。</a:t>
          </a:r>
          <a:endParaRPr lang="zh-TW" altLang="en-US" sz="2000" kern="1200" dirty="0">
            <a:latin typeface="標楷體" panose="03000509000000000000" pitchFamily="65" charset="-120"/>
            <a:ea typeface="標楷體" panose="03000509000000000000" pitchFamily="65" charset="-120"/>
          </a:endParaRPr>
        </a:p>
      </dsp:txBody>
      <dsp:txXfrm rot="-5400000">
        <a:off x="608563" y="247267"/>
        <a:ext cx="7963079" cy="1837255"/>
      </dsp:txXfrm>
    </dsp:sp>
    <dsp:sp modelId="{C09081E7-1DB8-4208-8853-3BCE7AA9F536}">
      <dsp:nvSpPr>
        <dsp:cNvPr id="0" name=""/>
        <dsp:cNvSpPr/>
      </dsp:nvSpPr>
      <dsp:spPr>
        <a:xfrm rot="5400000">
          <a:off x="-130406" y="2426099"/>
          <a:ext cx="869376" cy="608563"/>
        </a:xfrm>
        <a:prstGeom prst="chevron">
          <a:avLst/>
        </a:prstGeom>
        <a:gradFill rotWithShape="0">
          <a:gsLst>
            <a:gs pos="0">
              <a:schemeClr val="accent2">
                <a:hueOff val="-2421174"/>
                <a:satOff val="-10736"/>
                <a:lumOff val="12549"/>
                <a:alphaOff val="0"/>
                <a:shade val="51000"/>
                <a:satMod val="130000"/>
              </a:schemeClr>
            </a:gs>
            <a:gs pos="80000">
              <a:schemeClr val="accent2">
                <a:hueOff val="-2421174"/>
                <a:satOff val="-10736"/>
                <a:lumOff val="12549"/>
                <a:alphaOff val="0"/>
                <a:shade val="93000"/>
                <a:satMod val="130000"/>
              </a:schemeClr>
            </a:gs>
            <a:gs pos="100000">
              <a:schemeClr val="accent2">
                <a:hueOff val="-2421174"/>
                <a:satOff val="-10736"/>
                <a:lumOff val="12549"/>
                <a:alphaOff val="0"/>
                <a:shade val="94000"/>
                <a:satMod val="135000"/>
              </a:schemeClr>
            </a:gs>
          </a:gsLst>
          <a:lin ang="16200000" scaled="0"/>
        </a:gradFill>
        <a:ln w="9525" cap="flat" cmpd="sng" algn="ctr">
          <a:solidFill>
            <a:schemeClr val="accent2">
              <a:hueOff val="-2421174"/>
              <a:satOff val="-10736"/>
              <a:lumOff val="12549"/>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ts val="2000"/>
            </a:lnSpc>
            <a:spcBef>
              <a:spcPct val="0"/>
            </a:spcBef>
            <a:spcAft>
              <a:spcPct val="35000"/>
            </a:spcAft>
          </a:pPr>
          <a:endParaRPr lang="en-US" altLang="en-US" sz="2000" kern="1200" dirty="0" smtClean="0">
            <a:solidFill>
              <a:schemeClr val="tx1"/>
            </a:solidFill>
            <a:latin typeface="微軟正黑體" panose="020B0604030504040204" pitchFamily="34" charset="-120"/>
            <a:ea typeface="微軟正黑體" panose="020B0604030504040204" pitchFamily="34" charset="-120"/>
          </a:endParaRPr>
        </a:p>
        <a:p>
          <a:pPr lvl="0" algn="ctr" defTabSz="889000">
            <a:lnSpc>
              <a:spcPts val="2000"/>
            </a:lnSpc>
            <a:spcBef>
              <a:spcPct val="0"/>
            </a:spcBef>
            <a:spcAft>
              <a:spcPct val="35000"/>
            </a:spcAft>
          </a:pPr>
          <a:r>
            <a:rPr lang="en-US" altLang="en-US" sz="2000" kern="1200" dirty="0" smtClean="0">
              <a:solidFill>
                <a:schemeClr val="tx1"/>
              </a:solidFill>
              <a:latin typeface="微軟正黑體" panose="020B0604030504040204" pitchFamily="34" charset="-120"/>
              <a:ea typeface="微軟正黑體" panose="020B0604030504040204" pitchFamily="34" charset="-120"/>
            </a:rPr>
            <a:t>2/20</a:t>
          </a:r>
          <a:r>
            <a:rPr lang="zh-TW" altLang="en-US" sz="2000" kern="1200" dirty="0" smtClean="0">
              <a:solidFill>
                <a:schemeClr val="tx1"/>
              </a:solidFill>
              <a:latin typeface="標楷體" panose="03000509000000000000" pitchFamily="65" charset="-120"/>
              <a:ea typeface="標楷體" panose="03000509000000000000" pitchFamily="65" charset="-120"/>
            </a:rPr>
            <a:t>前</a:t>
          </a:r>
          <a:endParaRPr lang="zh-TW" altLang="en-US" sz="2000" kern="1200" dirty="0">
            <a:solidFill>
              <a:schemeClr val="tx1"/>
            </a:solidFill>
            <a:latin typeface="標楷體" panose="03000509000000000000" pitchFamily="65" charset="-120"/>
            <a:ea typeface="標楷體" panose="03000509000000000000" pitchFamily="65" charset="-120"/>
          </a:endParaRPr>
        </a:p>
      </dsp:txBody>
      <dsp:txXfrm rot="-5400000">
        <a:off x="1" y="2599975"/>
        <a:ext cx="608563" cy="260813"/>
      </dsp:txXfrm>
    </dsp:sp>
    <dsp:sp modelId="{A1D1C7CA-13E2-4D94-B0A4-99E25F566D16}">
      <dsp:nvSpPr>
        <dsp:cNvPr id="0" name=""/>
        <dsp:cNvSpPr/>
      </dsp:nvSpPr>
      <dsp:spPr>
        <a:xfrm rot="5400000">
          <a:off x="4386808" y="-1476879"/>
          <a:ext cx="505979" cy="8062470"/>
        </a:xfrm>
        <a:prstGeom prst="round2SameRect">
          <a:avLst/>
        </a:prstGeom>
        <a:solidFill>
          <a:schemeClr val="lt1">
            <a:alpha val="90000"/>
            <a:hueOff val="0"/>
            <a:satOff val="0"/>
            <a:lumOff val="0"/>
            <a:alphaOff val="0"/>
          </a:schemeClr>
        </a:solidFill>
        <a:ln w="9525" cap="flat" cmpd="sng" algn="ctr">
          <a:solidFill>
            <a:schemeClr val="accent2">
              <a:hueOff val="-2421174"/>
              <a:satOff val="-10736"/>
              <a:lumOff val="12549"/>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提報全校性設備及建築物修繕調查表予總務處</a:t>
          </a:r>
          <a:r>
            <a:rPr lang="zh-TW" altLang="en-US" sz="2000" kern="1200" dirty="0" smtClean="0">
              <a:latin typeface="標楷體" panose="03000509000000000000" pitchFamily="65" charset="-120"/>
              <a:ea typeface="標楷體" panose="03000509000000000000" pitchFamily="65" charset="-120"/>
            </a:rPr>
            <a:t>營繕組及事務組。</a:t>
          </a:r>
          <a:endParaRPr lang="zh-TW" altLang="en-US" sz="2000" kern="1200" dirty="0">
            <a:latin typeface="標楷體" panose="03000509000000000000" pitchFamily="65" charset="-120"/>
            <a:ea typeface="標楷體" panose="03000509000000000000" pitchFamily="65" charset="-120"/>
          </a:endParaRPr>
        </a:p>
      </dsp:txBody>
      <dsp:txXfrm rot="-5400000">
        <a:off x="608563" y="2326066"/>
        <a:ext cx="8037770" cy="456579"/>
      </dsp:txXfrm>
    </dsp:sp>
    <dsp:sp modelId="{3F42AC1F-567C-4CD5-9D90-4679A0FB76BB}">
      <dsp:nvSpPr>
        <dsp:cNvPr id="0" name=""/>
        <dsp:cNvSpPr/>
      </dsp:nvSpPr>
      <dsp:spPr>
        <a:xfrm rot="5400000">
          <a:off x="-130406" y="3193140"/>
          <a:ext cx="869376" cy="608563"/>
        </a:xfrm>
        <a:prstGeom prst="chevron">
          <a:avLst/>
        </a:prstGeom>
        <a:gradFill rotWithShape="0">
          <a:gsLst>
            <a:gs pos="0">
              <a:schemeClr val="accent2">
                <a:hueOff val="-4842348"/>
                <a:satOff val="-21473"/>
                <a:lumOff val="25098"/>
                <a:alphaOff val="0"/>
                <a:shade val="51000"/>
                <a:satMod val="130000"/>
              </a:schemeClr>
            </a:gs>
            <a:gs pos="80000">
              <a:schemeClr val="accent2">
                <a:hueOff val="-4842348"/>
                <a:satOff val="-21473"/>
                <a:lumOff val="25098"/>
                <a:alphaOff val="0"/>
                <a:shade val="93000"/>
                <a:satMod val="130000"/>
              </a:schemeClr>
            </a:gs>
            <a:gs pos="100000">
              <a:schemeClr val="accent2">
                <a:hueOff val="-4842348"/>
                <a:satOff val="-21473"/>
                <a:lumOff val="25098"/>
                <a:alphaOff val="0"/>
                <a:shade val="94000"/>
                <a:satMod val="135000"/>
              </a:schemeClr>
            </a:gs>
          </a:gsLst>
          <a:lin ang="16200000" scaled="0"/>
        </a:gradFill>
        <a:ln w="9525" cap="flat" cmpd="sng" algn="ctr">
          <a:solidFill>
            <a:schemeClr val="accent2">
              <a:hueOff val="-4842348"/>
              <a:satOff val="-21473"/>
              <a:lumOff val="2509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ts val="2000"/>
            </a:lnSpc>
            <a:spcBef>
              <a:spcPct val="0"/>
            </a:spcBef>
            <a:spcAft>
              <a:spcPct val="35000"/>
            </a:spcAft>
          </a:pPr>
          <a:endParaRPr lang="en-US" altLang="en-US" sz="2000" kern="1200" dirty="0" smtClean="0">
            <a:solidFill>
              <a:schemeClr val="tx1"/>
            </a:solidFill>
            <a:latin typeface="微軟正黑體" panose="020B0604030504040204" pitchFamily="34" charset="-120"/>
            <a:ea typeface="微軟正黑體" panose="020B0604030504040204" pitchFamily="34" charset="-120"/>
          </a:endParaRPr>
        </a:p>
        <a:p>
          <a:pPr lvl="0" algn="ctr" defTabSz="889000">
            <a:lnSpc>
              <a:spcPts val="2000"/>
            </a:lnSpc>
            <a:spcBef>
              <a:spcPct val="0"/>
            </a:spcBef>
            <a:spcAft>
              <a:spcPct val="35000"/>
            </a:spcAft>
          </a:pPr>
          <a:r>
            <a:rPr lang="en-US" altLang="en-US" sz="2000" kern="1200" dirty="0" smtClean="0">
              <a:solidFill>
                <a:schemeClr val="tx1"/>
              </a:solidFill>
              <a:latin typeface="微軟正黑體" panose="020B0604030504040204" pitchFamily="34" charset="-120"/>
              <a:ea typeface="微軟正黑體" panose="020B0604030504040204" pitchFamily="34" charset="-120"/>
            </a:rPr>
            <a:t>2/21</a:t>
          </a:r>
          <a:r>
            <a:rPr lang="zh-TW" altLang="en-US" sz="2000" kern="1200" dirty="0" smtClean="0">
              <a:solidFill>
                <a:schemeClr val="tx1"/>
              </a:solidFill>
              <a:latin typeface="標楷體" panose="03000509000000000000" pitchFamily="65" charset="-120"/>
              <a:ea typeface="標楷體" panose="03000509000000000000" pitchFamily="65" charset="-120"/>
            </a:rPr>
            <a:t>前</a:t>
          </a:r>
          <a:endParaRPr lang="zh-TW" altLang="en-US" sz="2000" kern="1200" dirty="0">
            <a:solidFill>
              <a:schemeClr val="tx1"/>
            </a:solidFill>
            <a:latin typeface="標楷體" panose="03000509000000000000" pitchFamily="65" charset="-120"/>
            <a:ea typeface="標楷體" panose="03000509000000000000" pitchFamily="65" charset="-120"/>
          </a:endParaRPr>
        </a:p>
      </dsp:txBody>
      <dsp:txXfrm rot="-5400000">
        <a:off x="1" y="3367016"/>
        <a:ext cx="608563" cy="260813"/>
      </dsp:txXfrm>
    </dsp:sp>
    <dsp:sp modelId="{7E670563-8825-4D80-8B45-86FCA3CAC64C}">
      <dsp:nvSpPr>
        <dsp:cNvPr id="0" name=""/>
        <dsp:cNvSpPr/>
      </dsp:nvSpPr>
      <dsp:spPr>
        <a:xfrm rot="5400000">
          <a:off x="4357251" y="-697649"/>
          <a:ext cx="565094" cy="8062470"/>
        </a:xfrm>
        <a:prstGeom prst="round2SameRect">
          <a:avLst/>
        </a:prstGeom>
        <a:solidFill>
          <a:schemeClr val="lt1">
            <a:alpha val="90000"/>
            <a:hueOff val="0"/>
            <a:satOff val="0"/>
            <a:lumOff val="0"/>
            <a:alphaOff val="0"/>
          </a:schemeClr>
        </a:solidFill>
        <a:ln w="9525" cap="flat" cmpd="sng" algn="ctr">
          <a:solidFill>
            <a:schemeClr val="accent2">
              <a:hueOff val="-4842348"/>
              <a:satOff val="-21473"/>
              <a:lumOff val="2509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各學院及預算額度</a:t>
          </a:r>
          <a:r>
            <a:rPr lang="zh-TW" altLang="en-US" sz="2000" kern="1200" dirty="0" smtClean="0">
              <a:latin typeface="標楷體" panose="03000509000000000000" pitchFamily="65" charset="-120"/>
              <a:ea typeface="標楷體" panose="03000509000000000000" pitchFamily="65" charset="-120"/>
            </a:rPr>
            <a:t>控管單位，提交會計室</a:t>
          </a:r>
          <a:r>
            <a:rPr lang="zh-TW" altLang="en-US" sz="2000" kern="1200" dirty="0" smtClean="0">
              <a:solidFill>
                <a:srgbClr val="FF0000"/>
              </a:solidFill>
              <a:latin typeface="標楷體" panose="03000509000000000000" pitchFamily="65" charset="-120"/>
              <a:ea typeface="標楷體" panose="03000509000000000000" pitchFamily="65" charset="-120"/>
            </a:rPr>
            <a:t>額度分配明細表</a:t>
          </a:r>
          <a:r>
            <a:rPr lang="zh-TW" altLang="en-US" sz="2000" kern="1200" dirty="0" smtClean="0">
              <a:latin typeface="標楷體" panose="03000509000000000000" pitchFamily="65" charset="-120"/>
              <a:ea typeface="標楷體" panose="03000509000000000000" pitchFamily="65" charset="-120"/>
            </a:rPr>
            <a:t>。</a:t>
          </a:r>
          <a:endParaRPr lang="zh-TW" altLang="en-US" sz="2000" kern="1200" dirty="0">
            <a:latin typeface="標楷體" panose="03000509000000000000" pitchFamily="65" charset="-120"/>
            <a:ea typeface="標楷體" panose="03000509000000000000" pitchFamily="65" charset="-120"/>
          </a:endParaRPr>
        </a:p>
      </dsp:txBody>
      <dsp:txXfrm rot="-5400000">
        <a:off x="608563" y="3078625"/>
        <a:ext cx="8034884" cy="509922"/>
      </dsp:txXfrm>
    </dsp:sp>
    <dsp:sp modelId="{3589255E-13E0-4BF5-BA03-E36149AA321C}">
      <dsp:nvSpPr>
        <dsp:cNvPr id="0" name=""/>
        <dsp:cNvSpPr/>
      </dsp:nvSpPr>
      <dsp:spPr>
        <a:xfrm rot="5400000">
          <a:off x="-130406" y="3974265"/>
          <a:ext cx="869376" cy="608563"/>
        </a:xfrm>
        <a:prstGeom prst="chevron">
          <a:avLst/>
        </a:prstGeom>
        <a:gradFill rotWithShape="0">
          <a:gsLst>
            <a:gs pos="0">
              <a:schemeClr val="accent2">
                <a:hueOff val="-7263522"/>
                <a:satOff val="-32209"/>
                <a:lumOff val="37647"/>
                <a:alphaOff val="0"/>
                <a:shade val="51000"/>
                <a:satMod val="130000"/>
              </a:schemeClr>
            </a:gs>
            <a:gs pos="80000">
              <a:schemeClr val="accent2">
                <a:hueOff val="-7263522"/>
                <a:satOff val="-32209"/>
                <a:lumOff val="37647"/>
                <a:alphaOff val="0"/>
                <a:shade val="93000"/>
                <a:satMod val="130000"/>
              </a:schemeClr>
            </a:gs>
            <a:gs pos="100000">
              <a:schemeClr val="accent2">
                <a:hueOff val="-7263522"/>
                <a:satOff val="-32209"/>
                <a:lumOff val="37647"/>
                <a:alphaOff val="0"/>
                <a:shade val="94000"/>
                <a:satMod val="135000"/>
              </a:schemeClr>
            </a:gs>
          </a:gsLst>
          <a:lin ang="16200000" scaled="0"/>
        </a:gradFill>
        <a:ln w="9525" cap="flat" cmpd="sng" algn="ctr">
          <a:solidFill>
            <a:schemeClr val="accent2">
              <a:hueOff val="-7263522"/>
              <a:satOff val="-32209"/>
              <a:lumOff val="37647"/>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ts val="2000"/>
            </a:lnSpc>
            <a:spcBef>
              <a:spcPct val="0"/>
            </a:spcBef>
            <a:spcAft>
              <a:spcPct val="35000"/>
            </a:spcAft>
          </a:pPr>
          <a:endParaRPr lang="en-US" altLang="en-US" sz="2000" kern="1200" dirty="0" smtClean="0">
            <a:solidFill>
              <a:schemeClr val="tx1"/>
            </a:solidFill>
            <a:latin typeface="微軟正黑體" panose="020B0604030504040204" pitchFamily="34" charset="-120"/>
            <a:ea typeface="微軟正黑體" panose="020B0604030504040204" pitchFamily="34" charset="-120"/>
          </a:endParaRPr>
        </a:p>
        <a:p>
          <a:pPr lvl="0" algn="ctr" defTabSz="889000">
            <a:lnSpc>
              <a:spcPts val="2000"/>
            </a:lnSpc>
            <a:spcBef>
              <a:spcPct val="0"/>
            </a:spcBef>
            <a:spcAft>
              <a:spcPct val="35000"/>
            </a:spcAft>
          </a:pPr>
          <a:r>
            <a:rPr lang="en-US" altLang="en-US" sz="2000" kern="1200" dirty="0" smtClean="0">
              <a:solidFill>
                <a:schemeClr val="tx1"/>
              </a:solidFill>
              <a:latin typeface="微軟正黑體" panose="020B0604030504040204" pitchFamily="34" charset="-120"/>
              <a:ea typeface="微軟正黑體" panose="020B0604030504040204" pitchFamily="34" charset="-120"/>
            </a:rPr>
            <a:t>2/26</a:t>
          </a:r>
          <a:r>
            <a:rPr lang="zh-TW" altLang="en-US" sz="2000" kern="1200" dirty="0" smtClean="0">
              <a:solidFill>
                <a:schemeClr val="tx1"/>
              </a:solidFill>
              <a:latin typeface="標楷體" panose="03000509000000000000" pitchFamily="65" charset="-120"/>
              <a:ea typeface="標楷體" panose="03000509000000000000" pitchFamily="65" charset="-120"/>
            </a:rPr>
            <a:t>前</a:t>
          </a:r>
          <a:endParaRPr lang="zh-TW" altLang="en-US" sz="2000" kern="1200" dirty="0">
            <a:solidFill>
              <a:schemeClr val="tx1"/>
            </a:solidFill>
            <a:latin typeface="標楷體" panose="03000509000000000000" pitchFamily="65" charset="-120"/>
            <a:ea typeface="標楷體" panose="03000509000000000000" pitchFamily="65" charset="-120"/>
          </a:endParaRPr>
        </a:p>
      </dsp:txBody>
      <dsp:txXfrm rot="-5400000">
        <a:off x="1" y="4148141"/>
        <a:ext cx="608563" cy="260813"/>
      </dsp:txXfrm>
    </dsp:sp>
    <dsp:sp modelId="{E75BF2BE-7970-48B2-B605-03AE100B49D0}">
      <dsp:nvSpPr>
        <dsp:cNvPr id="0" name=""/>
        <dsp:cNvSpPr/>
      </dsp:nvSpPr>
      <dsp:spPr>
        <a:xfrm rot="5400000">
          <a:off x="4357251" y="74940"/>
          <a:ext cx="565094" cy="8062470"/>
        </a:xfrm>
        <a:prstGeom prst="round2SameRect">
          <a:avLst/>
        </a:prstGeom>
        <a:solidFill>
          <a:schemeClr val="lt1">
            <a:alpha val="90000"/>
            <a:hueOff val="0"/>
            <a:satOff val="0"/>
            <a:lumOff val="0"/>
            <a:alphaOff val="0"/>
          </a:schemeClr>
        </a:solidFill>
        <a:ln w="9525" cap="flat" cmpd="sng" algn="ctr">
          <a:solidFill>
            <a:schemeClr val="accent2">
              <a:hueOff val="-7263522"/>
              <a:satOff val="-32209"/>
              <a:lumOff val="37647"/>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資產組及營</a:t>
          </a:r>
          <a:r>
            <a:rPr lang="zh-TW" altLang="en-US" sz="2000" kern="1200" dirty="0" smtClean="0">
              <a:latin typeface="標楷體" panose="03000509000000000000" pitchFamily="65" charset="-120"/>
              <a:ea typeface="標楷體" panose="03000509000000000000" pitchFamily="65" charset="-120"/>
            </a:rPr>
            <a:t>繕組完成冷氣</a:t>
          </a:r>
          <a:r>
            <a:rPr lang="zh-TW" altLang="en-US" sz="2000" kern="1200" dirty="0" smtClean="0">
              <a:solidFill>
                <a:srgbClr val="FF0000"/>
              </a:solidFill>
              <a:latin typeface="標楷體" panose="03000509000000000000" pitchFamily="65" charset="-120"/>
              <a:ea typeface="標楷體" panose="03000509000000000000" pitchFamily="65" charset="-120"/>
            </a:rPr>
            <a:t>汰舊換新財產確認及電力評估。</a:t>
          </a:r>
          <a:endParaRPr lang="zh-TW" altLang="en-US" sz="2000" kern="1200" dirty="0">
            <a:solidFill>
              <a:srgbClr val="FF0000"/>
            </a:solidFill>
            <a:latin typeface="標楷體" panose="03000509000000000000" pitchFamily="65" charset="-120"/>
            <a:ea typeface="標楷體" panose="03000509000000000000" pitchFamily="65" charset="-120"/>
          </a:endParaRPr>
        </a:p>
      </dsp:txBody>
      <dsp:txXfrm rot="-5400000">
        <a:off x="608563" y="3851214"/>
        <a:ext cx="8034884" cy="509922"/>
      </dsp:txXfrm>
    </dsp:sp>
    <dsp:sp modelId="{FDCFCDF6-017C-48FB-B026-DFC5ED9D79EE}">
      <dsp:nvSpPr>
        <dsp:cNvPr id="0" name=""/>
        <dsp:cNvSpPr/>
      </dsp:nvSpPr>
      <dsp:spPr>
        <a:xfrm rot="5400000">
          <a:off x="-130406" y="4671738"/>
          <a:ext cx="869376" cy="608563"/>
        </a:xfrm>
        <a:prstGeom prst="chevron">
          <a:avLst/>
        </a:prstGeom>
        <a:gradFill rotWithShape="0">
          <a:gsLst>
            <a:gs pos="0">
              <a:schemeClr val="accent2">
                <a:hueOff val="-9684696"/>
                <a:satOff val="-42946"/>
                <a:lumOff val="50196"/>
                <a:alphaOff val="0"/>
                <a:shade val="51000"/>
                <a:satMod val="130000"/>
              </a:schemeClr>
            </a:gs>
            <a:gs pos="80000">
              <a:schemeClr val="accent2">
                <a:hueOff val="-9684696"/>
                <a:satOff val="-42946"/>
                <a:lumOff val="50196"/>
                <a:alphaOff val="0"/>
                <a:shade val="93000"/>
                <a:satMod val="130000"/>
              </a:schemeClr>
            </a:gs>
            <a:gs pos="100000">
              <a:schemeClr val="accent2">
                <a:hueOff val="-9684696"/>
                <a:satOff val="-42946"/>
                <a:lumOff val="50196"/>
                <a:alphaOff val="0"/>
                <a:shade val="94000"/>
                <a:satMod val="135000"/>
              </a:schemeClr>
            </a:gs>
          </a:gsLst>
          <a:lin ang="16200000" scaled="0"/>
        </a:gradFill>
        <a:ln w="9525" cap="flat" cmpd="sng" algn="ctr">
          <a:solidFill>
            <a:schemeClr val="accent2">
              <a:hueOff val="-9684696"/>
              <a:satOff val="-42946"/>
              <a:lumOff val="50196"/>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en-US" sz="2000" kern="1200" dirty="0" smtClean="0">
              <a:solidFill>
                <a:schemeClr val="tx1"/>
              </a:solidFill>
              <a:latin typeface="微軟正黑體" panose="020B0604030504040204" pitchFamily="34" charset="-120"/>
              <a:ea typeface="微軟正黑體" panose="020B0604030504040204" pitchFamily="34" charset="-120"/>
            </a:rPr>
            <a:t>3/6</a:t>
          </a:r>
          <a:endParaRPr lang="zh-TW" altLang="en-US" sz="2000" kern="1200" dirty="0">
            <a:solidFill>
              <a:schemeClr val="tx1"/>
            </a:solidFill>
            <a:latin typeface="微軟正黑體" panose="020B0604030504040204" pitchFamily="34" charset="-120"/>
            <a:ea typeface="微軟正黑體" panose="020B0604030504040204" pitchFamily="34" charset="-120"/>
          </a:endParaRPr>
        </a:p>
      </dsp:txBody>
      <dsp:txXfrm rot="-5400000">
        <a:off x="1" y="4845614"/>
        <a:ext cx="608563" cy="260813"/>
      </dsp:txXfrm>
    </dsp:sp>
    <dsp:sp modelId="{BD4310C7-7598-4BDC-B0DE-3B635FC55C94}">
      <dsp:nvSpPr>
        <dsp:cNvPr id="0" name=""/>
        <dsp:cNvSpPr/>
      </dsp:nvSpPr>
      <dsp:spPr>
        <a:xfrm rot="5400000">
          <a:off x="4325284" y="866286"/>
          <a:ext cx="629029" cy="8062470"/>
        </a:xfrm>
        <a:prstGeom prst="round2SameRect">
          <a:avLst/>
        </a:prstGeom>
        <a:solidFill>
          <a:schemeClr val="lt1">
            <a:alpha val="90000"/>
            <a:hueOff val="0"/>
            <a:satOff val="0"/>
            <a:lumOff val="0"/>
            <a:alphaOff val="0"/>
          </a:schemeClr>
        </a:solidFill>
        <a:ln w="9525" cap="flat" cmpd="sng" algn="ctr">
          <a:solidFill>
            <a:schemeClr val="accent2">
              <a:hueOff val="-9684696"/>
              <a:satOff val="-42946"/>
              <a:lumOff val="5019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下午</a:t>
          </a:r>
          <a:r>
            <a:rPr lang="en-US"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24</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時</a:t>
          </a:r>
          <a:r>
            <a:rPr lang="en-US"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0</a:t>
          </a: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分前完成概算登錄，</a:t>
          </a:r>
          <a:r>
            <a:rPr lang="zh-TW" altLang="en-US" sz="2000" kern="1200" dirty="0" smtClean="0">
              <a:latin typeface="標楷體" panose="03000509000000000000" pitchFamily="65" charset="-120"/>
              <a:ea typeface="標楷體" panose="03000509000000000000" pitchFamily="65" charset="-120"/>
            </a:rPr>
            <a:t>會計室將於收編所有資料並</a:t>
          </a:r>
          <a:r>
            <a:rPr lang="zh-TW" altLang="en-US" sz="2000" b="0" kern="1200" dirty="0" smtClean="0">
              <a:solidFill>
                <a:srgbClr val="FF0000"/>
              </a:solidFill>
              <a:latin typeface="標楷體" panose="03000509000000000000" pitchFamily="65" charset="-120"/>
              <a:ea typeface="標楷體" panose="03000509000000000000" pitchFamily="65" charset="-120"/>
            </a:rPr>
            <a:t>關閉網頁之輸入功能</a:t>
          </a:r>
          <a:r>
            <a:rPr lang="zh-TW" altLang="en-US" sz="2000" kern="1200" dirty="0" smtClean="0">
              <a:latin typeface="標楷體" panose="03000509000000000000" pitchFamily="65" charset="-120"/>
              <a:ea typeface="標楷體" panose="03000509000000000000" pitchFamily="65" charset="-120"/>
            </a:rPr>
            <a:t>。</a:t>
          </a:r>
          <a:endParaRPr lang="zh-TW" altLang="en-US" sz="2000" kern="1200" dirty="0">
            <a:latin typeface="標楷體" panose="03000509000000000000" pitchFamily="65" charset="-120"/>
            <a:ea typeface="標楷體" panose="03000509000000000000" pitchFamily="65" charset="-120"/>
          </a:endParaRPr>
        </a:p>
      </dsp:txBody>
      <dsp:txXfrm rot="-5400000">
        <a:off x="608564" y="4613714"/>
        <a:ext cx="8031763" cy="567615"/>
      </dsp:txXfrm>
    </dsp:sp>
    <dsp:sp modelId="{EB573C35-F99E-4305-97CA-BAC279A49DBE}">
      <dsp:nvSpPr>
        <dsp:cNvPr id="0" name=""/>
        <dsp:cNvSpPr/>
      </dsp:nvSpPr>
      <dsp:spPr>
        <a:xfrm rot="5400000">
          <a:off x="-130406" y="5473807"/>
          <a:ext cx="869376" cy="608563"/>
        </a:xfrm>
        <a:prstGeom prst="chevron">
          <a:avLst/>
        </a:prstGeom>
        <a:gradFill rotWithShape="0">
          <a:gsLst>
            <a:gs pos="0">
              <a:schemeClr val="accent2">
                <a:hueOff val="-12105871"/>
                <a:satOff val="-53682"/>
                <a:lumOff val="62745"/>
                <a:alphaOff val="0"/>
                <a:shade val="51000"/>
                <a:satMod val="130000"/>
              </a:schemeClr>
            </a:gs>
            <a:gs pos="80000">
              <a:schemeClr val="accent2">
                <a:hueOff val="-12105871"/>
                <a:satOff val="-53682"/>
                <a:lumOff val="62745"/>
                <a:alphaOff val="0"/>
                <a:shade val="93000"/>
                <a:satMod val="130000"/>
              </a:schemeClr>
            </a:gs>
            <a:gs pos="100000">
              <a:schemeClr val="accent2">
                <a:hueOff val="-12105871"/>
                <a:satOff val="-53682"/>
                <a:lumOff val="62745"/>
                <a:alphaOff val="0"/>
                <a:shade val="94000"/>
                <a:satMod val="135000"/>
              </a:schemeClr>
            </a:gs>
          </a:gsLst>
          <a:lin ang="16200000" scaled="0"/>
        </a:gradFill>
        <a:ln w="9525" cap="flat" cmpd="sng" algn="ctr">
          <a:solidFill>
            <a:schemeClr val="accent2">
              <a:hueOff val="-12105871"/>
              <a:satOff val="-53682"/>
              <a:lumOff val="6274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kern="1200" dirty="0" smtClean="0">
              <a:solidFill>
                <a:schemeClr val="tx1"/>
              </a:solidFill>
              <a:latin typeface="微軟正黑體" pitchFamily="34" charset="-120"/>
              <a:ea typeface="微軟正黑體" pitchFamily="34" charset="-120"/>
            </a:rPr>
            <a:t>3/9</a:t>
          </a:r>
          <a:endParaRPr lang="zh-TW" altLang="en-US" sz="2000" kern="1200" dirty="0">
            <a:solidFill>
              <a:schemeClr val="tx1"/>
            </a:solidFill>
            <a:latin typeface="微軟正黑體" pitchFamily="34" charset="-120"/>
            <a:ea typeface="微軟正黑體" pitchFamily="34" charset="-120"/>
          </a:endParaRPr>
        </a:p>
      </dsp:txBody>
      <dsp:txXfrm rot="-5400000">
        <a:off x="1" y="5647683"/>
        <a:ext cx="608563" cy="260813"/>
      </dsp:txXfrm>
    </dsp:sp>
    <dsp:sp modelId="{A4671A25-6959-4A71-B9A0-B87ED5474B18}">
      <dsp:nvSpPr>
        <dsp:cNvPr id="0" name=""/>
        <dsp:cNvSpPr/>
      </dsp:nvSpPr>
      <dsp:spPr>
        <a:xfrm rot="5400000">
          <a:off x="4360057" y="1623138"/>
          <a:ext cx="559483" cy="8062470"/>
        </a:xfrm>
        <a:prstGeom prst="round2SameRect">
          <a:avLst/>
        </a:prstGeom>
        <a:solidFill>
          <a:schemeClr val="lt1">
            <a:alpha val="90000"/>
            <a:hueOff val="0"/>
            <a:satOff val="0"/>
            <a:lumOff val="0"/>
            <a:alphaOff val="0"/>
          </a:schemeClr>
        </a:solidFill>
        <a:ln w="9525" cap="flat" cmpd="sng" algn="ctr">
          <a:solidFill>
            <a:schemeClr val="accent2">
              <a:hueOff val="-12105871"/>
              <a:satOff val="-53682"/>
              <a:lumOff val="62745"/>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Times New Roman" panose="02020603050405020304" pitchFamily="18" charset="0"/>
              <a:ea typeface="標楷體" panose="03000509000000000000" pitchFamily="65" charset="-120"/>
              <a:cs typeface="Times New Roman" panose="02020603050405020304" pitchFamily="18" charset="0"/>
            </a:rPr>
            <a:t>中午前繳交</a:t>
          </a:r>
          <a:r>
            <a:rPr lang="zh-TW" altLang="en-US" sz="2000" kern="1200" dirty="0" smtClean="0">
              <a:latin typeface="標楷體" panose="03000509000000000000" pitchFamily="65" charset="-120"/>
              <a:ea typeface="標楷體" panose="03000509000000000000" pitchFamily="65" charset="-120"/>
            </a:rPr>
            <a:t>書面資料予會計室。</a:t>
          </a:r>
          <a:endParaRPr lang="zh-TW" altLang="en-US" sz="2000" kern="1200" dirty="0"/>
        </a:p>
      </dsp:txBody>
      <dsp:txXfrm rot="-5400000">
        <a:off x="608564" y="5401943"/>
        <a:ext cx="8035158" cy="5048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4F6B3-FCC8-4B0C-B9A3-0046759A6CF3}">
      <dsp:nvSpPr>
        <dsp:cNvPr id="0" name=""/>
        <dsp:cNvSpPr/>
      </dsp:nvSpPr>
      <dsp:spPr>
        <a:xfrm>
          <a:off x="2571120" y="502"/>
          <a:ext cx="5432086" cy="2340480"/>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0" bIns="15240" numCol="1" spcCol="1270" anchor="ctr" anchorCtr="0">
          <a:noAutofit/>
        </a:bodyPr>
        <a:lstStyle/>
        <a:p>
          <a:pPr marL="228600" lvl="1" indent="-228600" algn="l" defTabSz="1066800">
            <a:lnSpc>
              <a:spcPct val="90000"/>
            </a:lnSpc>
            <a:spcBef>
              <a:spcPct val="0"/>
            </a:spcBef>
            <a:spcAft>
              <a:spcPct val="15000"/>
            </a:spcAft>
            <a:buChar char="••"/>
          </a:pPr>
          <a:r>
            <a:rPr lang="zh-TW" altLang="en-US" sz="2400" kern="1200" dirty="0" smtClean="0">
              <a:latin typeface="標楷體" panose="03000509000000000000" pitchFamily="65" charset="-120"/>
              <a:ea typeface="標楷體" panose="03000509000000000000" pitchFamily="65" charset="-120"/>
            </a:rPr>
            <a:t>統一各項會計項目。</a:t>
          </a:r>
          <a:endParaRPr lang="zh-TW" altLang="en-US" sz="2400" kern="1200" dirty="0">
            <a:latin typeface="標楷體" panose="03000509000000000000" pitchFamily="65" charset="-120"/>
            <a:ea typeface="標楷體" panose="03000509000000000000" pitchFamily="65" charset="-120"/>
          </a:endParaRPr>
        </a:p>
        <a:p>
          <a:pPr marL="228600" lvl="1" indent="-228600" algn="l" defTabSz="1066800">
            <a:lnSpc>
              <a:spcPct val="90000"/>
            </a:lnSpc>
            <a:spcBef>
              <a:spcPct val="0"/>
            </a:spcBef>
            <a:spcAft>
              <a:spcPct val="15000"/>
            </a:spcAft>
            <a:buChar char="••"/>
          </a:pPr>
          <a:r>
            <a:rPr lang="zh-TW" altLang="en-US" sz="2400" kern="1200" dirty="0" smtClean="0">
              <a:latin typeface="標楷體" panose="03000509000000000000" pitchFamily="65" charset="-120"/>
              <a:ea typeface="標楷體" panose="03000509000000000000" pitchFamily="65" charset="-120"/>
            </a:rPr>
            <a:t>各項會計項目列為</a:t>
          </a:r>
          <a:r>
            <a:rPr lang="en-US" altLang="en-US" sz="2400" kern="1200" dirty="0" smtClean="0">
              <a:latin typeface="Times New Roman" pitchFamily="18" charset="0"/>
              <a:ea typeface="標楷體" panose="03000509000000000000" pitchFamily="65" charset="-120"/>
              <a:cs typeface="Times New Roman" pitchFamily="18" charset="0"/>
            </a:rPr>
            <a:t>10</a:t>
          </a:r>
          <a:r>
            <a:rPr lang="en-US" altLang="zh-TW" sz="2400" kern="1200" dirty="0" smtClean="0">
              <a:latin typeface="Times New Roman" pitchFamily="18" charset="0"/>
              <a:ea typeface="標楷體" panose="03000509000000000000" pitchFamily="65" charset="-120"/>
              <a:cs typeface="Times New Roman" pitchFamily="18" charset="0"/>
            </a:rPr>
            <a:t>9</a:t>
          </a:r>
          <a:r>
            <a:rPr lang="zh-TW" altLang="en-US" sz="2400" kern="1200" dirty="0" smtClean="0">
              <a:latin typeface="標楷體" panose="03000509000000000000" pitchFamily="65" charset="-120"/>
              <a:ea typeface="標楷體" panose="03000509000000000000" pitchFamily="65" charset="-120"/>
            </a:rPr>
            <a:t>學年度預算編列填寫之依據。</a:t>
          </a:r>
          <a:endParaRPr lang="zh-TW" altLang="en-US" sz="2400" kern="1200" dirty="0">
            <a:latin typeface="標楷體" panose="03000509000000000000" pitchFamily="65" charset="-120"/>
            <a:ea typeface="標楷體" panose="03000509000000000000" pitchFamily="65" charset="-120"/>
          </a:endParaRPr>
        </a:p>
      </dsp:txBody>
      <dsp:txXfrm>
        <a:off x="2571120" y="293062"/>
        <a:ext cx="4554406" cy="1755360"/>
      </dsp:txXfrm>
    </dsp:sp>
    <dsp:sp modelId="{B0E2AF6B-B3D5-4F4F-9460-0ACB59838EB8}">
      <dsp:nvSpPr>
        <dsp:cNvPr id="0" name=""/>
        <dsp:cNvSpPr/>
      </dsp:nvSpPr>
      <dsp:spPr>
        <a:xfrm>
          <a:off x="8" y="7944"/>
          <a:ext cx="2571112" cy="2325594"/>
        </a:xfrm>
        <a:prstGeom prst="roundRect">
          <a:avLst/>
        </a:prstGeom>
        <a:solidFill>
          <a:srgbClr val="FF99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zh-TW" altLang="en-US" sz="4000" b="1" kern="1200" dirty="0" smtClean="0">
              <a:solidFill>
                <a:schemeClr val="tx1"/>
              </a:solidFill>
              <a:latin typeface="微軟正黑體" panose="020B0604030504040204" pitchFamily="34" charset="-120"/>
              <a:ea typeface="微軟正黑體" panose="020B0604030504040204" pitchFamily="34" charset="-120"/>
            </a:rPr>
            <a:t>會計項目一致性</a:t>
          </a:r>
          <a:endParaRPr lang="zh-TW" altLang="en-US" sz="4000" b="1" kern="1200" dirty="0">
            <a:solidFill>
              <a:schemeClr val="tx1"/>
            </a:solidFill>
            <a:latin typeface="微軟正黑體" panose="020B0604030504040204" pitchFamily="34" charset="-120"/>
            <a:ea typeface="微軟正黑體" panose="020B0604030504040204" pitchFamily="34" charset="-120"/>
          </a:endParaRPr>
        </a:p>
      </dsp:txBody>
      <dsp:txXfrm>
        <a:off x="113534" y="121470"/>
        <a:ext cx="2344060" cy="2098542"/>
      </dsp:txXfrm>
    </dsp:sp>
    <dsp:sp modelId="{36B579B0-D126-4F3C-AE65-8387137B263C}">
      <dsp:nvSpPr>
        <dsp:cNvPr id="0" name=""/>
        <dsp:cNvSpPr/>
      </dsp:nvSpPr>
      <dsp:spPr>
        <a:xfrm>
          <a:off x="2593745" y="2575030"/>
          <a:ext cx="5384325" cy="2371117"/>
        </a:xfrm>
        <a:prstGeom prst="rightArrow">
          <a:avLst>
            <a:gd name="adj1" fmla="val 75000"/>
            <a:gd name="adj2" fmla="val 50000"/>
          </a:avLst>
        </a:prstGeom>
        <a:solidFill>
          <a:schemeClr val="accent2">
            <a:tint val="40000"/>
            <a:alpha val="90000"/>
            <a:hueOff val="-12605046"/>
            <a:satOff val="-17573"/>
            <a:lumOff val="16698"/>
            <a:alphaOff val="0"/>
          </a:schemeClr>
        </a:solidFill>
        <a:ln w="25400" cap="flat" cmpd="sng" algn="ctr">
          <a:solidFill>
            <a:schemeClr val="accent2">
              <a:tint val="40000"/>
              <a:alpha val="90000"/>
              <a:hueOff val="-12605046"/>
              <a:satOff val="-17573"/>
              <a:lumOff val="166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0" bIns="15240" numCol="1" spcCol="1270" anchor="ctr" anchorCtr="0">
          <a:noAutofit/>
        </a:bodyPr>
        <a:lstStyle/>
        <a:p>
          <a:pPr marL="228600" lvl="1" indent="-228600" algn="l" defTabSz="1066800">
            <a:lnSpc>
              <a:spcPts val="2400"/>
            </a:lnSpc>
            <a:spcBef>
              <a:spcPct val="0"/>
            </a:spcBef>
            <a:spcAft>
              <a:spcPct val="15000"/>
            </a:spcAft>
            <a:buChar char="••"/>
          </a:pPr>
          <a:r>
            <a:rPr lang="zh-TW" altLang="en-US" sz="2400" kern="1200" dirty="0" smtClean="0">
              <a:solidFill>
                <a:srgbClr val="C00000"/>
              </a:solidFill>
              <a:latin typeface="標楷體" panose="03000509000000000000" pitchFamily="65" charset="-120"/>
              <a:ea typeface="標楷體" panose="03000509000000000000" pitchFamily="65" charset="-120"/>
            </a:rPr>
            <a:t>一切收入及支出均應編入概算中</a:t>
          </a:r>
          <a:endParaRPr lang="zh-TW" altLang="en-US" sz="2400" kern="1200" dirty="0">
            <a:solidFill>
              <a:srgbClr val="C00000"/>
            </a:solidFill>
            <a:latin typeface="標楷體" panose="03000509000000000000" pitchFamily="65" charset="-120"/>
            <a:ea typeface="標楷體" panose="03000509000000000000" pitchFamily="65" charset="-120"/>
          </a:endParaRPr>
        </a:p>
        <a:p>
          <a:pPr marL="228600" lvl="1" indent="-228600" algn="l" defTabSz="1066800">
            <a:lnSpc>
              <a:spcPts val="2400"/>
            </a:lnSpc>
            <a:spcBef>
              <a:spcPct val="0"/>
            </a:spcBef>
            <a:spcAft>
              <a:spcPct val="15000"/>
            </a:spcAft>
            <a:buChar char="••"/>
          </a:pPr>
          <a:r>
            <a:rPr lang="zh-TW" altLang="en-US" sz="2400" kern="1200" dirty="0" smtClean="0">
              <a:latin typeface="標楷體" panose="03000509000000000000" pitchFamily="65" charset="-120"/>
              <a:ea typeface="標楷體" panose="03000509000000000000" pitchFamily="65" charset="-120"/>
            </a:rPr>
            <a:t>包括</a:t>
          </a:r>
          <a:r>
            <a:rPr lang="zh-TW" altLang="en-US" sz="2400" u="none" kern="1200" dirty="0" smtClean="0">
              <a:latin typeface="標楷體" panose="03000509000000000000" pitchFamily="65" charset="-120"/>
              <a:ea typeface="標楷體" panose="03000509000000000000" pitchFamily="65" charset="-120"/>
            </a:rPr>
            <a:t>一般例行性、特別計畫、各項補助款、專案計畫及基金</a:t>
          </a:r>
          <a:r>
            <a:rPr lang="zh-TW" altLang="en-US" sz="2400" kern="1200" dirty="0" smtClean="0">
              <a:latin typeface="標楷體" panose="03000509000000000000" pitchFamily="65" charset="-120"/>
              <a:ea typeface="標楷體" panose="03000509000000000000" pitchFamily="65" charset="-120"/>
            </a:rPr>
            <a:t>等之收入及支出。</a:t>
          </a:r>
          <a:endParaRPr lang="zh-TW" altLang="en-US" sz="2400" kern="1200" dirty="0">
            <a:latin typeface="標楷體" panose="03000509000000000000" pitchFamily="65" charset="-120"/>
            <a:ea typeface="標楷體" panose="03000509000000000000" pitchFamily="65" charset="-120"/>
          </a:endParaRPr>
        </a:p>
      </dsp:txBody>
      <dsp:txXfrm>
        <a:off x="2593745" y="2871420"/>
        <a:ext cx="4495156" cy="1778337"/>
      </dsp:txXfrm>
    </dsp:sp>
    <dsp:sp modelId="{AD2E6447-B871-4537-8B94-39C90495B280}">
      <dsp:nvSpPr>
        <dsp:cNvPr id="0" name=""/>
        <dsp:cNvSpPr/>
      </dsp:nvSpPr>
      <dsp:spPr>
        <a:xfrm>
          <a:off x="25143" y="2597791"/>
          <a:ext cx="2568601" cy="2325594"/>
        </a:xfrm>
        <a:prstGeom prst="roundRect">
          <a:avLst/>
        </a:prstGeom>
        <a:solidFill>
          <a:srgbClr val="33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zh-TW" altLang="en-US" sz="4000" b="1" kern="1200" dirty="0" smtClean="0">
              <a:solidFill>
                <a:schemeClr val="tx1"/>
              </a:solidFill>
              <a:latin typeface="微軟正黑體" panose="020B0604030504040204" pitchFamily="34" charset="-120"/>
              <a:ea typeface="微軟正黑體" panose="020B0604030504040204" pitchFamily="34" charset="-120"/>
            </a:rPr>
            <a:t>範  圍</a:t>
          </a:r>
          <a:endParaRPr lang="zh-TW" altLang="en-US" sz="4000" b="1" kern="1200" dirty="0">
            <a:solidFill>
              <a:schemeClr val="tx1"/>
            </a:solidFill>
            <a:latin typeface="微軟正黑體" panose="020B0604030504040204" pitchFamily="34" charset="-120"/>
            <a:ea typeface="微軟正黑體" panose="020B0604030504040204" pitchFamily="34" charset="-120"/>
          </a:endParaRPr>
        </a:p>
      </dsp:txBody>
      <dsp:txXfrm>
        <a:off x="138669" y="2711317"/>
        <a:ext cx="2341549" cy="20985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2C747-21DA-4320-A26A-A0FFDEE72950}">
      <dsp:nvSpPr>
        <dsp:cNvPr id="0" name=""/>
        <dsp:cNvSpPr/>
      </dsp:nvSpPr>
      <dsp:spPr>
        <a:xfrm>
          <a:off x="4036" y="41399"/>
          <a:ext cx="1547217" cy="489600"/>
        </a:xfrm>
        <a:prstGeom prst="rect">
          <a:avLst/>
        </a:prstGeom>
        <a:solidFill>
          <a:schemeClr val="tx2">
            <a:lumMod val="20000"/>
            <a:lumOff val="80000"/>
          </a:schemeClr>
        </a:solidFill>
        <a:ln w="25400" cap="flat" cmpd="sng" algn="ctr">
          <a:solidFill>
            <a:schemeClr val="tx2">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zh-TW" altLang="en-US" sz="1700" kern="1200" dirty="0" smtClean="0">
              <a:solidFill>
                <a:schemeClr val="tx1"/>
              </a:solidFill>
              <a:latin typeface="標楷體" panose="03000509000000000000" pitchFamily="65" charset="-120"/>
              <a:ea typeface="標楷體" panose="03000509000000000000" pitchFamily="65" charset="-120"/>
            </a:rPr>
            <a:t>各院及進修部</a:t>
          </a:r>
          <a:endParaRPr lang="zh-TW" altLang="en-US" sz="1700" kern="1200" dirty="0">
            <a:solidFill>
              <a:schemeClr val="tx1"/>
            </a:solidFill>
            <a:latin typeface="標楷體" panose="03000509000000000000" pitchFamily="65" charset="-120"/>
            <a:ea typeface="標楷體" panose="03000509000000000000" pitchFamily="65" charset="-120"/>
          </a:endParaRPr>
        </a:p>
      </dsp:txBody>
      <dsp:txXfrm>
        <a:off x="4036" y="41399"/>
        <a:ext cx="1547217" cy="489600"/>
      </dsp:txXfrm>
    </dsp:sp>
    <dsp:sp modelId="{0301943B-3554-4D79-BC8E-A4CAC006A0CA}">
      <dsp:nvSpPr>
        <dsp:cNvPr id="0" name=""/>
        <dsp:cNvSpPr/>
      </dsp:nvSpPr>
      <dsp:spPr>
        <a:xfrm>
          <a:off x="4036" y="531000"/>
          <a:ext cx="1547217" cy="5599800"/>
        </a:xfrm>
        <a:prstGeom prst="rect">
          <a:avLst/>
        </a:prstGeom>
        <a:solidFill>
          <a:schemeClr val="accent3">
            <a:lumMod val="85000"/>
            <a:alpha val="9000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0" lvl="1" indent="0" algn="l" defTabSz="755650">
            <a:lnSpc>
              <a:spcPct val="90000"/>
            </a:lnSpc>
            <a:spcBef>
              <a:spcPct val="0"/>
            </a:spcBef>
            <a:spcAft>
              <a:spcPct val="15000"/>
            </a:spcAft>
            <a:buChar char="••"/>
          </a:pPr>
          <a:r>
            <a:rPr lang="zh-TW" altLang="en-US" sz="1250" b="1" kern="1200" dirty="0" smtClean="0">
              <a:solidFill>
                <a:srgbClr val="3366FF"/>
              </a:solidFill>
              <a:latin typeface="標楷體" panose="03000509000000000000" pitchFamily="65" charset="-120"/>
              <a:ea typeface="標楷體" panose="03000509000000000000" pitchFamily="65" charset="-120"/>
            </a:rPr>
            <a:t>專任教職員</a:t>
          </a:r>
          <a:r>
            <a:rPr lang="zh-TW" altLang="en-US" sz="1250" kern="1200" dirty="0" smtClean="0">
              <a:latin typeface="標楷體" panose="03000509000000000000" pitchFamily="65" charset="-120"/>
              <a:ea typeface="標楷體" panose="03000509000000000000" pitchFamily="65" charset="-120"/>
            </a:rPr>
            <a:t>依現有人員及經簽呈核准得聘用員額編列。</a:t>
          </a:r>
          <a:endParaRPr lang="zh-TW" altLang="en-US" sz="1250" b="1" kern="1200" dirty="0">
            <a:solidFill>
              <a:srgbClr val="0070C0"/>
            </a:solidFill>
            <a:latin typeface="標楷體" panose="03000509000000000000" pitchFamily="65" charset="-120"/>
            <a:ea typeface="標楷體" panose="03000509000000000000" pitchFamily="65" charset="-120"/>
          </a:endParaRPr>
        </a:p>
        <a:p>
          <a:pPr marL="0" lvl="1" indent="0" algn="l" defTabSz="755650">
            <a:lnSpc>
              <a:spcPct val="90000"/>
            </a:lnSpc>
            <a:spcBef>
              <a:spcPct val="0"/>
            </a:spcBef>
            <a:spcAft>
              <a:spcPct val="15000"/>
            </a:spcAft>
            <a:buChar char="••"/>
          </a:pPr>
          <a:r>
            <a:rPr lang="zh-TW" altLang="en-US" sz="1250" b="0" kern="1200" dirty="0" smtClean="0">
              <a:solidFill>
                <a:schemeClr val="tx1"/>
              </a:solidFill>
              <a:latin typeface="標楷體" panose="03000509000000000000" pitchFamily="65" charset="-120"/>
              <a:ea typeface="標楷體" panose="03000509000000000000" pitchFamily="65" charset="-120"/>
            </a:rPr>
            <a:t>主從聘教師人事費預算，除特殊個案專簽通過者，應由主聘單位編列。</a:t>
          </a:r>
          <a:endParaRPr lang="zh-TW" altLang="en-US" sz="1250" b="1" kern="1200" dirty="0">
            <a:solidFill>
              <a:srgbClr val="0070C0"/>
            </a:solidFill>
            <a:latin typeface="標楷體" panose="03000509000000000000" pitchFamily="65" charset="-120"/>
            <a:ea typeface="標楷體" panose="03000509000000000000" pitchFamily="65" charset="-120"/>
          </a:endParaRPr>
        </a:p>
        <a:p>
          <a:pPr marL="0" lvl="1" indent="0" algn="l" defTabSz="755650">
            <a:lnSpc>
              <a:spcPct val="90000"/>
            </a:lnSpc>
            <a:spcBef>
              <a:spcPct val="0"/>
            </a:spcBef>
            <a:spcAft>
              <a:spcPct val="15000"/>
            </a:spcAft>
            <a:buChar char="••"/>
          </a:pPr>
          <a:r>
            <a:rPr lang="zh-TW" altLang="en-US" sz="1250" b="0" kern="1200" dirty="0" smtClean="0">
              <a:solidFill>
                <a:schemeClr val="tx1"/>
              </a:solidFill>
              <a:latin typeface="標楷體" panose="03000509000000000000" pitchFamily="65" charset="-120"/>
              <a:ea typeface="標楷體" panose="03000509000000000000" pitchFamily="65" charset="-120"/>
            </a:rPr>
            <a:t>專兼任教師鐘點費依各系所通過之學時數編列，</a:t>
          </a:r>
          <a:r>
            <a:rPr lang="zh-TW" altLang="en-US" sz="1250" kern="1200" dirty="0" smtClean="0">
              <a:solidFill>
                <a:schemeClr val="tx1"/>
              </a:solidFill>
              <a:latin typeface="標楷體" panose="03000509000000000000" pitchFamily="65" charset="-120"/>
              <a:ea typeface="標楷體" panose="03000509000000000000" pitchFamily="65" charset="-120"/>
            </a:rPr>
            <a:t>並由</a:t>
          </a:r>
          <a:r>
            <a:rPr lang="zh-TW" altLang="en-US" sz="1250" kern="1200" dirty="0" smtClean="0">
              <a:solidFill>
                <a:srgbClr val="3366FF"/>
              </a:solidFill>
              <a:latin typeface="標楷體" panose="03000509000000000000" pitchFamily="65" charset="-120"/>
              <a:ea typeface="標楷體" panose="03000509000000000000" pitchFamily="65" charset="-120"/>
            </a:rPr>
            <a:t>人事室</a:t>
          </a:r>
          <a:r>
            <a:rPr lang="zh-TW" altLang="en-US" sz="1250" kern="1200" dirty="0" smtClean="0">
              <a:solidFill>
                <a:schemeClr val="tx1"/>
              </a:solidFill>
              <a:latin typeface="標楷體" panose="03000509000000000000" pitchFamily="65" charset="-120"/>
              <a:ea typeface="標楷體" panose="03000509000000000000" pitchFamily="65" charset="-120"/>
            </a:rPr>
            <a:t>與</a:t>
          </a:r>
          <a:r>
            <a:rPr lang="zh-TW" altLang="en-US" sz="1250" kern="1200" dirty="0" smtClean="0">
              <a:solidFill>
                <a:srgbClr val="3366FF"/>
              </a:solidFill>
              <a:latin typeface="標楷體" panose="03000509000000000000" pitchFamily="65" charset="-120"/>
              <a:ea typeface="標楷體" panose="03000509000000000000" pitchFamily="65" charset="-120"/>
            </a:rPr>
            <a:t>教務處</a:t>
          </a:r>
          <a:r>
            <a:rPr lang="zh-TW" altLang="en-US" sz="1250" kern="1200" dirty="0" smtClean="0">
              <a:solidFill>
                <a:schemeClr val="tx1"/>
              </a:solidFill>
              <a:latin typeface="標楷體" panose="03000509000000000000" pitchFamily="65" charset="-120"/>
              <a:ea typeface="標楷體" panose="03000509000000000000" pitchFamily="65" charset="-120"/>
            </a:rPr>
            <a:t>會同審定</a:t>
          </a:r>
          <a:endParaRPr lang="zh-TW" altLang="en-US" sz="1250" b="1" kern="1200" dirty="0">
            <a:solidFill>
              <a:srgbClr val="0070C0"/>
            </a:solidFill>
            <a:latin typeface="標楷體" panose="03000509000000000000" pitchFamily="65" charset="-120"/>
            <a:ea typeface="標楷體" panose="03000509000000000000" pitchFamily="65" charset="-120"/>
          </a:endParaRPr>
        </a:p>
        <a:p>
          <a:pPr marL="0" lvl="1" indent="0" algn="l" defTabSz="755650">
            <a:lnSpc>
              <a:spcPct val="90000"/>
            </a:lnSpc>
            <a:spcBef>
              <a:spcPct val="0"/>
            </a:spcBef>
            <a:spcAft>
              <a:spcPct val="15000"/>
            </a:spcAft>
            <a:buChar char="••"/>
          </a:pPr>
          <a:r>
            <a:rPr lang="zh-TW" altLang="en-US" sz="1250" kern="1200" dirty="0" smtClean="0">
              <a:solidFill>
                <a:schemeClr val="tx1"/>
              </a:solidFill>
              <a:latin typeface="標楷體" panose="03000509000000000000" pitchFamily="65" charset="-120"/>
              <a:ea typeface="標楷體" panose="03000509000000000000" pitchFamily="65" charset="-120"/>
            </a:rPr>
            <a:t>兼任教師教授全人教育</a:t>
          </a:r>
          <a:r>
            <a:rPr lang="zh-TW" altLang="en-US" sz="1250" u="sng" kern="1200" dirty="0" smtClean="0">
              <a:solidFill>
                <a:srgbClr val="3366FF"/>
              </a:solidFill>
              <a:latin typeface="標楷體" panose="03000509000000000000" pitchFamily="65" charset="-120"/>
              <a:ea typeface="標楷體" panose="03000509000000000000" pitchFamily="65" charset="-120"/>
            </a:rPr>
            <a:t>建置班課程鐘點</a:t>
          </a:r>
          <a:r>
            <a:rPr lang="zh-TW" altLang="en-US" sz="1250" kern="1200" dirty="0" smtClean="0">
              <a:solidFill>
                <a:srgbClr val="3366FF"/>
              </a:solidFill>
              <a:latin typeface="標楷體" panose="03000509000000000000" pitchFamily="65" charset="-120"/>
              <a:ea typeface="標楷體" panose="03000509000000000000" pitchFamily="65" charset="-120"/>
            </a:rPr>
            <a:t>，由開課系所編列</a:t>
          </a:r>
          <a:r>
            <a:rPr lang="zh-TW" altLang="en-US" sz="1250" kern="1200" dirty="0" smtClean="0">
              <a:solidFill>
                <a:schemeClr val="tx1"/>
              </a:solidFill>
              <a:latin typeface="標楷體" panose="03000509000000000000" pitchFamily="65" charset="-120"/>
              <a:ea typeface="標楷體" panose="03000509000000000000" pitchFamily="65" charset="-120"/>
            </a:rPr>
            <a:t>，</a:t>
          </a:r>
          <a:r>
            <a:rPr lang="zh-TW" altLang="en-US" sz="1250" u="sng" kern="1200" dirty="0" smtClean="0">
              <a:solidFill>
                <a:srgbClr val="3366FF"/>
              </a:solidFill>
              <a:latin typeface="標楷體" panose="03000509000000000000" pitchFamily="65" charset="-120"/>
              <a:ea typeface="標楷體" panose="03000509000000000000" pitchFamily="65" charset="-120"/>
            </a:rPr>
            <a:t>非建置班課程其鐘點費</a:t>
          </a:r>
          <a:r>
            <a:rPr lang="zh-TW" altLang="en-US" sz="1250" kern="1200" dirty="0" smtClean="0">
              <a:solidFill>
                <a:srgbClr val="3366FF"/>
              </a:solidFill>
              <a:latin typeface="標楷體" panose="03000509000000000000" pitchFamily="65" charset="-120"/>
              <a:ea typeface="標楷體" panose="03000509000000000000" pitchFamily="65" charset="-120"/>
            </a:rPr>
            <a:t>仍計入全人中心。</a:t>
          </a:r>
          <a:endParaRPr lang="zh-TW" altLang="en-US" sz="1250" b="1" kern="1200" dirty="0">
            <a:solidFill>
              <a:srgbClr val="3366FF"/>
            </a:solidFill>
            <a:latin typeface="標楷體" panose="03000509000000000000" pitchFamily="65" charset="-120"/>
            <a:ea typeface="標楷體" panose="03000509000000000000" pitchFamily="65" charset="-120"/>
          </a:endParaRPr>
        </a:p>
        <a:p>
          <a:pPr marL="0" lvl="1" indent="0" algn="l" defTabSz="755650">
            <a:lnSpc>
              <a:spcPct val="90000"/>
            </a:lnSpc>
            <a:spcBef>
              <a:spcPct val="0"/>
            </a:spcBef>
            <a:spcAft>
              <a:spcPct val="15000"/>
            </a:spcAft>
            <a:buChar char="••"/>
          </a:pPr>
          <a:r>
            <a:rPr lang="zh-TW" altLang="en-US" sz="1250" b="0" kern="1200" dirty="0" smtClean="0">
              <a:solidFill>
                <a:schemeClr val="tx1"/>
              </a:solidFill>
              <a:latin typeface="標楷體" panose="03000509000000000000" pitchFamily="65" charset="-120"/>
              <a:ea typeface="標楷體" panose="03000509000000000000" pitchFamily="65" charset="-120"/>
            </a:rPr>
            <a:t>專任教師支援碩士在職專班之鐘點費，一律編入碩士在職專班預算之兼任教師鐘點薪。</a:t>
          </a:r>
          <a:endParaRPr lang="zh-TW" altLang="en-US" sz="1250" b="1" kern="1200" dirty="0">
            <a:solidFill>
              <a:srgbClr val="0070C0"/>
            </a:solidFill>
            <a:latin typeface="標楷體" panose="03000509000000000000" pitchFamily="65" charset="-120"/>
            <a:ea typeface="標楷體" panose="03000509000000000000" pitchFamily="65" charset="-120"/>
          </a:endParaRPr>
        </a:p>
        <a:p>
          <a:pPr marL="0" lvl="1" indent="0" algn="l" defTabSz="755650">
            <a:lnSpc>
              <a:spcPct val="90000"/>
            </a:lnSpc>
            <a:spcBef>
              <a:spcPct val="0"/>
            </a:spcBef>
            <a:spcAft>
              <a:spcPct val="15000"/>
            </a:spcAft>
            <a:buChar char="••"/>
          </a:pPr>
          <a:r>
            <a:rPr lang="en-US" altLang="en-US" sz="1250" b="1" kern="1200" dirty="0" smtClean="0">
              <a:solidFill>
                <a:srgbClr val="FF0000"/>
              </a:solidFill>
              <a:latin typeface="標楷體" panose="03000509000000000000" pitchFamily="65" charset="-120"/>
              <a:ea typeface="標楷體" panose="03000509000000000000" pitchFamily="65" charset="-120"/>
            </a:rPr>
            <a:t>110</a:t>
          </a:r>
          <a:r>
            <a:rPr lang="zh-TW" altLang="en-US" sz="1250" b="1" kern="1200" dirty="0" smtClean="0">
              <a:solidFill>
                <a:srgbClr val="FF0000"/>
              </a:solidFill>
              <a:latin typeface="標楷體" panose="03000509000000000000" pitchFamily="65" charset="-120"/>
              <a:ea typeface="標楷體" panose="03000509000000000000" pitchFamily="65" charset="-120"/>
            </a:rPr>
            <a:t>學年度起</a:t>
          </a:r>
          <a:r>
            <a:rPr lang="zh-TW" altLang="en-US" sz="1250" b="1" kern="1200" dirty="0" smtClean="0">
              <a:solidFill>
                <a:schemeClr val="tx1"/>
              </a:solidFill>
              <a:latin typeface="標楷體" panose="03000509000000000000" pitchFamily="65" charset="-120"/>
              <a:ea typeface="標楷體" panose="03000509000000000000" pitchFamily="65" charset="-120"/>
            </a:rPr>
            <a:t>，專任教師之超鐘點若為</a:t>
          </a:r>
          <a:r>
            <a:rPr lang="zh-TW" altLang="en-US" sz="1250" b="1" kern="1200" dirty="0" smtClean="0">
              <a:solidFill>
                <a:srgbClr val="FF0000"/>
              </a:solidFill>
              <a:latin typeface="標楷體" panose="03000509000000000000" pitchFamily="65" charset="-120"/>
              <a:ea typeface="標楷體" panose="03000509000000000000" pitchFamily="65" charset="-120"/>
            </a:rPr>
            <a:t>支援不同學院其他系所</a:t>
          </a:r>
          <a:r>
            <a:rPr lang="zh-TW" altLang="en-US" sz="1250" b="1" kern="1200" dirty="0" smtClean="0">
              <a:solidFill>
                <a:schemeClr val="tx1"/>
              </a:solidFill>
              <a:latin typeface="標楷體" panose="03000509000000000000" pitchFamily="65" charset="-120"/>
              <a:ea typeface="標楷體" panose="03000509000000000000" pitchFamily="65" charset="-120"/>
            </a:rPr>
            <a:t>則由開課單位編列鐘點費。</a:t>
          </a:r>
          <a:endParaRPr lang="zh-TW" altLang="en-US" sz="1250" b="1" kern="1200" dirty="0">
            <a:solidFill>
              <a:schemeClr val="tx1"/>
            </a:solidFill>
            <a:latin typeface="標楷體" panose="03000509000000000000" pitchFamily="65" charset="-120"/>
            <a:ea typeface="標楷體" panose="03000509000000000000" pitchFamily="65" charset="-120"/>
          </a:endParaRPr>
        </a:p>
      </dsp:txBody>
      <dsp:txXfrm>
        <a:off x="4036" y="531000"/>
        <a:ext cx="1547217" cy="5599800"/>
      </dsp:txXfrm>
    </dsp:sp>
    <dsp:sp modelId="{5DCE199C-1C74-47AD-AE92-51491FB378B8}">
      <dsp:nvSpPr>
        <dsp:cNvPr id="0" name=""/>
        <dsp:cNvSpPr/>
      </dsp:nvSpPr>
      <dsp:spPr>
        <a:xfrm>
          <a:off x="1767863" y="41399"/>
          <a:ext cx="1547217" cy="489600"/>
        </a:xfrm>
        <a:prstGeom prst="rect">
          <a:avLst/>
        </a:prstGeom>
        <a:solidFill>
          <a:schemeClr val="tx2">
            <a:lumMod val="40000"/>
            <a:lumOff val="60000"/>
          </a:schemeClr>
        </a:solidFill>
        <a:ln w="25400" cap="flat" cmpd="sng" algn="ctr">
          <a:solidFill>
            <a:schemeClr val="tx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zh-TW" altLang="en-US" sz="1700" kern="1200" dirty="0" smtClean="0">
              <a:solidFill>
                <a:schemeClr val="tx1"/>
              </a:solidFill>
              <a:latin typeface="標楷體" panose="03000509000000000000" pitchFamily="65" charset="-120"/>
              <a:ea typeface="標楷體" panose="03000509000000000000" pitchFamily="65" charset="-120"/>
            </a:rPr>
            <a:t>共同服務單位</a:t>
          </a:r>
          <a:endParaRPr lang="zh-TW" altLang="en-US" sz="1700" kern="1200" dirty="0">
            <a:solidFill>
              <a:schemeClr val="tx1"/>
            </a:solidFill>
            <a:latin typeface="標楷體" panose="03000509000000000000" pitchFamily="65" charset="-120"/>
            <a:ea typeface="標楷體" panose="03000509000000000000" pitchFamily="65" charset="-120"/>
          </a:endParaRPr>
        </a:p>
      </dsp:txBody>
      <dsp:txXfrm>
        <a:off x="1767863" y="41399"/>
        <a:ext cx="1547217" cy="489600"/>
      </dsp:txXfrm>
    </dsp:sp>
    <dsp:sp modelId="{AA0E71DB-C212-4156-9278-5BA4E770A77B}">
      <dsp:nvSpPr>
        <dsp:cNvPr id="0" name=""/>
        <dsp:cNvSpPr/>
      </dsp:nvSpPr>
      <dsp:spPr>
        <a:xfrm>
          <a:off x="1767863" y="531000"/>
          <a:ext cx="1547217" cy="5599800"/>
        </a:xfrm>
        <a:prstGeom prst="rect">
          <a:avLst/>
        </a:prstGeom>
        <a:solidFill>
          <a:schemeClr val="accent3">
            <a:lumMod val="85000"/>
            <a:alpha val="90000"/>
          </a:schemeClr>
        </a:solidFill>
        <a:ln w="25400" cap="flat" cmpd="sng" algn="ctr">
          <a:solidFill>
            <a:schemeClr val="accent2">
              <a:tint val="40000"/>
              <a:alpha val="90000"/>
              <a:hueOff val="-3151262"/>
              <a:satOff val="-4393"/>
              <a:lumOff val="41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79388" lvl="1" indent="-179388" algn="l" defTabSz="666750">
            <a:lnSpc>
              <a:spcPct val="90000"/>
            </a:lnSpc>
            <a:spcBef>
              <a:spcPct val="0"/>
            </a:spcBef>
            <a:spcAft>
              <a:spcPct val="15000"/>
            </a:spcAft>
            <a:buChar char="••"/>
          </a:pPr>
          <a:r>
            <a:rPr lang="zh-TW" altLang="en-US" sz="1500" kern="1200" dirty="0" smtClean="0">
              <a:solidFill>
                <a:schemeClr val="tx1"/>
              </a:solidFill>
              <a:latin typeface="標楷體" panose="03000509000000000000" pitchFamily="65" charset="-120"/>
              <a:ea typeface="標楷體" panose="03000509000000000000" pitchFamily="65" charset="-120"/>
            </a:rPr>
            <a:t>依現有人員及簽呈核准得聘用員額編列</a:t>
          </a:r>
          <a:endParaRPr lang="zh-TW" altLang="en-US" sz="1500" kern="1200" dirty="0">
            <a:solidFill>
              <a:schemeClr val="tx1"/>
            </a:solidFill>
            <a:latin typeface="標楷體" panose="03000509000000000000" pitchFamily="65" charset="-120"/>
            <a:ea typeface="標楷體" panose="03000509000000000000" pitchFamily="65" charset="-120"/>
          </a:endParaRPr>
        </a:p>
        <a:p>
          <a:pPr marL="179388" lvl="1" indent="-179388" algn="l" defTabSz="666750">
            <a:lnSpc>
              <a:spcPct val="90000"/>
            </a:lnSpc>
            <a:spcBef>
              <a:spcPct val="0"/>
            </a:spcBef>
            <a:spcAft>
              <a:spcPct val="15000"/>
            </a:spcAft>
            <a:buChar char="••"/>
          </a:pPr>
          <a:r>
            <a:rPr lang="zh-TW" altLang="en-US" sz="1500" kern="1200" dirty="0" smtClean="0">
              <a:solidFill>
                <a:schemeClr val="tx1"/>
              </a:solidFill>
              <a:latin typeface="標楷體" panose="03000509000000000000" pitchFamily="65" charset="-120"/>
              <a:ea typeface="標楷體" panose="03000509000000000000" pitchFamily="65" charset="-120"/>
            </a:rPr>
            <a:t>特別計畫除經簽呈核准，不得編列人事費</a:t>
          </a:r>
          <a:endParaRPr lang="zh-TW" altLang="en-US" sz="1500" kern="1200" dirty="0">
            <a:solidFill>
              <a:schemeClr val="tx1"/>
            </a:solidFill>
            <a:latin typeface="標楷體" panose="03000509000000000000" pitchFamily="65" charset="-120"/>
            <a:ea typeface="標楷體" panose="03000509000000000000" pitchFamily="65" charset="-120"/>
          </a:endParaRPr>
        </a:p>
        <a:p>
          <a:pPr marL="179388" lvl="1" indent="-179388" algn="l" defTabSz="755650">
            <a:lnSpc>
              <a:spcPct val="90000"/>
            </a:lnSpc>
            <a:spcBef>
              <a:spcPct val="0"/>
            </a:spcBef>
            <a:spcAft>
              <a:spcPct val="15000"/>
            </a:spcAft>
            <a:buChar char="••"/>
          </a:pPr>
          <a:r>
            <a:rPr lang="zh-TW" altLang="en-US" sz="1700" b="1" kern="1200" dirty="0" smtClean="0">
              <a:solidFill>
                <a:srgbClr val="FF0000"/>
              </a:solidFill>
              <a:latin typeface="標楷體" panose="03000509000000000000" pitchFamily="65" charset="-120"/>
              <a:ea typeface="標楷體" panose="03000509000000000000" pitchFamily="65" charset="-120"/>
            </a:rPr>
            <a:t>人事室負責編列事項  </a:t>
          </a:r>
          <a:r>
            <a:rPr lang="en-US" altLang="zh-TW" sz="1600" b="1" kern="1200" dirty="0" smtClean="0">
              <a:solidFill>
                <a:srgbClr val="FF0000"/>
              </a:solidFill>
              <a:latin typeface="標楷體" panose="03000509000000000000" pitchFamily="65" charset="-120"/>
              <a:ea typeface="標楷體" panose="03000509000000000000" pitchFamily="65" charset="-120"/>
            </a:rPr>
            <a:t>1.</a:t>
          </a:r>
          <a:r>
            <a:rPr lang="zh-TW" altLang="en-US" sz="1600" kern="1200" dirty="0" smtClean="0">
              <a:solidFill>
                <a:schemeClr val="tx1"/>
              </a:solidFill>
              <a:latin typeface="標楷體" panose="03000509000000000000" pitchFamily="65" charset="-120"/>
              <a:ea typeface="標楷體" panose="03000509000000000000" pitchFamily="65" charset="-120"/>
            </a:rPr>
            <a:t>專任職員之考績獎金 </a:t>
          </a:r>
          <a:r>
            <a:rPr lang="en-US" altLang="zh-TW" sz="1600" kern="1200" dirty="0" smtClean="0">
              <a:solidFill>
                <a:schemeClr val="tx1"/>
              </a:solidFill>
              <a:latin typeface="標楷體" panose="03000509000000000000" pitchFamily="65" charset="-120"/>
              <a:ea typeface="標楷體" panose="03000509000000000000" pitchFamily="65" charset="-120"/>
            </a:rPr>
            <a:t>2.</a:t>
          </a:r>
          <a:r>
            <a:rPr lang="zh-TW" altLang="en-US" sz="1500" kern="1200" dirty="0" smtClean="0">
              <a:solidFill>
                <a:schemeClr val="tx1"/>
              </a:solidFill>
              <a:latin typeface="標楷體" panose="03000509000000000000" pitchFamily="65" charset="-120"/>
              <a:ea typeface="標楷體" panose="03000509000000000000" pitchFamily="65" charset="-120"/>
            </a:rPr>
            <a:t>專任教職員之校付公健保費及退休撫卹費          </a:t>
          </a:r>
          <a:r>
            <a:rPr lang="en-US" altLang="zh-TW" sz="1500" kern="1200" dirty="0" smtClean="0">
              <a:solidFill>
                <a:schemeClr val="tx1"/>
              </a:solidFill>
              <a:latin typeface="標楷體" panose="03000509000000000000" pitchFamily="65" charset="-120"/>
              <a:ea typeface="標楷體" panose="03000509000000000000" pitchFamily="65" charset="-120"/>
            </a:rPr>
            <a:t>3.</a:t>
          </a:r>
          <a:r>
            <a:rPr lang="zh-TW" altLang="en-US" sz="1500" kern="1200" dirty="0" smtClean="0">
              <a:solidFill>
                <a:schemeClr val="tx1"/>
              </a:solidFill>
              <a:latin typeface="標楷體" panose="03000509000000000000" pitchFamily="65" charset="-120"/>
              <a:ea typeface="標楷體" panose="03000509000000000000" pitchFamily="65" charset="-120"/>
            </a:rPr>
            <a:t>兼任教師及專兼職約聘人員之校付勞健保費、勞工退休金及校付補充保費</a:t>
          </a:r>
          <a:r>
            <a:rPr lang="zh-TW" altLang="en-US" sz="1500" b="1" kern="1200" dirty="0" smtClean="0">
              <a:solidFill>
                <a:srgbClr val="3366FF"/>
              </a:solidFill>
              <a:latin typeface="標楷體" panose="03000509000000000000" pitchFamily="65" charset="-120"/>
              <a:ea typeface="標楷體" panose="03000509000000000000" pitchFamily="65" charset="-120"/>
            </a:rPr>
            <a:t>（不含碩士在職專班及專案計畫聘用人員）</a:t>
          </a:r>
          <a:endParaRPr lang="zh-TW" altLang="en-US" sz="1600" kern="1200" dirty="0">
            <a:solidFill>
              <a:schemeClr val="tx1"/>
            </a:solidFill>
            <a:latin typeface="標楷體" panose="03000509000000000000" pitchFamily="65" charset="-120"/>
            <a:ea typeface="標楷體" panose="03000509000000000000" pitchFamily="65" charset="-120"/>
          </a:endParaRPr>
        </a:p>
      </dsp:txBody>
      <dsp:txXfrm>
        <a:off x="1767863" y="531000"/>
        <a:ext cx="1547217" cy="5599800"/>
      </dsp:txXfrm>
    </dsp:sp>
    <dsp:sp modelId="{2C02A6A6-4183-4848-AD67-C636C1FECF92}">
      <dsp:nvSpPr>
        <dsp:cNvPr id="0" name=""/>
        <dsp:cNvSpPr/>
      </dsp:nvSpPr>
      <dsp:spPr>
        <a:xfrm>
          <a:off x="3531691" y="41399"/>
          <a:ext cx="1547217" cy="489600"/>
        </a:xfrm>
        <a:prstGeom prst="rect">
          <a:avLst/>
        </a:prstGeom>
        <a:solidFill>
          <a:schemeClr val="tx2">
            <a:lumMod val="60000"/>
            <a:lumOff val="40000"/>
          </a:schemeClr>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zh-TW" altLang="en-US" sz="1800" b="0" kern="1200" dirty="0" smtClean="0">
              <a:solidFill>
                <a:schemeClr val="tx1"/>
              </a:solidFill>
              <a:latin typeface="標楷體" panose="03000509000000000000" pitchFamily="65" charset="-120"/>
              <a:ea typeface="標楷體" panose="03000509000000000000" pitchFamily="65" charset="-120"/>
            </a:rPr>
            <a:t>總務處</a:t>
          </a:r>
          <a:endParaRPr lang="zh-TW" altLang="en-US" sz="1800" b="0" kern="1200" dirty="0">
            <a:solidFill>
              <a:schemeClr val="tx1"/>
            </a:solidFill>
            <a:latin typeface="標楷體" panose="03000509000000000000" pitchFamily="65" charset="-120"/>
            <a:ea typeface="標楷體" panose="03000509000000000000" pitchFamily="65" charset="-120"/>
          </a:endParaRPr>
        </a:p>
      </dsp:txBody>
      <dsp:txXfrm>
        <a:off x="3531691" y="41399"/>
        <a:ext cx="1547217" cy="489600"/>
      </dsp:txXfrm>
    </dsp:sp>
    <dsp:sp modelId="{ECA4B4C5-0513-4F8C-95A8-3ADD3B0C04CE}">
      <dsp:nvSpPr>
        <dsp:cNvPr id="0" name=""/>
        <dsp:cNvSpPr/>
      </dsp:nvSpPr>
      <dsp:spPr>
        <a:xfrm>
          <a:off x="3531691" y="531000"/>
          <a:ext cx="1547217" cy="5599800"/>
        </a:xfrm>
        <a:prstGeom prst="rect">
          <a:avLst/>
        </a:prstGeom>
        <a:solidFill>
          <a:schemeClr val="accent3">
            <a:lumMod val="85000"/>
            <a:alpha val="89804"/>
          </a:schemeClr>
        </a:solidFill>
        <a:ln w="25400" cap="flat" cmpd="sng" algn="ctr">
          <a:solidFill>
            <a:schemeClr val="accent2">
              <a:tint val="40000"/>
              <a:alpha val="90000"/>
              <a:hueOff val="-6302523"/>
              <a:satOff val="-8787"/>
              <a:lumOff val="83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TW" altLang="en-US" sz="1600" kern="1200" dirty="0" smtClean="0">
              <a:latin typeface="標楷體" panose="03000509000000000000" pitchFamily="65" charset="-120"/>
              <a:ea typeface="標楷體" panose="03000509000000000000" pitchFamily="65" charset="-120"/>
            </a:rPr>
            <a:t>依</a:t>
          </a:r>
          <a:r>
            <a:rPr lang="en-US" altLang="en-US" sz="1600" kern="1200" dirty="0" smtClean="0">
              <a:latin typeface="標楷體" panose="03000509000000000000" pitchFamily="65" charset="-120"/>
              <a:ea typeface="標楷體" panose="03000509000000000000" pitchFamily="65" charset="-120"/>
            </a:rPr>
            <a:t>108</a:t>
          </a:r>
          <a:r>
            <a:rPr lang="zh-TW" altLang="en-US" sz="1600" kern="1200" dirty="0" smtClean="0">
              <a:latin typeface="標楷體" panose="03000509000000000000" pitchFamily="65" charset="-120"/>
              <a:ea typeface="標楷體" panose="03000509000000000000" pitchFamily="65" charset="-120"/>
            </a:rPr>
            <a:t>學年度</a:t>
          </a:r>
          <a:r>
            <a:rPr lang="zh-TW" altLang="en-US" sz="1600" kern="1200" dirty="0" smtClean="0">
              <a:solidFill>
                <a:schemeClr val="tx1"/>
              </a:solidFill>
              <a:latin typeface="標楷體" panose="03000509000000000000" pitchFamily="65" charset="-120"/>
              <a:ea typeface="標楷體" panose="03000509000000000000" pitchFamily="65" charset="-120"/>
            </a:rPr>
            <a:t>現況編制之專、兼任工友</a:t>
          </a:r>
          <a:r>
            <a:rPr lang="zh-TW" altLang="en-US" sz="1600" kern="1200" dirty="0" smtClean="0">
              <a:solidFill>
                <a:srgbClr val="3366FF"/>
              </a:solidFill>
              <a:latin typeface="標楷體" panose="03000509000000000000" pitchFamily="65" charset="-120"/>
              <a:ea typeface="標楷體" panose="03000509000000000000" pitchFamily="65" charset="-120"/>
            </a:rPr>
            <a:t>薪資及校付勞健保費。</a:t>
          </a:r>
          <a:r>
            <a:rPr lang="en-US" altLang="zh-TW" sz="1600" kern="1200" dirty="0" smtClean="0">
              <a:solidFill>
                <a:srgbClr val="FF0000"/>
              </a:solidFill>
              <a:latin typeface="標楷體" panose="03000509000000000000" pitchFamily="65" charset="-120"/>
              <a:ea typeface="標楷體" panose="03000509000000000000" pitchFamily="65" charset="-120"/>
            </a:rPr>
            <a:t>※</a:t>
          </a:r>
          <a:r>
            <a:rPr lang="zh-TW" altLang="en-US" sz="1600" kern="1200" dirty="0" smtClean="0">
              <a:solidFill>
                <a:srgbClr val="FF0000"/>
              </a:solidFill>
              <a:latin typeface="標楷體" panose="03000509000000000000" pitchFamily="65" charset="-120"/>
              <a:ea typeface="標楷體" panose="03000509000000000000" pitchFamily="65" charset="-120"/>
            </a:rPr>
            <a:t>薪資編列明細需送一份至人事室</a:t>
          </a:r>
          <a:endParaRPr lang="zh-TW" altLang="en-US" sz="1600" kern="1200" dirty="0">
            <a:solidFill>
              <a:srgbClr val="FF0000"/>
            </a:solidFill>
            <a:latin typeface="標楷體" panose="03000509000000000000" pitchFamily="65" charset="-120"/>
            <a:ea typeface="標楷體" panose="03000509000000000000" pitchFamily="65" charset="-120"/>
          </a:endParaRPr>
        </a:p>
        <a:p>
          <a:pPr marL="171450" lvl="1" indent="-171450" algn="l" defTabSz="711200">
            <a:lnSpc>
              <a:spcPct val="90000"/>
            </a:lnSpc>
            <a:spcBef>
              <a:spcPct val="0"/>
            </a:spcBef>
            <a:spcAft>
              <a:spcPct val="15000"/>
            </a:spcAft>
            <a:buChar char="••"/>
          </a:pPr>
          <a:r>
            <a:rPr lang="zh-TW" altLang="en-US" sz="1600" kern="1200" dirty="0" smtClean="0">
              <a:solidFill>
                <a:srgbClr val="3366FF"/>
              </a:solidFill>
              <a:latin typeface="標楷體" panose="03000509000000000000" pitchFamily="65" charset="-120"/>
              <a:ea typeface="標楷體" panose="03000509000000000000" pitchFamily="65" charset="-120"/>
            </a:rPr>
            <a:t>專任工友之考績獎金</a:t>
          </a:r>
          <a:r>
            <a:rPr lang="zh-TW" altLang="en-US" sz="1600" kern="1200" dirty="0" smtClean="0">
              <a:latin typeface="標楷體" panose="03000509000000000000" pitchFamily="65" charset="-120"/>
              <a:ea typeface="標楷體" panose="03000509000000000000" pitchFamily="65" charset="-120"/>
            </a:rPr>
            <a:t>由總務處統一編列</a:t>
          </a:r>
          <a:endParaRPr lang="zh-TW" altLang="en-US" sz="1600" kern="1200" dirty="0">
            <a:latin typeface="標楷體" panose="03000509000000000000" pitchFamily="65" charset="-120"/>
            <a:ea typeface="標楷體" panose="03000509000000000000" pitchFamily="65" charset="-120"/>
          </a:endParaRPr>
        </a:p>
        <a:p>
          <a:pPr marL="171450" lvl="1" indent="-171450" algn="l" defTabSz="755650">
            <a:lnSpc>
              <a:spcPct val="90000"/>
            </a:lnSpc>
            <a:spcBef>
              <a:spcPct val="0"/>
            </a:spcBef>
            <a:spcAft>
              <a:spcPct val="15000"/>
            </a:spcAft>
            <a:buChar char="••"/>
          </a:pPr>
          <a:endParaRPr lang="zh-TW" altLang="en-US" sz="1700" kern="1200" dirty="0">
            <a:latin typeface="標楷體" panose="03000509000000000000" pitchFamily="65" charset="-120"/>
            <a:ea typeface="標楷體" panose="03000509000000000000" pitchFamily="65" charset="-120"/>
          </a:endParaRPr>
        </a:p>
        <a:p>
          <a:pPr marL="171450" lvl="1" indent="-171450" algn="l" defTabSz="755650">
            <a:lnSpc>
              <a:spcPct val="90000"/>
            </a:lnSpc>
            <a:spcBef>
              <a:spcPct val="0"/>
            </a:spcBef>
            <a:spcAft>
              <a:spcPct val="15000"/>
            </a:spcAft>
            <a:buChar char="••"/>
          </a:pPr>
          <a:endParaRPr lang="zh-TW" altLang="en-US" sz="1700" kern="1200" dirty="0"/>
        </a:p>
      </dsp:txBody>
      <dsp:txXfrm>
        <a:off x="3531691" y="531000"/>
        <a:ext cx="1547217" cy="5599800"/>
      </dsp:txXfrm>
    </dsp:sp>
    <dsp:sp modelId="{30522E57-0523-4AA8-A7B2-EC73BC0104A7}">
      <dsp:nvSpPr>
        <dsp:cNvPr id="0" name=""/>
        <dsp:cNvSpPr/>
      </dsp:nvSpPr>
      <dsp:spPr>
        <a:xfrm>
          <a:off x="5295519" y="41399"/>
          <a:ext cx="1547217" cy="489600"/>
        </a:xfrm>
        <a:prstGeom prst="rect">
          <a:avLst/>
        </a:prstGeom>
        <a:solidFill>
          <a:srgbClr val="104876"/>
        </a:solidFill>
        <a:ln w="25400" cap="flat" cmpd="sng" algn="ctr">
          <a:solidFill>
            <a:srgbClr val="10487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zh-TW" altLang="en-US" sz="1700" kern="1200" dirty="0" smtClean="0">
              <a:solidFill>
                <a:schemeClr val="bg1"/>
              </a:solidFill>
              <a:latin typeface="標楷體" panose="03000509000000000000" pitchFamily="65" charset="-120"/>
              <a:ea typeface="標楷體" panose="03000509000000000000" pitchFamily="65" charset="-120"/>
            </a:rPr>
            <a:t>兼任主管</a:t>
          </a:r>
          <a:endParaRPr lang="zh-TW" altLang="en-US" sz="1700" kern="1200" dirty="0">
            <a:solidFill>
              <a:schemeClr val="bg1"/>
            </a:solidFill>
            <a:latin typeface="標楷體" panose="03000509000000000000" pitchFamily="65" charset="-120"/>
            <a:ea typeface="標楷體" panose="03000509000000000000" pitchFamily="65" charset="-120"/>
          </a:endParaRPr>
        </a:p>
      </dsp:txBody>
      <dsp:txXfrm>
        <a:off x="5295519" y="41399"/>
        <a:ext cx="1547217" cy="489600"/>
      </dsp:txXfrm>
    </dsp:sp>
    <dsp:sp modelId="{2B0B359E-AB55-405B-812C-14CED8F50943}">
      <dsp:nvSpPr>
        <dsp:cNvPr id="0" name=""/>
        <dsp:cNvSpPr/>
      </dsp:nvSpPr>
      <dsp:spPr>
        <a:xfrm>
          <a:off x="5295519" y="531000"/>
          <a:ext cx="1547217" cy="5599800"/>
        </a:xfrm>
        <a:prstGeom prst="rect">
          <a:avLst/>
        </a:prstGeom>
        <a:solidFill>
          <a:schemeClr val="accent3">
            <a:lumMod val="85000"/>
            <a:alpha val="89804"/>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TW" altLang="en-US" sz="1600" b="1" kern="1200" dirty="0" smtClean="0">
              <a:solidFill>
                <a:srgbClr val="FF0000"/>
              </a:solidFill>
              <a:latin typeface="標楷體" panose="03000509000000000000" pitchFamily="65" charset="-120"/>
              <a:ea typeface="標楷體" panose="03000509000000000000" pitchFamily="65" charset="-120"/>
            </a:rPr>
            <a:t>行政主管</a:t>
          </a:r>
          <a:r>
            <a:rPr lang="zh-TW" altLang="en-US" sz="1600" kern="1200" dirty="0" smtClean="0">
              <a:latin typeface="標楷體" panose="03000509000000000000" pitchFamily="65" charset="-120"/>
              <a:ea typeface="標楷體" panose="03000509000000000000" pitchFamily="65" charset="-120"/>
            </a:rPr>
            <a:t>之教師，</a:t>
          </a:r>
          <a:r>
            <a:rPr lang="zh-TW" altLang="en-US" sz="1600" u="sng" kern="1200" dirty="0" smtClean="0">
              <a:latin typeface="標楷體" panose="03000509000000000000" pitchFamily="65" charset="-120"/>
              <a:ea typeface="標楷體" panose="03000509000000000000" pitchFamily="65" charset="-120"/>
            </a:rPr>
            <a:t>本俸</a:t>
          </a:r>
          <a:r>
            <a:rPr lang="zh-TW" altLang="en-US" sz="1600" kern="1200" dirty="0" smtClean="0">
              <a:latin typeface="標楷體" panose="03000509000000000000" pitchFamily="65" charset="-120"/>
              <a:ea typeface="標楷體" panose="03000509000000000000" pitchFamily="65" charset="-120"/>
            </a:rPr>
            <a:t>編於系所，</a:t>
          </a:r>
          <a:r>
            <a:rPr lang="zh-TW" altLang="en-US" sz="1600" u="sng" kern="1200" dirty="0" smtClean="0">
              <a:latin typeface="標楷體" panose="03000509000000000000" pitchFamily="65" charset="-120"/>
              <a:ea typeface="標楷體" panose="03000509000000000000" pitchFamily="65" charset="-120"/>
            </a:rPr>
            <a:t>主管加給</a:t>
          </a:r>
          <a:r>
            <a:rPr lang="zh-TW" altLang="en-US" sz="1600" kern="1200" dirty="0" smtClean="0">
              <a:latin typeface="標楷體" panose="03000509000000000000" pitchFamily="65" charset="-120"/>
              <a:ea typeface="標楷體" panose="03000509000000000000" pitchFamily="65" charset="-120"/>
            </a:rPr>
            <a:t>編於兼職行政單位之兼任職員薪</a:t>
          </a:r>
          <a:endParaRPr lang="zh-TW" altLang="en-US" sz="1600" kern="1200" dirty="0">
            <a:latin typeface="標楷體" panose="03000509000000000000" pitchFamily="65" charset="-120"/>
            <a:ea typeface="標楷體" panose="03000509000000000000" pitchFamily="65" charset="-120"/>
          </a:endParaRPr>
        </a:p>
        <a:p>
          <a:pPr marL="171450" lvl="1" indent="-171450" algn="l" defTabSz="711200">
            <a:lnSpc>
              <a:spcPct val="90000"/>
            </a:lnSpc>
            <a:spcBef>
              <a:spcPct val="0"/>
            </a:spcBef>
            <a:spcAft>
              <a:spcPct val="15000"/>
            </a:spcAft>
            <a:buChar char="••"/>
          </a:pPr>
          <a:r>
            <a:rPr lang="zh-TW" altLang="en-US" sz="1600" b="1" kern="1200" dirty="0" smtClean="0">
              <a:solidFill>
                <a:srgbClr val="FF0000"/>
              </a:solidFill>
              <a:latin typeface="標楷體" panose="03000509000000000000" pitchFamily="65" charset="-120"/>
              <a:ea typeface="標楷體" panose="03000509000000000000" pitchFamily="65" charset="-120"/>
            </a:rPr>
            <a:t>系所主任、所長主管</a:t>
          </a:r>
          <a:r>
            <a:rPr lang="zh-TW" altLang="en-US" sz="1600" kern="1200" dirty="0" smtClean="0">
              <a:latin typeface="標楷體" panose="03000509000000000000" pitchFamily="65" charset="-120"/>
              <a:ea typeface="標楷體" panose="03000509000000000000" pitchFamily="65" charset="-120"/>
            </a:rPr>
            <a:t>加給，編於該系所單位之兼任職員薪</a:t>
          </a:r>
          <a:endParaRPr lang="zh-TW" altLang="en-US" sz="1600" kern="1200" dirty="0">
            <a:latin typeface="標楷體" panose="03000509000000000000" pitchFamily="65" charset="-120"/>
            <a:ea typeface="標楷體" panose="03000509000000000000" pitchFamily="65" charset="-120"/>
          </a:endParaRPr>
        </a:p>
        <a:p>
          <a:pPr marL="171450" lvl="1" indent="-171450" algn="l" defTabSz="711200">
            <a:lnSpc>
              <a:spcPct val="90000"/>
            </a:lnSpc>
            <a:spcBef>
              <a:spcPct val="0"/>
            </a:spcBef>
            <a:spcAft>
              <a:spcPct val="15000"/>
            </a:spcAft>
            <a:buChar char="••"/>
          </a:pPr>
          <a:r>
            <a:rPr lang="zh-TW" altLang="en-US" sz="1600" b="1" kern="1200" dirty="0" smtClean="0">
              <a:solidFill>
                <a:srgbClr val="FF0000"/>
              </a:solidFill>
              <a:latin typeface="標楷體" panose="03000509000000000000" pitchFamily="65" charset="-120"/>
              <a:ea typeface="標楷體" panose="03000509000000000000" pitchFamily="65" charset="-120"/>
            </a:rPr>
            <a:t>碩士在職專班之主管</a:t>
          </a:r>
          <a:r>
            <a:rPr lang="zh-TW" altLang="en-US" sz="1600" kern="1200" dirty="0" smtClean="0">
              <a:latin typeface="標楷體" panose="03000509000000000000" pitchFamily="65" charset="-120"/>
              <a:ea typeface="標楷體" panose="03000509000000000000" pitchFamily="65" charset="-120"/>
            </a:rPr>
            <a:t>工作津貼按各系所目前之現況編列，惟每月以</a:t>
          </a:r>
          <a:r>
            <a:rPr lang="en-US" altLang="en-US" sz="1600" kern="1200" dirty="0" smtClean="0">
              <a:latin typeface="標楷體" panose="03000509000000000000" pitchFamily="65" charset="-120"/>
              <a:ea typeface="標楷體" panose="03000509000000000000" pitchFamily="65" charset="-120"/>
            </a:rPr>
            <a:t>12,000</a:t>
          </a:r>
          <a:r>
            <a:rPr lang="zh-TW" altLang="en-US" sz="1600" kern="1200" dirty="0" smtClean="0">
              <a:latin typeface="標楷體" panose="03000509000000000000" pitchFamily="65" charset="-120"/>
              <a:ea typeface="標楷體" panose="03000509000000000000" pitchFamily="65" charset="-120"/>
            </a:rPr>
            <a:t>元為上限（一年以</a:t>
          </a:r>
          <a:r>
            <a:rPr lang="en-US" altLang="en-US" sz="1600" kern="1200" dirty="0" smtClean="0">
              <a:latin typeface="標楷體" panose="03000509000000000000" pitchFamily="65" charset="-120"/>
              <a:ea typeface="標楷體" panose="03000509000000000000" pitchFamily="65" charset="-120"/>
            </a:rPr>
            <a:t>12</a:t>
          </a:r>
          <a:r>
            <a:rPr lang="zh-TW" altLang="en-US" sz="1600" kern="1200" dirty="0" smtClean="0">
              <a:latin typeface="標楷體" panose="03000509000000000000" pitchFamily="65" charset="-120"/>
              <a:ea typeface="標楷體" panose="03000509000000000000" pitchFamily="65" charset="-120"/>
            </a:rPr>
            <a:t>個月計）</a:t>
          </a:r>
          <a:endParaRPr lang="zh-TW" altLang="en-US" sz="1600" kern="1200" dirty="0">
            <a:latin typeface="標楷體" panose="03000509000000000000" pitchFamily="65" charset="-120"/>
            <a:ea typeface="標楷體" panose="03000509000000000000" pitchFamily="65" charset="-120"/>
          </a:endParaRPr>
        </a:p>
      </dsp:txBody>
      <dsp:txXfrm>
        <a:off x="5295519" y="531000"/>
        <a:ext cx="1547217" cy="5599800"/>
      </dsp:txXfrm>
    </dsp:sp>
    <dsp:sp modelId="{87E35DF0-A68F-47BB-8A2C-F061D637B902}">
      <dsp:nvSpPr>
        <dsp:cNvPr id="0" name=""/>
        <dsp:cNvSpPr/>
      </dsp:nvSpPr>
      <dsp:spPr>
        <a:xfrm>
          <a:off x="7059346" y="40952"/>
          <a:ext cx="1547217" cy="489600"/>
        </a:xfrm>
        <a:prstGeom prst="rect">
          <a:avLst/>
        </a:prstGeom>
        <a:solidFill>
          <a:srgbClr val="0A3456"/>
        </a:solidFill>
        <a:ln w="25400" cap="flat" cmpd="sng" algn="ctr">
          <a:solidFill>
            <a:srgbClr val="0A345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zh-TW" altLang="en-US" sz="1700" kern="1200" dirty="0" smtClean="0">
              <a:solidFill>
                <a:schemeClr val="bg1"/>
              </a:solidFill>
              <a:latin typeface="標楷體" panose="03000509000000000000" pitchFamily="65" charset="-120"/>
              <a:ea typeface="標楷體" panose="03000509000000000000" pitchFamily="65" charset="-120"/>
            </a:rPr>
            <a:t>創收單位</a:t>
          </a:r>
          <a:endParaRPr lang="zh-TW" altLang="en-US" sz="1700" kern="1200" dirty="0">
            <a:solidFill>
              <a:schemeClr val="bg1"/>
            </a:solidFill>
            <a:latin typeface="標楷體" panose="03000509000000000000" pitchFamily="65" charset="-120"/>
            <a:ea typeface="標楷體" panose="03000509000000000000" pitchFamily="65" charset="-120"/>
          </a:endParaRPr>
        </a:p>
      </dsp:txBody>
      <dsp:txXfrm>
        <a:off x="7059346" y="40952"/>
        <a:ext cx="1547217" cy="489600"/>
      </dsp:txXfrm>
    </dsp:sp>
    <dsp:sp modelId="{A79E049F-1F77-4C9B-A219-52DE5A072914}">
      <dsp:nvSpPr>
        <dsp:cNvPr id="0" name=""/>
        <dsp:cNvSpPr/>
      </dsp:nvSpPr>
      <dsp:spPr>
        <a:xfrm>
          <a:off x="7063382" y="532791"/>
          <a:ext cx="1547217" cy="5601591"/>
        </a:xfrm>
        <a:prstGeom prst="rect">
          <a:avLst/>
        </a:prstGeom>
        <a:solidFill>
          <a:schemeClr val="accent3">
            <a:lumMod val="85000"/>
            <a:alpha val="89804"/>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TW" altLang="en-US" sz="1600" kern="1200" dirty="0" smtClean="0">
              <a:solidFill>
                <a:schemeClr val="tx1"/>
              </a:solidFill>
              <a:latin typeface="標楷體" panose="03000509000000000000" pitchFamily="65" charset="-120"/>
              <a:ea typeface="標楷體" panose="03000509000000000000" pitchFamily="65" charset="-120"/>
            </a:rPr>
            <a:t>依本校</a:t>
          </a:r>
          <a:r>
            <a:rPr lang="en-US" altLang="zh-TW" sz="1600" b="1" kern="1200" dirty="0" smtClean="0">
              <a:solidFill>
                <a:srgbClr val="3366FF"/>
              </a:solidFill>
              <a:latin typeface="標楷體" panose="03000509000000000000" pitchFamily="65" charset="-120"/>
              <a:ea typeface="標楷體" panose="03000509000000000000" pitchFamily="65" charset="-120"/>
            </a:rPr>
            <a:t>《</a:t>
          </a:r>
          <a:r>
            <a:rPr lang="zh-TW" altLang="en-US" sz="1600" b="1" kern="1200" dirty="0" smtClean="0">
              <a:solidFill>
                <a:srgbClr val="3366FF"/>
              </a:solidFill>
              <a:latin typeface="標楷體" panose="03000509000000000000" pitchFamily="65" charset="-120"/>
              <a:ea typeface="標楷體" panose="03000509000000000000" pitchFamily="65" charset="-120"/>
            </a:rPr>
            <a:t>創收單位經營管理辦法</a:t>
          </a:r>
          <a:r>
            <a:rPr lang="en-US" altLang="zh-TW" sz="1600" b="1" kern="1200" dirty="0" smtClean="0">
              <a:solidFill>
                <a:srgbClr val="3366FF"/>
              </a:solidFill>
              <a:latin typeface="標楷體" panose="03000509000000000000" pitchFamily="65" charset="-120"/>
              <a:ea typeface="標楷體" panose="03000509000000000000" pitchFamily="65" charset="-120"/>
            </a:rPr>
            <a:t>》</a:t>
          </a:r>
          <a:r>
            <a:rPr lang="zh-TW" altLang="en-US" sz="1600" kern="1200" dirty="0" smtClean="0">
              <a:solidFill>
                <a:schemeClr val="tx1"/>
              </a:solidFill>
              <a:latin typeface="標楷體" panose="03000509000000000000" pitchFamily="65" charset="-120"/>
              <a:ea typeface="標楷體" panose="03000509000000000000" pitchFamily="65" charset="-120"/>
            </a:rPr>
            <a:t>採彈性預算為原則且以</a:t>
          </a:r>
          <a:r>
            <a:rPr lang="zh-TW" altLang="en-US" sz="1600" u="sng" kern="1200" dirty="0" smtClean="0">
              <a:solidFill>
                <a:schemeClr val="tx1"/>
              </a:solidFill>
              <a:latin typeface="標楷體" panose="03000509000000000000" pitchFamily="65" charset="-120"/>
              <a:ea typeface="標楷體" panose="03000509000000000000" pitchFamily="65" charset="-120"/>
            </a:rPr>
            <a:t>收支並列</a:t>
          </a:r>
          <a:r>
            <a:rPr lang="zh-TW" altLang="en-US" sz="1600" kern="1200" dirty="0" smtClean="0">
              <a:solidFill>
                <a:schemeClr val="tx1"/>
              </a:solidFill>
              <a:latin typeface="標楷體" panose="03000509000000000000" pitchFamily="65" charset="-120"/>
              <a:ea typeface="標楷體" panose="03000509000000000000" pitchFamily="65" charset="-120"/>
            </a:rPr>
            <a:t>方式編列。</a:t>
          </a:r>
          <a:endParaRPr lang="zh-TW" altLang="en-US" sz="1600" kern="1200" dirty="0">
            <a:solidFill>
              <a:schemeClr val="tx1"/>
            </a:solidFill>
            <a:latin typeface="標楷體" panose="03000509000000000000" pitchFamily="65" charset="-120"/>
            <a:ea typeface="標楷體" panose="03000509000000000000" pitchFamily="65" charset="-120"/>
          </a:endParaRPr>
        </a:p>
      </dsp:txBody>
      <dsp:txXfrm>
        <a:off x="7063382" y="532791"/>
        <a:ext cx="1547217" cy="56015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4F3CE-A48A-4E22-92FE-01C2D36B63F7}">
      <dsp:nvSpPr>
        <dsp:cNvPr id="0" name=""/>
        <dsp:cNvSpPr/>
      </dsp:nvSpPr>
      <dsp:spPr>
        <a:xfrm>
          <a:off x="709352" y="2165"/>
          <a:ext cx="3433464" cy="115790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zh-TW" altLang="en-US" sz="4400" kern="1200" dirty="0" smtClean="0">
              <a:latin typeface="標楷體" panose="03000509000000000000" pitchFamily="65" charset="-120"/>
              <a:ea typeface="標楷體" panose="03000509000000000000" pitchFamily="65" charset="-120"/>
            </a:rPr>
            <a:t>校內經費</a:t>
          </a:r>
          <a:endParaRPr lang="zh-TW" altLang="en-US" sz="4400" kern="1200" dirty="0">
            <a:latin typeface="標楷體" panose="03000509000000000000" pitchFamily="65" charset="-120"/>
            <a:ea typeface="標楷體" panose="03000509000000000000" pitchFamily="65" charset="-120"/>
          </a:endParaRPr>
        </a:p>
      </dsp:txBody>
      <dsp:txXfrm>
        <a:off x="743266" y="36079"/>
        <a:ext cx="3365636" cy="1090073"/>
      </dsp:txXfrm>
    </dsp:sp>
    <dsp:sp modelId="{090943D5-FBD8-47B4-B2A8-78AE8A70CC54}">
      <dsp:nvSpPr>
        <dsp:cNvPr id="0" name=""/>
        <dsp:cNvSpPr/>
      </dsp:nvSpPr>
      <dsp:spPr>
        <a:xfrm>
          <a:off x="1052698" y="1160067"/>
          <a:ext cx="343346" cy="1082228"/>
        </a:xfrm>
        <a:custGeom>
          <a:avLst/>
          <a:gdLst/>
          <a:ahLst/>
          <a:cxnLst/>
          <a:rect l="0" t="0" r="0" b="0"/>
          <a:pathLst>
            <a:path>
              <a:moveTo>
                <a:pt x="0" y="0"/>
              </a:moveTo>
              <a:lnTo>
                <a:pt x="0" y="1082228"/>
              </a:lnTo>
              <a:lnTo>
                <a:pt x="343346" y="1082228"/>
              </a:lnTo>
            </a:path>
          </a:pathLst>
        </a:custGeom>
        <a:noFill/>
        <a:ln w="25400" cap="flat" cmpd="sng" algn="ctr">
          <a:solidFill>
            <a:schemeClr val="accent1"/>
          </a:solidFill>
          <a:prstDash val="solid"/>
        </a:ln>
        <a:effectLst>
          <a:outerShdw blurRad="40000" dist="20000" dir="5400000" rotWithShape="0">
            <a:srgbClr val="000000">
              <a:alpha val="38000"/>
            </a:srgbClr>
          </a:outerShdw>
        </a:effectLst>
      </dsp:spPr>
      <dsp:style>
        <a:lnRef idx="2">
          <a:schemeClr val="accent1"/>
        </a:lnRef>
        <a:fillRef idx="0">
          <a:schemeClr val="accent1"/>
        </a:fillRef>
        <a:effectRef idx="1">
          <a:schemeClr val="accent1"/>
        </a:effectRef>
        <a:fontRef idx="minor">
          <a:schemeClr val="tx1"/>
        </a:fontRef>
      </dsp:style>
    </dsp:sp>
    <dsp:sp modelId="{1CE81633-D54C-4FF2-9868-8C533F6F777C}">
      <dsp:nvSpPr>
        <dsp:cNvPr id="0" name=""/>
        <dsp:cNvSpPr/>
      </dsp:nvSpPr>
      <dsp:spPr>
        <a:xfrm>
          <a:off x="1396045" y="1383929"/>
          <a:ext cx="2746771" cy="171673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90000"/>
            </a:lnSpc>
            <a:spcBef>
              <a:spcPct val="0"/>
            </a:spcBef>
            <a:spcAft>
              <a:spcPct val="35000"/>
            </a:spcAft>
          </a:pPr>
          <a:r>
            <a:rPr lang="zh-TW" altLang="en-US" sz="2400" b="1" kern="1200" dirty="0" smtClean="0">
              <a:solidFill>
                <a:srgbClr val="FF0000"/>
              </a:solidFill>
              <a:latin typeface="標楷體" panose="03000509000000000000" pitchFamily="65" charset="-120"/>
              <a:ea typeface="標楷體" panose="03000509000000000000" pitchFamily="65" charset="-120"/>
            </a:rPr>
            <a:t>不須支付場地借用費</a:t>
          </a:r>
          <a:r>
            <a:rPr lang="en-US" altLang="zh-TW" sz="2400" kern="1200" dirty="0" smtClean="0">
              <a:latin typeface="標楷體" panose="03000509000000000000" pitchFamily="65" charset="-120"/>
              <a:ea typeface="標楷體" panose="03000509000000000000" pitchFamily="65" charset="-120"/>
            </a:rPr>
            <a:t>(</a:t>
          </a:r>
          <a:r>
            <a:rPr lang="zh-TW" altLang="zh-TW" sz="2400" kern="1200" dirty="0" smtClean="0">
              <a:latin typeface="標楷體" panose="03000509000000000000" pitchFamily="65" charset="-120"/>
              <a:ea typeface="標楷體" panose="03000509000000000000" pitchFamily="65" charset="-120"/>
            </a:rPr>
            <a:t>除場地另有規定外</a:t>
          </a:r>
          <a:r>
            <a:rPr lang="zh-TW" altLang="en-US" sz="2400" kern="1200" dirty="0" smtClean="0">
              <a:latin typeface="標楷體" panose="03000509000000000000" pitchFamily="65" charset="-120"/>
              <a:ea typeface="標楷體" panose="03000509000000000000" pitchFamily="65" charset="-120"/>
            </a:rPr>
            <a:t>；例如國璽樓會議廳室。）</a:t>
          </a:r>
          <a:endParaRPr lang="zh-TW" altLang="en-US" sz="2400" kern="1200" dirty="0">
            <a:latin typeface="標楷體" panose="03000509000000000000" pitchFamily="65" charset="-120"/>
            <a:ea typeface="標楷體" panose="03000509000000000000" pitchFamily="65" charset="-120"/>
          </a:endParaRPr>
        </a:p>
      </dsp:txBody>
      <dsp:txXfrm>
        <a:off x="1446326" y="1434210"/>
        <a:ext cx="2646209" cy="1616170"/>
      </dsp:txXfrm>
    </dsp:sp>
    <dsp:sp modelId="{AB217975-8E60-4256-BDA1-AC3259EFE1B2}">
      <dsp:nvSpPr>
        <dsp:cNvPr id="0" name=""/>
        <dsp:cNvSpPr/>
      </dsp:nvSpPr>
      <dsp:spPr>
        <a:xfrm>
          <a:off x="1052698" y="1160067"/>
          <a:ext cx="343346" cy="2971492"/>
        </a:xfrm>
        <a:custGeom>
          <a:avLst/>
          <a:gdLst/>
          <a:ahLst/>
          <a:cxnLst/>
          <a:rect l="0" t="0" r="0" b="0"/>
          <a:pathLst>
            <a:path>
              <a:moveTo>
                <a:pt x="0" y="0"/>
              </a:moveTo>
              <a:lnTo>
                <a:pt x="0" y="2971492"/>
              </a:lnTo>
              <a:lnTo>
                <a:pt x="343346" y="2971492"/>
              </a:lnTo>
            </a:path>
          </a:pathLst>
        </a:custGeom>
        <a:noFill/>
        <a:ln w="25400" cap="flat" cmpd="sng" algn="ctr">
          <a:solidFill>
            <a:schemeClr val="accent2"/>
          </a:solidFill>
          <a:prstDash val="solid"/>
        </a:ln>
        <a:effectLst>
          <a:outerShdw blurRad="40000" dist="20000" dir="5400000" rotWithShape="0">
            <a:srgbClr val="000000">
              <a:alpha val="38000"/>
            </a:srgbClr>
          </a:outerShdw>
        </a:effectLst>
      </dsp:spPr>
      <dsp:style>
        <a:lnRef idx="2">
          <a:schemeClr val="accent2"/>
        </a:lnRef>
        <a:fillRef idx="0">
          <a:schemeClr val="accent2"/>
        </a:fillRef>
        <a:effectRef idx="1">
          <a:schemeClr val="accent2"/>
        </a:effectRef>
        <a:fontRef idx="minor">
          <a:schemeClr val="tx1"/>
        </a:fontRef>
      </dsp:style>
    </dsp:sp>
    <dsp:sp modelId="{CA3A2A59-ADE1-4F58-B56B-46133D6F1701}">
      <dsp:nvSpPr>
        <dsp:cNvPr id="0" name=""/>
        <dsp:cNvSpPr/>
      </dsp:nvSpPr>
      <dsp:spPr>
        <a:xfrm>
          <a:off x="1396045" y="3273193"/>
          <a:ext cx="2746771" cy="1716732"/>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47625" tIns="31750" rIns="47625" bIns="31750" numCol="1" spcCol="1270" anchor="ctr" anchorCtr="0">
          <a:noAutofit/>
        </a:bodyPr>
        <a:lstStyle/>
        <a:p>
          <a:pPr lvl="0" algn="l" defTabSz="1111250">
            <a:lnSpc>
              <a:spcPct val="90000"/>
            </a:lnSpc>
            <a:spcBef>
              <a:spcPct val="0"/>
            </a:spcBef>
            <a:spcAft>
              <a:spcPct val="35000"/>
            </a:spcAft>
          </a:pPr>
          <a:r>
            <a:rPr lang="zh-TW" altLang="en-US" sz="2500" kern="1200" dirty="0" smtClean="0">
              <a:latin typeface="標楷體" panose="03000509000000000000" pitchFamily="65" charset="-120"/>
              <a:ea typeface="標楷體" panose="03000509000000000000" pitchFamily="65" charset="-120"/>
            </a:rPr>
            <a:t>設備使用費、技術人員操作費及工友</a:t>
          </a:r>
          <a:r>
            <a:rPr lang="zh-TW" altLang="en-US" sz="2500" b="1" kern="1200" dirty="0" smtClean="0">
              <a:solidFill>
                <a:schemeClr val="tx1"/>
              </a:solidFill>
              <a:latin typeface="標楷體" panose="03000509000000000000" pitchFamily="65" charset="-120"/>
              <a:ea typeface="標楷體" panose="03000509000000000000" pitchFamily="65" charset="-120"/>
            </a:rPr>
            <a:t>加班費</a:t>
          </a:r>
          <a:r>
            <a:rPr lang="zh-TW" altLang="en-US" sz="2500" kern="1200" dirty="0" smtClean="0">
              <a:solidFill>
                <a:schemeClr val="tx1"/>
              </a:solidFill>
              <a:latin typeface="標楷體" panose="03000509000000000000" pitchFamily="65" charset="-120"/>
              <a:ea typeface="標楷體" panose="03000509000000000000" pitchFamily="65" charset="-120"/>
            </a:rPr>
            <a:t>等</a:t>
          </a:r>
          <a:r>
            <a:rPr lang="zh-TW" altLang="en-US" sz="2500" kern="1200" dirty="0" smtClean="0">
              <a:latin typeface="標楷體" panose="03000509000000000000" pitchFamily="65" charset="-120"/>
              <a:ea typeface="標楷體" panose="03000509000000000000" pitchFamily="65" charset="-120"/>
            </a:rPr>
            <a:t>仍須由</a:t>
          </a:r>
          <a:r>
            <a:rPr lang="zh-TW" altLang="en-US" sz="2500" b="1" kern="1200" dirty="0" smtClean="0">
              <a:solidFill>
                <a:srgbClr val="FF0000"/>
              </a:solidFill>
              <a:latin typeface="標楷體" panose="03000509000000000000" pitchFamily="65" charset="-120"/>
              <a:ea typeface="標楷體" panose="03000509000000000000" pitchFamily="65" charset="-120"/>
            </a:rPr>
            <a:t>業務單位編列</a:t>
          </a:r>
        </a:p>
      </dsp:txBody>
      <dsp:txXfrm>
        <a:off x="1446326" y="3323474"/>
        <a:ext cx="2646209" cy="1616170"/>
      </dsp:txXfrm>
    </dsp:sp>
    <dsp:sp modelId="{FB645A04-E993-46BF-BF0B-5EB69256E73D}">
      <dsp:nvSpPr>
        <dsp:cNvPr id="0" name=""/>
        <dsp:cNvSpPr/>
      </dsp:nvSpPr>
      <dsp:spPr>
        <a:xfrm>
          <a:off x="5001183" y="2165"/>
          <a:ext cx="3433464" cy="1164837"/>
        </a:xfrm>
        <a:prstGeom prst="roundRect">
          <a:avLst>
            <a:gd name="adj" fmla="val 10000"/>
          </a:avLst>
        </a:prstGeom>
        <a:solidFill>
          <a:srgbClr val="FF99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zh-TW" altLang="en-US" sz="4400" kern="1200" dirty="0" smtClean="0">
              <a:latin typeface="標楷體" panose="03000509000000000000" pitchFamily="65" charset="-120"/>
              <a:ea typeface="標楷體" panose="03000509000000000000" pitchFamily="65" charset="-120"/>
            </a:rPr>
            <a:t>校外經費</a:t>
          </a:r>
          <a:endParaRPr lang="zh-TW" altLang="en-US" sz="4400" kern="1200" dirty="0">
            <a:latin typeface="標楷體" panose="03000509000000000000" pitchFamily="65" charset="-120"/>
            <a:ea typeface="標楷體" panose="03000509000000000000" pitchFamily="65" charset="-120"/>
          </a:endParaRPr>
        </a:p>
      </dsp:txBody>
      <dsp:txXfrm>
        <a:off x="5035300" y="36282"/>
        <a:ext cx="3365230" cy="1096603"/>
      </dsp:txXfrm>
    </dsp:sp>
    <dsp:sp modelId="{1E8E9CA1-1A6B-43C4-9D7D-C63CC29680DE}">
      <dsp:nvSpPr>
        <dsp:cNvPr id="0" name=""/>
        <dsp:cNvSpPr/>
      </dsp:nvSpPr>
      <dsp:spPr>
        <a:xfrm>
          <a:off x="5344529" y="1167003"/>
          <a:ext cx="352877" cy="1093232"/>
        </a:xfrm>
        <a:custGeom>
          <a:avLst/>
          <a:gdLst/>
          <a:ahLst/>
          <a:cxnLst/>
          <a:rect l="0" t="0" r="0" b="0"/>
          <a:pathLst>
            <a:path>
              <a:moveTo>
                <a:pt x="0" y="0"/>
              </a:moveTo>
              <a:lnTo>
                <a:pt x="0" y="1093232"/>
              </a:lnTo>
              <a:lnTo>
                <a:pt x="352877" y="1093232"/>
              </a:lnTo>
            </a:path>
          </a:pathLst>
        </a:custGeom>
        <a:noFill/>
        <a:ln w="25400" cap="flat" cmpd="sng" algn="ctr">
          <a:solidFill>
            <a:schemeClr val="accent5"/>
          </a:solidFill>
          <a:prstDash val="solid"/>
        </a:ln>
        <a:effectLst>
          <a:outerShdw blurRad="40000" dist="20000" dir="5400000" rotWithShape="0">
            <a:srgbClr val="000000">
              <a:alpha val="38000"/>
            </a:srgbClr>
          </a:outerShdw>
        </a:effectLst>
      </dsp:spPr>
      <dsp:style>
        <a:lnRef idx="2">
          <a:schemeClr val="accent5"/>
        </a:lnRef>
        <a:fillRef idx="0">
          <a:schemeClr val="accent5"/>
        </a:fillRef>
        <a:effectRef idx="1">
          <a:schemeClr val="accent5"/>
        </a:effectRef>
        <a:fontRef idx="minor">
          <a:schemeClr val="tx1"/>
        </a:fontRef>
      </dsp:style>
    </dsp:sp>
    <dsp:sp modelId="{60974ABB-E36D-4BC3-B333-4781AD7772B9}">
      <dsp:nvSpPr>
        <dsp:cNvPr id="0" name=""/>
        <dsp:cNvSpPr/>
      </dsp:nvSpPr>
      <dsp:spPr>
        <a:xfrm>
          <a:off x="5697407" y="1401869"/>
          <a:ext cx="2746771" cy="1716732"/>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zh-TW" altLang="en-US" sz="2800" kern="1200" dirty="0" smtClean="0">
              <a:solidFill>
                <a:srgbClr val="0033CC"/>
              </a:solidFill>
              <a:latin typeface="標楷體" panose="03000509000000000000" pitchFamily="65" charset="-120"/>
              <a:ea typeface="標楷體" panose="03000509000000000000" pitchFamily="65" charset="-120"/>
            </a:rPr>
            <a:t>須支付場地費</a:t>
          </a:r>
          <a:endParaRPr lang="zh-TW" altLang="en-US" sz="2800" kern="1200" dirty="0">
            <a:solidFill>
              <a:srgbClr val="0033CC"/>
            </a:solidFill>
            <a:latin typeface="標楷體" panose="03000509000000000000" pitchFamily="65" charset="-120"/>
            <a:ea typeface="標楷體" panose="03000509000000000000" pitchFamily="65" charset="-120"/>
          </a:endParaRPr>
        </a:p>
      </dsp:txBody>
      <dsp:txXfrm>
        <a:off x="5747688" y="1452150"/>
        <a:ext cx="2646209" cy="1616170"/>
      </dsp:txXfrm>
    </dsp:sp>
    <dsp:sp modelId="{374E314A-125A-472C-9260-92495E9C6F72}">
      <dsp:nvSpPr>
        <dsp:cNvPr id="0" name=""/>
        <dsp:cNvSpPr/>
      </dsp:nvSpPr>
      <dsp:spPr>
        <a:xfrm>
          <a:off x="5344529" y="1167003"/>
          <a:ext cx="362409" cy="2934874"/>
        </a:xfrm>
        <a:custGeom>
          <a:avLst/>
          <a:gdLst/>
          <a:ahLst/>
          <a:cxnLst/>
          <a:rect l="0" t="0" r="0" b="0"/>
          <a:pathLst>
            <a:path>
              <a:moveTo>
                <a:pt x="0" y="0"/>
              </a:moveTo>
              <a:lnTo>
                <a:pt x="0" y="2934874"/>
              </a:lnTo>
              <a:lnTo>
                <a:pt x="362409" y="2934874"/>
              </a:lnTo>
            </a:path>
          </a:pathLst>
        </a:custGeom>
        <a:noFill/>
        <a:ln w="25400" cap="flat" cmpd="sng" algn="ctr">
          <a:solidFill>
            <a:schemeClr val="accent5"/>
          </a:solidFill>
          <a:prstDash val="solid"/>
        </a:ln>
        <a:effectLst>
          <a:outerShdw blurRad="40000" dist="20000" dir="5400000" rotWithShape="0">
            <a:srgbClr val="000000">
              <a:alpha val="38000"/>
            </a:srgbClr>
          </a:outerShdw>
        </a:effectLst>
      </dsp:spPr>
      <dsp:style>
        <a:lnRef idx="2">
          <a:schemeClr val="accent5"/>
        </a:lnRef>
        <a:fillRef idx="0">
          <a:schemeClr val="accent5"/>
        </a:fillRef>
        <a:effectRef idx="1">
          <a:schemeClr val="accent5"/>
        </a:effectRef>
        <a:fontRef idx="minor">
          <a:schemeClr val="tx1"/>
        </a:fontRef>
      </dsp:style>
    </dsp:sp>
    <dsp:sp modelId="{655194C7-A0A5-4ACE-BB37-C0553F3B12F2}">
      <dsp:nvSpPr>
        <dsp:cNvPr id="0" name=""/>
        <dsp:cNvSpPr/>
      </dsp:nvSpPr>
      <dsp:spPr>
        <a:xfrm>
          <a:off x="5706938" y="3243511"/>
          <a:ext cx="2746771" cy="1716732"/>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47625" tIns="31750" rIns="47625" bIns="31750" numCol="1" spcCol="1270" anchor="ctr" anchorCtr="0">
          <a:noAutofit/>
        </a:bodyPr>
        <a:lstStyle/>
        <a:p>
          <a:pPr lvl="0" algn="l" defTabSz="1111250">
            <a:lnSpc>
              <a:spcPct val="90000"/>
            </a:lnSpc>
            <a:spcBef>
              <a:spcPct val="0"/>
            </a:spcBef>
            <a:spcAft>
              <a:spcPts val="0"/>
            </a:spcAft>
          </a:pPr>
          <a:r>
            <a:rPr lang="zh-TW" altLang="en-US" sz="2500" b="1" kern="1200" dirty="0" smtClean="0">
              <a:solidFill>
                <a:srgbClr val="0033CC"/>
              </a:solidFill>
              <a:latin typeface="標楷體" panose="03000509000000000000" pitchFamily="65" charset="-120"/>
              <a:ea typeface="標楷體" panose="03000509000000000000" pitchFamily="65" charset="-120"/>
            </a:rPr>
            <a:t>須支付</a:t>
          </a:r>
          <a:r>
            <a:rPr lang="zh-TW" altLang="en-US" sz="2500" kern="1200" dirty="0" smtClean="0">
              <a:latin typeface="標楷體" panose="03000509000000000000" pitchFamily="65" charset="-120"/>
              <a:ea typeface="標楷體" panose="03000509000000000000" pitchFamily="65" charset="-120"/>
            </a:rPr>
            <a:t>設備使用費</a:t>
          </a:r>
          <a:endParaRPr lang="en-US" altLang="zh-TW" sz="2500" kern="1200" dirty="0" smtClean="0">
            <a:latin typeface="標楷體" panose="03000509000000000000" pitchFamily="65" charset="-120"/>
            <a:ea typeface="標楷體" panose="03000509000000000000" pitchFamily="65" charset="-120"/>
          </a:endParaRPr>
        </a:p>
        <a:p>
          <a:pPr lvl="0" algn="l" defTabSz="1111250">
            <a:lnSpc>
              <a:spcPct val="90000"/>
            </a:lnSpc>
            <a:spcBef>
              <a:spcPct val="0"/>
            </a:spcBef>
            <a:spcAft>
              <a:spcPts val="0"/>
            </a:spcAft>
          </a:pPr>
          <a:r>
            <a:rPr lang="zh-TW" altLang="en-US" sz="2500" kern="1200" dirty="0" smtClean="0">
              <a:latin typeface="標楷體" panose="03000509000000000000" pitchFamily="65" charset="-120"/>
              <a:ea typeface="標楷體" panose="03000509000000000000" pitchFamily="65" charset="-120"/>
            </a:rPr>
            <a:t>、技術人員操作費及工友</a:t>
          </a:r>
          <a:r>
            <a:rPr lang="zh-TW" altLang="en-US" sz="2500" b="1" kern="1200" dirty="0" smtClean="0">
              <a:solidFill>
                <a:schemeClr val="tx1"/>
              </a:solidFill>
              <a:latin typeface="標楷體" panose="03000509000000000000" pitchFamily="65" charset="-120"/>
              <a:ea typeface="標楷體" panose="03000509000000000000" pitchFamily="65" charset="-120"/>
            </a:rPr>
            <a:t>加班費</a:t>
          </a:r>
          <a:endParaRPr lang="zh-TW" altLang="en-US" sz="2500" b="1" kern="1200" dirty="0">
            <a:solidFill>
              <a:schemeClr val="tx1"/>
            </a:solidFill>
            <a:latin typeface="標楷體" panose="03000509000000000000" pitchFamily="65" charset="-120"/>
            <a:ea typeface="標楷體" panose="03000509000000000000" pitchFamily="65" charset="-120"/>
          </a:endParaRPr>
        </a:p>
      </dsp:txBody>
      <dsp:txXfrm>
        <a:off x="5757219" y="3293792"/>
        <a:ext cx="2646209" cy="161617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p:cNvSpPr>
            <a:spLocks noGrp="1" noChangeArrowheads="1"/>
          </p:cNvSpPr>
          <p:nvPr>
            <p:ph type="hdr" sz="quarter"/>
          </p:nvPr>
        </p:nvSpPr>
        <p:spPr bwMode="auto">
          <a:xfrm>
            <a:off x="1" y="0"/>
            <a:ext cx="2921669" cy="526377"/>
          </a:xfrm>
          <a:prstGeom prst="rect">
            <a:avLst/>
          </a:prstGeom>
          <a:noFill/>
          <a:ln w="9525">
            <a:noFill/>
            <a:miter lim="800000"/>
            <a:headEnd/>
            <a:tailEnd/>
          </a:ln>
          <a:effectLst/>
        </p:spPr>
        <p:txBody>
          <a:bodyPr vert="horz" wrap="square" lIns="90108" tIns="45054" rIns="90108" bIns="45054" numCol="1" anchor="t" anchorCtr="0" compatLnSpc="1">
            <a:prstTxWarp prst="textNoShape">
              <a:avLst/>
            </a:prstTxWarp>
          </a:bodyPr>
          <a:lstStyle>
            <a:lvl1pPr defTabSz="898433" eaLnBrk="1" hangingPunct="1">
              <a:defRPr sz="1200">
                <a:latin typeface="Arial" charset="0"/>
              </a:defRPr>
            </a:lvl1pPr>
          </a:lstStyle>
          <a:p>
            <a:pPr>
              <a:defRPr/>
            </a:pPr>
            <a:endParaRPr lang="en-GB"/>
          </a:p>
        </p:txBody>
      </p:sp>
      <p:sp>
        <p:nvSpPr>
          <p:cNvPr id="559107" name="Rectangle 3"/>
          <p:cNvSpPr>
            <a:spLocks noGrp="1" noChangeArrowheads="1"/>
          </p:cNvSpPr>
          <p:nvPr>
            <p:ph type="dt" sz="quarter" idx="1"/>
          </p:nvPr>
        </p:nvSpPr>
        <p:spPr bwMode="auto">
          <a:xfrm>
            <a:off x="3817351" y="0"/>
            <a:ext cx="2996177" cy="526377"/>
          </a:xfrm>
          <a:prstGeom prst="rect">
            <a:avLst/>
          </a:prstGeom>
          <a:noFill/>
          <a:ln w="9525">
            <a:noFill/>
            <a:miter lim="800000"/>
            <a:headEnd/>
            <a:tailEnd/>
          </a:ln>
          <a:effectLst/>
        </p:spPr>
        <p:txBody>
          <a:bodyPr vert="horz" wrap="square" lIns="90108" tIns="45054" rIns="90108" bIns="45054" numCol="1" anchor="t" anchorCtr="0" compatLnSpc="1">
            <a:prstTxWarp prst="textNoShape">
              <a:avLst/>
            </a:prstTxWarp>
          </a:bodyPr>
          <a:lstStyle>
            <a:lvl1pPr algn="r" defTabSz="898433" eaLnBrk="1" hangingPunct="1">
              <a:defRPr sz="1200">
                <a:latin typeface="Arial" charset="0"/>
              </a:defRPr>
            </a:lvl1pPr>
          </a:lstStyle>
          <a:p>
            <a:pPr>
              <a:defRPr/>
            </a:pPr>
            <a:endParaRPr lang="en-GB"/>
          </a:p>
        </p:txBody>
      </p:sp>
      <p:sp>
        <p:nvSpPr>
          <p:cNvPr id="559108" name="Rectangle 4"/>
          <p:cNvSpPr>
            <a:spLocks noGrp="1" noChangeArrowheads="1"/>
          </p:cNvSpPr>
          <p:nvPr>
            <p:ph type="ftr" sz="quarter" idx="2"/>
          </p:nvPr>
        </p:nvSpPr>
        <p:spPr bwMode="auto">
          <a:xfrm>
            <a:off x="1" y="9409774"/>
            <a:ext cx="2921669" cy="526377"/>
          </a:xfrm>
          <a:prstGeom prst="rect">
            <a:avLst/>
          </a:prstGeom>
          <a:noFill/>
          <a:ln w="9525">
            <a:noFill/>
            <a:miter lim="800000"/>
            <a:headEnd/>
            <a:tailEnd/>
          </a:ln>
          <a:effectLst/>
        </p:spPr>
        <p:txBody>
          <a:bodyPr vert="horz" wrap="square" lIns="90108" tIns="45054" rIns="90108" bIns="45054" numCol="1" anchor="b" anchorCtr="0" compatLnSpc="1">
            <a:prstTxWarp prst="textNoShape">
              <a:avLst/>
            </a:prstTxWarp>
          </a:bodyPr>
          <a:lstStyle>
            <a:lvl1pPr defTabSz="898433" eaLnBrk="1" hangingPunct="1">
              <a:defRPr sz="1200">
                <a:latin typeface="Arial" charset="0"/>
              </a:defRPr>
            </a:lvl1pPr>
          </a:lstStyle>
          <a:p>
            <a:pPr>
              <a:defRPr/>
            </a:pPr>
            <a:endParaRPr lang="en-GB"/>
          </a:p>
        </p:txBody>
      </p:sp>
      <p:sp>
        <p:nvSpPr>
          <p:cNvPr id="559109" name="Rectangle 5"/>
          <p:cNvSpPr>
            <a:spLocks noGrp="1" noChangeArrowheads="1"/>
          </p:cNvSpPr>
          <p:nvPr>
            <p:ph type="sldNum" sz="quarter" idx="3"/>
          </p:nvPr>
        </p:nvSpPr>
        <p:spPr bwMode="auto">
          <a:xfrm>
            <a:off x="3817351" y="9409774"/>
            <a:ext cx="2996177" cy="526377"/>
          </a:xfrm>
          <a:prstGeom prst="rect">
            <a:avLst/>
          </a:prstGeom>
          <a:noFill/>
          <a:ln w="9525">
            <a:noFill/>
            <a:miter lim="800000"/>
            <a:headEnd/>
            <a:tailEnd/>
          </a:ln>
          <a:effectLst/>
        </p:spPr>
        <p:txBody>
          <a:bodyPr vert="horz" wrap="square" lIns="90108" tIns="45054" rIns="90108" bIns="45054" numCol="1" anchor="b" anchorCtr="0" compatLnSpc="1">
            <a:prstTxWarp prst="textNoShape">
              <a:avLst/>
            </a:prstTxWarp>
          </a:bodyPr>
          <a:lstStyle>
            <a:lvl1pPr algn="r" defTabSz="897267" eaLnBrk="1" hangingPunct="1">
              <a:defRPr sz="1200"/>
            </a:lvl1pPr>
          </a:lstStyle>
          <a:p>
            <a:pPr>
              <a:defRPr/>
            </a:pPr>
            <a:fld id="{E0640CA0-78B5-409B-8C96-10BC8B81328F}" type="slidenum">
              <a:rPr lang="en-GB" altLang="zh-TW"/>
              <a:pPr>
                <a:defRPr/>
              </a:pPr>
              <a:t>‹#›</a:t>
            </a:fld>
            <a:endParaRPr lang="en-GB" altLang="zh-TW"/>
          </a:p>
        </p:txBody>
      </p:sp>
    </p:spTree>
    <p:extLst>
      <p:ext uri="{BB962C8B-B14F-4D97-AF65-F5344CB8AC3E}">
        <p14:creationId xmlns:p14="http://schemas.microsoft.com/office/powerpoint/2010/main" val="1533401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5448" cy="496253"/>
          </a:xfrm>
          <a:prstGeom prst="rect">
            <a:avLst/>
          </a:prstGeom>
          <a:noFill/>
          <a:ln w="9525">
            <a:noFill/>
            <a:miter lim="800000"/>
            <a:headEnd/>
            <a:tailEnd/>
          </a:ln>
          <a:effectLst/>
        </p:spPr>
        <p:txBody>
          <a:bodyPr vert="horz" wrap="square" lIns="95542" tIns="47773" rIns="95542" bIns="47773" numCol="1" anchor="t" anchorCtr="0" compatLnSpc="1">
            <a:prstTxWarp prst="textNoShape">
              <a:avLst/>
            </a:prstTxWarp>
          </a:bodyPr>
          <a:lstStyle>
            <a:lvl1pPr defTabSz="953991" eaLnBrk="1" hangingPunct="1">
              <a:defRPr sz="1300">
                <a:latin typeface="Arial" charset="0"/>
              </a:defRPr>
            </a:lvl1pPr>
          </a:lstStyle>
          <a:p>
            <a:pPr>
              <a:defRPr/>
            </a:pPr>
            <a:endParaRPr lang="en-GB"/>
          </a:p>
        </p:txBody>
      </p:sp>
      <p:sp>
        <p:nvSpPr>
          <p:cNvPr id="6147" name="Rectangle 3"/>
          <p:cNvSpPr>
            <a:spLocks noGrp="1" noChangeArrowheads="1"/>
          </p:cNvSpPr>
          <p:nvPr>
            <p:ph type="dt" idx="1"/>
          </p:nvPr>
        </p:nvSpPr>
        <p:spPr bwMode="auto">
          <a:xfrm>
            <a:off x="3852228" y="0"/>
            <a:ext cx="2945448" cy="496253"/>
          </a:xfrm>
          <a:prstGeom prst="rect">
            <a:avLst/>
          </a:prstGeom>
          <a:noFill/>
          <a:ln w="9525">
            <a:noFill/>
            <a:miter lim="800000"/>
            <a:headEnd/>
            <a:tailEnd/>
          </a:ln>
          <a:effectLst/>
        </p:spPr>
        <p:txBody>
          <a:bodyPr vert="horz" wrap="square" lIns="95542" tIns="47773" rIns="95542" bIns="47773" numCol="1" anchor="t" anchorCtr="0" compatLnSpc="1">
            <a:prstTxWarp prst="textNoShape">
              <a:avLst/>
            </a:prstTxWarp>
          </a:bodyPr>
          <a:lstStyle>
            <a:lvl1pPr algn="r" defTabSz="953991" eaLnBrk="1" hangingPunct="1">
              <a:defRPr sz="1300">
                <a:latin typeface="Arial" charset="0"/>
              </a:defRPr>
            </a:lvl1pPr>
          </a:lstStyle>
          <a:p>
            <a:pPr>
              <a:defRPr/>
            </a:pPr>
            <a:endParaRPr lang="en-GB"/>
          </a:p>
        </p:txBody>
      </p:sp>
      <p:sp>
        <p:nvSpPr>
          <p:cNvPr id="37892"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6780" y="4715192"/>
            <a:ext cx="4984116" cy="4466274"/>
          </a:xfrm>
          <a:prstGeom prst="rect">
            <a:avLst/>
          </a:prstGeom>
          <a:noFill/>
          <a:ln w="9525">
            <a:noFill/>
            <a:miter lim="800000"/>
            <a:headEnd/>
            <a:tailEnd/>
          </a:ln>
          <a:effectLst/>
        </p:spPr>
        <p:txBody>
          <a:bodyPr vert="horz" wrap="square" lIns="95542" tIns="47773" rIns="95542" bIns="47773" numCol="1" anchor="t" anchorCtr="0" compatLnSpc="1">
            <a:prstTxWarp prst="textNoShape">
              <a:avLst/>
            </a:prstTxWarp>
          </a:bodyPr>
          <a:lstStyle/>
          <a:p>
            <a:pPr lvl="0"/>
            <a:r>
              <a:rPr lang="en-GB" noProof="0" smtClean="0"/>
              <a:t>Klicken Sie, um die Formate des Vorlagentextes zu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p>
        </p:txBody>
      </p:sp>
      <p:sp>
        <p:nvSpPr>
          <p:cNvPr id="6150" name="Rectangle 6"/>
          <p:cNvSpPr>
            <a:spLocks noGrp="1" noChangeArrowheads="1"/>
          </p:cNvSpPr>
          <p:nvPr>
            <p:ph type="ftr" sz="quarter" idx="4"/>
          </p:nvPr>
        </p:nvSpPr>
        <p:spPr bwMode="auto">
          <a:xfrm>
            <a:off x="0" y="9431971"/>
            <a:ext cx="2945448" cy="494667"/>
          </a:xfrm>
          <a:prstGeom prst="rect">
            <a:avLst/>
          </a:prstGeom>
          <a:noFill/>
          <a:ln w="9525">
            <a:noFill/>
            <a:miter lim="800000"/>
            <a:headEnd/>
            <a:tailEnd/>
          </a:ln>
          <a:effectLst/>
        </p:spPr>
        <p:txBody>
          <a:bodyPr vert="horz" wrap="square" lIns="95542" tIns="47773" rIns="95542" bIns="47773" numCol="1" anchor="b" anchorCtr="0" compatLnSpc="1">
            <a:prstTxWarp prst="textNoShape">
              <a:avLst/>
            </a:prstTxWarp>
          </a:bodyPr>
          <a:lstStyle>
            <a:lvl1pPr defTabSz="953991" eaLnBrk="1" hangingPunct="1">
              <a:defRPr sz="130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52228" y="9431971"/>
            <a:ext cx="2945448" cy="494667"/>
          </a:xfrm>
          <a:prstGeom prst="rect">
            <a:avLst/>
          </a:prstGeom>
          <a:noFill/>
          <a:ln w="9525">
            <a:noFill/>
            <a:miter lim="800000"/>
            <a:headEnd/>
            <a:tailEnd/>
          </a:ln>
          <a:effectLst/>
        </p:spPr>
        <p:txBody>
          <a:bodyPr vert="horz" wrap="square" lIns="95542" tIns="47773" rIns="95542" bIns="47773" numCol="1" anchor="b" anchorCtr="0" compatLnSpc="1">
            <a:prstTxWarp prst="textNoShape">
              <a:avLst/>
            </a:prstTxWarp>
          </a:bodyPr>
          <a:lstStyle>
            <a:lvl1pPr algn="r" defTabSz="952752" eaLnBrk="1" hangingPunct="1">
              <a:defRPr sz="1300"/>
            </a:lvl1pPr>
          </a:lstStyle>
          <a:p>
            <a:pPr>
              <a:defRPr/>
            </a:pPr>
            <a:fld id="{0944A990-1F79-49E5-A08E-657149031F4B}" type="slidenum">
              <a:rPr lang="en-GB" altLang="zh-TW"/>
              <a:pPr>
                <a:defRPr/>
              </a:pPr>
              <a:t>‹#›</a:t>
            </a:fld>
            <a:endParaRPr lang="en-GB" altLang="zh-TW"/>
          </a:p>
        </p:txBody>
      </p:sp>
    </p:spTree>
    <p:extLst>
      <p:ext uri="{BB962C8B-B14F-4D97-AF65-F5344CB8AC3E}">
        <p14:creationId xmlns:p14="http://schemas.microsoft.com/office/powerpoint/2010/main" val="291663185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body" idx="1"/>
          </p:nvPr>
        </p:nvSpPr>
        <p:spPr>
          <a:xfrm>
            <a:off x="245719" y="5300232"/>
            <a:ext cx="6375991" cy="40905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94" tIns="45200" rIns="90394" bIns="45200"/>
          <a:lstStyle/>
          <a:p>
            <a:pPr eaLnBrk="1" hangingPunct="1"/>
            <a:endParaRPr lang="en-GB" altLang="zh-TW" smtClean="0">
              <a:ea typeface="新細明體" charset="-120"/>
            </a:endParaRPr>
          </a:p>
        </p:txBody>
      </p:sp>
      <p:sp>
        <p:nvSpPr>
          <p:cNvPr id="38915" name="Rectangle 1027"/>
          <p:cNvSpPr>
            <a:spLocks noGrp="1" noRot="1" noChangeAspect="1" noChangeArrowheads="1" noTextEdit="1"/>
          </p:cNvSpPr>
          <p:nvPr>
            <p:ph type="sldImg"/>
          </p:nvPr>
        </p:nvSpPr>
        <p:spPr>
          <a:xfrm>
            <a:off x="20638" y="0"/>
            <a:ext cx="6756400" cy="5068888"/>
          </a:xfrm>
          <a:ln/>
        </p:spPr>
      </p:sp>
    </p:spTree>
    <p:extLst>
      <p:ext uri="{BB962C8B-B14F-4D97-AF65-F5344CB8AC3E}">
        <p14:creationId xmlns:p14="http://schemas.microsoft.com/office/powerpoint/2010/main" val="3324097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smtClean="0">
              <a:ea typeface="新細明體" charset="-120"/>
            </a:endParaRPr>
          </a:p>
        </p:txBody>
      </p:sp>
    </p:spTree>
    <p:extLst>
      <p:ext uri="{BB962C8B-B14F-4D97-AF65-F5344CB8AC3E}">
        <p14:creationId xmlns:p14="http://schemas.microsoft.com/office/powerpoint/2010/main" val="1586623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投影片圖像版面配置區 1"/>
          <p:cNvSpPr>
            <a:spLocks noGrp="1" noRot="1" noChangeAspect="1" noTextEdit="1"/>
          </p:cNvSpPr>
          <p:nvPr>
            <p:ph type="sldImg"/>
          </p:nvPr>
        </p:nvSpPr>
        <p:spPr>
          <a:ln/>
        </p:spPr>
      </p:sp>
      <p:sp>
        <p:nvSpPr>
          <p:cNvPr id="419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125752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195319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17575" y="744538"/>
            <a:ext cx="4962525" cy="37226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286D78-31DF-493B-968A-39C1B2506957}" type="slidenum">
              <a:rPr lang="zh-CN" altLang="en-US" smtClean="0"/>
              <a:pPr/>
              <a:t>25</a:t>
            </a:fld>
            <a:endParaRPr lang="zh-CN" altLang="en-US"/>
          </a:p>
        </p:txBody>
      </p:sp>
    </p:spTree>
    <p:extLst>
      <p:ext uri="{BB962C8B-B14F-4D97-AF65-F5344CB8AC3E}">
        <p14:creationId xmlns:p14="http://schemas.microsoft.com/office/powerpoint/2010/main" val="3054094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smtClean="0">
              <a:ea typeface="新細明體" charset="-120"/>
            </a:endParaRPr>
          </a:p>
        </p:txBody>
      </p:sp>
    </p:spTree>
    <p:extLst>
      <p:ext uri="{BB962C8B-B14F-4D97-AF65-F5344CB8AC3E}">
        <p14:creationId xmlns:p14="http://schemas.microsoft.com/office/powerpoint/2010/main" val="620766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smtClean="0">
              <a:ea typeface="新細明體" charset="-120"/>
            </a:endParaRPr>
          </a:p>
        </p:txBody>
      </p:sp>
    </p:spTree>
    <p:extLst>
      <p:ext uri="{BB962C8B-B14F-4D97-AF65-F5344CB8AC3E}">
        <p14:creationId xmlns:p14="http://schemas.microsoft.com/office/powerpoint/2010/main" val="144718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smtClean="0">
              <a:ea typeface="新細明體" charset="-120"/>
            </a:endParaRPr>
          </a:p>
        </p:txBody>
      </p:sp>
    </p:spTree>
    <p:extLst>
      <p:ext uri="{BB962C8B-B14F-4D97-AF65-F5344CB8AC3E}">
        <p14:creationId xmlns:p14="http://schemas.microsoft.com/office/powerpoint/2010/main" val="1976657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smtClean="0">
              <a:ea typeface="新細明體" charset="-120"/>
            </a:endParaRPr>
          </a:p>
        </p:txBody>
      </p:sp>
    </p:spTree>
    <p:extLst>
      <p:ext uri="{BB962C8B-B14F-4D97-AF65-F5344CB8AC3E}">
        <p14:creationId xmlns:p14="http://schemas.microsoft.com/office/powerpoint/2010/main" val="27717814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Unbenannt-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97713" y="2887663"/>
            <a:ext cx="1381125"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5506" name="Rectangle 2"/>
          <p:cNvSpPr>
            <a:spLocks noGrp="1" noChangeArrowheads="1"/>
          </p:cNvSpPr>
          <p:nvPr>
            <p:ph type="ctrTitle" sz="quarter"/>
          </p:nvPr>
        </p:nvSpPr>
        <p:spPr>
          <a:xfrm>
            <a:off x="2581275" y="1639888"/>
            <a:ext cx="6081713" cy="909637"/>
          </a:xfrm>
        </p:spPr>
        <p:txBody>
          <a:bodyPr lIns="91440" rIns="91440" anchor="b"/>
          <a:lstStyle>
            <a:lvl1pPr>
              <a:defRPr sz="2800">
                <a:solidFill>
                  <a:schemeClr val="bg1"/>
                </a:solidFill>
              </a:defRPr>
            </a:lvl1pPr>
          </a:lstStyle>
          <a:p>
            <a:r>
              <a:rPr lang="en-US"/>
              <a:t>Click to edit Master title style</a:t>
            </a:r>
            <a:endParaRPr lang="de-DE" altLang="zh-TW"/>
          </a:p>
        </p:txBody>
      </p:sp>
      <p:sp>
        <p:nvSpPr>
          <p:cNvPr id="1045507" name="Rectangle 3"/>
          <p:cNvSpPr>
            <a:spLocks noGrp="1" noChangeArrowheads="1"/>
          </p:cNvSpPr>
          <p:nvPr>
            <p:ph type="subTitle" sz="quarter" idx="1"/>
          </p:nvPr>
        </p:nvSpPr>
        <p:spPr>
          <a:xfrm>
            <a:off x="2581275" y="2547938"/>
            <a:ext cx="6088063" cy="904875"/>
          </a:xfrm>
        </p:spPr>
        <p:txBody>
          <a:bodyPr lIns="91440" rIns="91440" anchor="ctr"/>
          <a:lstStyle>
            <a:lvl1pPr marL="0" indent="0">
              <a:spcBef>
                <a:spcPct val="0"/>
              </a:spcBef>
              <a:buFont typeface="Wingdings" pitchFamily="2" charset="2"/>
              <a:buNone/>
              <a:defRPr b="1">
                <a:solidFill>
                  <a:schemeClr val="bg1"/>
                </a:solidFill>
              </a:defRPr>
            </a:lvl1pPr>
          </a:lstStyle>
          <a:p>
            <a:r>
              <a:rPr lang="en-US"/>
              <a:t>Click to edit Master text styles</a:t>
            </a:r>
          </a:p>
        </p:txBody>
      </p:sp>
    </p:spTree>
    <p:extLst>
      <p:ext uri="{BB962C8B-B14F-4D97-AF65-F5344CB8AC3E}">
        <p14:creationId xmlns:p14="http://schemas.microsoft.com/office/powerpoint/2010/main" val="4226962164"/>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737549395"/>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11950" y="622300"/>
            <a:ext cx="2132013" cy="52863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14325" y="622300"/>
            <a:ext cx="6245225" cy="52863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276255067"/>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314325" y="622300"/>
            <a:ext cx="8515350" cy="600075"/>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319088" y="1879600"/>
            <a:ext cx="8524875" cy="4029075"/>
          </a:xfrm>
        </p:spPr>
        <p:txBody>
          <a:bodyPr/>
          <a:lstStyle/>
          <a:p>
            <a:pPr lvl="0"/>
            <a:endParaRPr lang="zh-TW" altLang="en-US" noProof="0" smtClean="0"/>
          </a:p>
        </p:txBody>
      </p:sp>
    </p:spTree>
    <p:extLst>
      <p:ext uri="{BB962C8B-B14F-4D97-AF65-F5344CB8AC3E}">
        <p14:creationId xmlns:p14="http://schemas.microsoft.com/office/powerpoint/2010/main" val="4097257360"/>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314325" y="622300"/>
            <a:ext cx="8529638" cy="52863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381533630"/>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346712050"/>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1779476840"/>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19088" y="1879600"/>
            <a:ext cx="4186237" cy="4029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7725" y="1879600"/>
            <a:ext cx="4186238" cy="4029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500713138"/>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455098800"/>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2497940145"/>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854744"/>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3965896948"/>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4130037947"/>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4325" y="622300"/>
            <a:ext cx="85153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zh-TW" smtClean="0"/>
              <a:t>Click to edit Master title style</a:t>
            </a:r>
            <a:endParaRPr lang="de-DE" altLang="zh-TW" smtClean="0"/>
          </a:p>
        </p:txBody>
      </p:sp>
      <p:sp>
        <p:nvSpPr>
          <p:cNvPr id="1027" name="Rectangle 3"/>
          <p:cNvSpPr>
            <a:spLocks noGrp="1" noChangeArrowheads="1"/>
          </p:cNvSpPr>
          <p:nvPr>
            <p:ph type="body" idx="1"/>
          </p:nvPr>
        </p:nvSpPr>
        <p:spPr bwMode="auto">
          <a:xfrm>
            <a:off x="319088" y="1879600"/>
            <a:ext cx="8524875"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de-DE" altLang="zh-TW" smtClean="0"/>
          </a:p>
        </p:txBody>
      </p:sp>
    </p:spTree>
  </p:cSld>
  <p:clrMap bg1="lt1" tx1="dk1" bg2="lt2" tx2="dk2" accent1="accent1" accent2="accent2" accent3="accent3" accent4="accent4" accent5="accent5" accent6="accent6" hlink="hlink" folHlink="folHlink"/>
  <p:sldLayoutIdLst>
    <p:sldLayoutId id="2147484402" r:id="rId1"/>
    <p:sldLayoutId id="2147484390" r:id="rId2"/>
    <p:sldLayoutId id="2147484391" r:id="rId3"/>
    <p:sldLayoutId id="2147484392" r:id="rId4"/>
    <p:sldLayoutId id="2147484393" r:id="rId5"/>
    <p:sldLayoutId id="2147484394" r:id="rId6"/>
    <p:sldLayoutId id="2147484395" r:id="rId7"/>
    <p:sldLayoutId id="2147484396" r:id="rId8"/>
    <p:sldLayoutId id="2147484397" r:id="rId9"/>
    <p:sldLayoutId id="2147484398" r:id="rId10"/>
    <p:sldLayoutId id="2147484399" r:id="rId11"/>
    <p:sldLayoutId id="2147484400" r:id="rId12"/>
    <p:sldLayoutId id="2147484401" r:id="rId13"/>
  </p:sldLayoutIdLst>
  <p:transition spd="med">
    <p:wipe dir="r"/>
  </p:transition>
  <p:txStyles>
    <p:title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p:titleStyle>
    <p:bodyStyle>
      <a:lvl1pPr marL="190500" indent="-190500"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a:solidFill>
            <a:schemeClr val="tx1"/>
          </a:solidFill>
          <a:latin typeface="+mn-lt"/>
        </a:defRPr>
      </a:lvl2pPr>
      <a:lvl3pPr marL="561975" indent="-179388" algn="l" rtl="0" eaLnBrk="0" fontAlgn="base" hangingPunct="0">
        <a:spcBef>
          <a:spcPct val="40000"/>
        </a:spcBef>
        <a:spcAft>
          <a:spcPct val="0"/>
        </a:spcAft>
        <a:buClr>
          <a:schemeClr val="accent1"/>
        </a:buClr>
        <a:buChar char="-"/>
        <a:defRPr>
          <a:solidFill>
            <a:schemeClr val="tx1"/>
          </a:solidFill>
          <a:latin typeface="+mn-lt"/>
        </a:defRPr>
      </a:lvl3pPr>
      <a:lvl4pPr marL="752475" indent="-188913" algn="l" rtl="0" eaLnBrk="0" fontAlgn="base" hangingPunct="0">
        <a:spcBef>
          <a:spcPct val="40000"/>
        </a:spcBef>
        <a:spcAft>
          <a:spcPct val="0"/>
        </a:spcAft>
        <a:buClr>
          <a:schemeClr val="accent1"/>
        </a:buClr>
        <a:buChar char="-"/>
        <a:defRPr>
          <a:solidFill>
            <a:schemeClr val="tx1"/>
          </a:solidFill>
          <a:latin typeface="+mn-lt"/>
        </a:defRPr>
      </a:lvl4pPr>
      <a:lvl5pPr marL="962025" indent="-207963" algn="l" rtl="0" eaLnBrk="0" fontAlgn="base" hangingPunct="0">
        <a:spcBef>
          <a:spcPct val="40000"/>
        </a:spcBef>
        <a:spcAft>
          <a:spcPct val="0"/>
        </a:spcAft>
        <a:buClr>
          <a:schemeClr val="accent1"/>
        </a:buClr>
        <a:buFont typeface="Wingdings" pitchFamily="2" charset="2"/>
        <a:buChar char="§"/>
        <a:defRPr>
          <a:solidFill>
            <a:schemeClr val="tx1"/>
          </a:solidFill>
          <a:latin typeface="+mn-lt"/>
        </a:defRPr>
      </a:lvl5pPr>
      <a:lvl6pPr marL="1419225" indent="-207963" algn="l" rtl="0" fontAlgn="base">
        <a:spcBef>
          <a:spcPct val="40000"/>
        </a:spcBef>
        <a:spcAft>
          <a:spcPct val="0"/>
        </a:spcAft>
        <a:buClr>
          <a:schemeClr val="accent1"/>
        </a:buClr>
        <a:buFont typeface="Wingdings" pitchFamily="2" charset="2"/>
        <a:buChar char="§"/>
        <a:defRPr>
          <a:solidFill>
            <a:schemeClr val="tx1"/>
          </a:solidFill>
          <a:latin typeface="+mn-lt"/>
        </a:defRPr>
      </a:lvl6pPr>
      <a:lvl7pPr marL="1876425" indent="-207963" algn="l" rtl="0" fontAlgn="base">
        <a:spcBef>
          <a:spcPct val="40000"/>
        </a:spcBef>
        <a:spcAft>
          <a:spcPct val="0"/>
        </a:spcAft>
        <a:buClr>
          <a:schemeClr val="accent1"/>
        </a:buClr>
        <a:buFont typeface="Wingdings" pitchFamily="2" charset="2"/>
        <a:buChar char="§"/>
        <a:defRPr>
          <a:solidFill>
            <a:schemeClr val="tx1"/>
          </a:solidFill>
          <a:latin typeface="+mn-lt"/>
        </a:defRPr>
      </a:lvl7pPr>
      <a:lvl8pPr marL="2333625" indent="-207963" algn="l" rtl="0" fontAlgn="base">
        <a:spcBef>
          <a:spcPct val="40000"/>
        </a:spcBef>
        <a:spcAft>
          <a:spcPct val="0"/>
        </a:spcAft>
        <a:buClr>
          <a:schemeClr val="accent1"/>
        </a:buClr>
        <a:buFont typeface="Wingdings" pitchFamily="2" charset="2"/>
        <a:buChar char="§"/>
        <a:defRPr>
          <a:solidFill>
            <a:schemeClr val="tx1"/>
          </a:solidFill>
          <a:latin typeface="+mn-lt"/>
        </a:defRPr>
      </a:lvl8pPr>
      <a:lvl9pPr marL="2790825" indent="-207963" algn="l" rtl="0" fontAlgn="base">
        <a:spcBef>
          <a:spcPct val="40000"/>
        </a:spcBef>
        <a:spcAft>
          <a:spcPct val="0"/>
        </a:spcAft>
        <a:buClr>
          <a:schemeClr val="accent1"/>
        </a:buClr>
        <a:buFont typeface="Wingdings" pitchFamily="2" charset="2"/>
        <a:buChar char="§"/>
        <a:defRPr>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notesSlide" Target="../notesSlides/notesSlide6.xml"/><Relationship Id="rId5" Type="http://schemas.openxmlformats.org/officeDocument/2006/relationships/slideLayout" Target="../slideLayouts/slideLayout7.xml"/><Relationship Id="rId4" Type="http://schemas.openxmlformats.org/officeDocument/2006/relationships/tags" Target="../tags/tag4.xml"/></Relationships>
</file>

<file path=ppt/slides/_rels/slide2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6.xml"/><Relationship Id="rId7" Type="http://schemas.openxmlformats.org/officeDocument/2006/relationships/oleObject" Target="../embeddings/oleObject2.bin"/><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notesSlide" Target="../notesSlides/notesSlide7.xml"/><Relationship Id="rId5" Type="http://schemas.openxmlformats.org/officeDocument/2006/relationships/slideLayout" Target="../slideLayouts/slideLayout7.xml"/><Relationship Id="rId4" Type="http://schemas.openxmlformats.org/officeDocument/2006/relationships/tags" Target="../tags/tag7.xml"/></Relationships>
</file>

<file path=ppt/slides/_rels/slide28.xml.rels><?xml version="1.0" encoding="UTF-8" standalone="yes"?>
<Relationships xmlns="http://schemas.openxmlformats.org/package/2006/relationships"><Relationship Id="rId8" Type="http://schemas.openxmlformats.org/officeDocument/2006/relationships/hyperlink" Target="http://www.ppt-vorlagen.de/" TargetMode="External"/><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notesSlide" Target="../notesSlides/notesSlide8.xml"/><Relationship Id="rId5" Type="http://schemas.openxmlformats.org/officeDocument/2006/relationships/slideLayout" Target="../slideLayouts/slideLayout7.xml"/><Relationship Id="rId4" Type="http://schemas.openxmlformats.org/officeDocument/2006/relationships/tags" Target="../tags/tag10.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1.xml"/><Relationship Id="rId7" Type="http://schemas.openxmlformats.org/officeDocument/2006/relationships/notesSlide" Target="../notesSlides/notesSlide9.xml"/><Relationship Id="rId2" Type="http://schemas.openxmlformats.org/officeDocument/2006/relationships/vmlDrawing" Target="../drawings/vmlDrawing4.vml"/><Relationship Id="rId1" Type="http://schemas.openxmlformats.org/officeDocument/2006/relationships/themeOverride" Target="../theme/themeOverride1.xml"/><Relationship Id="rId6" Type="http://schemas.openxmlformats.org/officeDocument/2006/relationships/slideLayout" Target="../slideLayouts/slideLayout1.xml"/><Relationship Id="rId5" Type="http://schemas.openxmlformats.org/officeDocument/2006/relationships/tags" Target="../tags/tag13.xml"/><Relationship Id="rId10" Type="http://schemas.openxmlformats.org/officeDocument/2006/relationships/hyperlink" Target="http://www.budget.fju.edu.tw/fjcuv/" TargetMode="External"/><Relationship Id="rId4" Type="http://schemas.openxmlformats.org/officeDocument/2006/relationships/tags" Target="../tags/tag12.xm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14"/>
          <p:cNvSpPr>
            <a:spLocks noGrp="1" noChangeArrowheads="1"/>
          </p:cNvSpPr>
          <p:nvPr>
            <p:ph type="ctrTitle"/>
          </p:nvPr>
        </p:nvSpPr>
        <p:spPr>
          <a:xfrm>
            <a:off x="763588" y="1385888"/>
            <a:ext cx="8228012" cy="909637"/>
          </a:xfrm>
        </p:spPr>
        <p:txBody>
          <a:bodyPr/>
          <a:lstStyle/>
          <a:p>
            <a:pPr algn="ctr" eaLnBrk="1" hangingPunct="1"/>
            <a:r>
              <a:rPr lang="zh-TW" altLang="de-DE" sz="5400" b="0" dirty="0" smtClean="0">
                <a:latin typeface="標楷體" pitchFamily="65" charset="-120"/>
                <a:ea typeface="標楷體" pitchFamily="65" charset="-120"/>
              </a:rPr>
              <a:t>輔仁大學</a:t>
            </a:r>
            <a:r>
              <a:rPr lang="de-DE" altLang="zh-TW" sz="5400" b="0" dirty="0" smtClean="0">
                <a:latin typeface="Times New Roman" pitchFamily="18" charset="0"/>
                <a:ea typeface="標楷體" pitchFamily="65" charset="-120"/>
                <a:cs typeface="Times New Roman" pitchFamily="18" charset="0"/>
              </a:rPr>
              <a:t>109</a:t>
            </a:r>
            <a:r>
              <a:rPr lang="zh-TW" altLang="de-DE" sz="5400" b="0" dirty="0" smtClean="0">
                <a:latin typeface="標楷體" pitchFamily="65" charset="-120"/>
                <a:ea typeface="標楷體" pitchFamily="65" charset="-120"/>
              </a:rPr>
              <a:t>學年度</a:t>
            </a:r>
          </a:p>
        </p:txBody>
      </p:sp>
      <p:sp>
        <p:nvSpPr>
          <p:cNvPr id="3075" name="Rectangle 15"/>
          <p:cNvSpPr>
            <a:spLocks noGrp="1" noChangeArrowheads="1"/>
          </p:cNvSpPr>
          <p:nvPr>
            <p:ph type="subTitle" idx="1"/>
          </p:nvPr>
        </p:nvSpPr>
        <p:spPr>
          <a:xfrm>
            <a:off x="1819275" y="2293938"/>
            <a:ext cx="6088063" cy="904875"/>
          </a:xfrm>
        </p:spPr>
        <p:txBody>
          <a:bodyPr/>
          <a:lstStyle/>
          <a:p>
            <a:pPr algn="ctr" eaLnBrk="1" hangingPunct="1"/>
            <a:r>
              <a:rPr lang="zh-TW" altLang="de-DE" sz="5400" b="0" smtClean="0">
                <a:ea typeface="標楷體" pitchFamily="65" charset="-120"/>
              </a:rPr>
              <a:t>預算編列說明會</a:t>
            </a:r>
          </a:p>
        </p:txBody>
      </p:sp>
      <p:sp>
        <p:nvSpPr>
          <p:cNvPr id="3076" name="Rectangle 18"/>
          <p:cNvSpPr>
            <a:spLocks noChangeArrowheads="1"/>
          </p:cNvSpPr>
          <p:nvPr/>
        </p:nvSpPr>
        <p:spPr bwMode="auto">
          <a:xfrm>
            <a:off x="2511260" y="4669631"/>
            <a:ext cx="4468813"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eaLnBrk="1" hangingPunct="1">
              <a:lnSpc>
                <a:spcPct val="95000"/>
              </a:lnSpc>
            </a:pPr>
            <a:r>
              <a:rPr lang="zh-TW" altLang="en-US" sz="3200" dirty="0">
                <a:solidFill>
                  <a:schemeClr val="bg1"/>
                </a:solidFill>
                <a:latin typeface="標楷體" pitchFamily="65" charset="-120"/>
              </a:rPr>
              <a:t>主持人</a:t>
            </a:r>
            <a:r>
              <a:rPr lang="zh-TW" altLang="en-US" sz="3200" dirty="0" smtClean="0">
                <a:solidFill>
                  <a:schemeClr val="bg1"/>
                </a:solidFill>
                <a:latin typeface="標楷體" pitchFamily="65" charset="-120"/>
              </a:rPr>
              <a:t>：</a:t>
            </a:r>
            <a:r>
              <a:rPr lang="zh-TW" altLang="en-US" sz="3200" dirty="0">
                <a:solidFill>
                  <a:schemeClr val="bg1"/>
                </a:solidFill>
                <a:latin typeface="標楷體" pitchFamily="65" charset="-120"/>
              </a:rPr>
              <a:t>邱淑芬</a:t>
            </a:r>
            <a:r>
              <a:rPr lang="zh-TW" altLang="en-US" sz="3200" dirty="0" smtClean="0">
                <a:solidFill>
                  <a:schemeClr val="bg1"/>
                </a:solidFill>
                <a:latin typeface="標楷體" pitchFamily="65" charset="-120"/>
              </a:rPr>
              <a:t>主任</a:t>
            </a:r>
            <a:endParaRPr lang="zh-TW" altLang="de-DE" sz="3200" dirty="0">
              <a:solidFill>
                <a:schemeClr val="bg1"/>
              </a:solidFill>
              <a:latin typeface="標楷體" pitchFamily="65" charset="-120"/>
            </a:endParaRPr>
          </a:p>
        </p:txBody>
      </p:sp>
      <p:sp>
        <p:nvSpPr>
          <p:cNvPr id="3077" name="Rectangle 19"/>
          <p:cNvSpPr>
            <a:spLocks noChangeArrowheads="1"/>
          </p:cNvSpPr>
          <p:nvPr/>
        </p:nvSpPr>
        <p:spPr bwMode="auto">
          <a:xfrm>
            <a:off x="4471988" y="5907088"/>
            <a:ext cx="4468812"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eaLnBrk="1" hangingPunct="1">
              <a:lnSpc>
                <a:spcPct val="95000"/>
              </a:lnSpc>
            </a:pPr>
            <a:r>
              <a:rPr lang="zh-TW" altLang="en-US" sz="2800" dirty="0">
                <a:solidFill>
                  <a:schemeClr val="bg1"/>
                </a:solidFill>
                <a:latin typeface="標楷體" pitchFamily="65" charset="-120"/>
              </a:rPr>
              <a:t>中華民國</a:t>
            </a:r>
            <a:r>
              <a:rPr lang="en-US" altLang="zh-TW" sz="2800" dirty="0" smtClean="0">
                <a:solidFill>
                  <a:schemeClr val="bg1"/>
                </a:solidFill>
                <a:latin typeface="Times New Roman" pitchFamily="18" charset="0"/>
                <a:cs typeface="Times New Roman" pitchFamily="18" charset="0"/>
              </a:rPr>
              <a:t>109</a:t>
            </a:r>
            <a:r>
              <a:rPr lang="zh-TW" altLang="en-US" sz="2800" dirty="0" smtClean="0">
                <a:solidFill>
                  <a:schemeClr val="bg1"/>
                </a:solidFill>
                <a:latin typeface="Times New Roman" pitchFamily="18" charset="0"/>
                <a:cs typeface="Times New Roman" pitchFamily="18" charset="0"/>
              </a:rPr>
              <a:t>年</a:t>
            </a:r>
            <a:r>
              <a:rPr lang="en-US" altLang="zh-TW" sz="2800" dirty="0">
                <a:solidFill>
                  <a:schemeClr val="bg1"/>
                </a:solidFill>
                <a:latin typeface="Times New Roman" pitchFamily="18" charset="0"/>
                <a:cs typeface="Times New Roman" pitchFamily="18" charset="0"/>
              </a:rPr>
              <a:t>2</a:t>
            </a:r>
            <a:r>
              <a:rPr lang="zh-TW" altLang="en-US" sz="2800" dirty="0" smtClean="0">
                <a:solidFill>
                  <a:schemeClr val="bg1"/>
                </a:solidFill>
                <a:latin typeface="Times New Roman" pitchFamily="18" charset="0"/>
                <a:cs typeface="Times New Roman" pitchFamily="18" charset="0"/>
              </a:rPr>
              <a:t>月</a:t>
            </a:r>
            <a:r>
              <a:rPr lang="en-US" altLang="zh-TW" sz="2800" dirty="0" smtClean="0">
                <a:solidFill>
                  <a:schemeClr val="bg1"/>
                </a:solidFill>
                <a:latin typeface="Times New Roman" pitchFamily="18" charset="0"/>
                <a:cs typeface="Times New Roman" pitchFamily="18" charset="0"/>
              </a:rPr>
              <a:t>12</a:t>
            </a:r>
            <a:r>
              <a:rPr lang="zh-TW" altLang="en-US" sz="2800" dirty="0" smtClean="0">
                <a:solidFill>
                  <a:schemeClr val="bg1"/>
                </a:solidFill>
                <a:latin typeface="Times New Roman" pitchFamily="18" charset="0"/>
                <a:cs typeface="Times New Roman" pitchFamily="18" charset="0"/>
              </a:rPr>
              <a:t>日</a:t>
            </a:r>
            <a:endParaRPr lang="zh-TW" altLang="de-DE" sz="2800" dirty="0">
              <a:solidFill>
                <a:schemeClr val="bg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標題 1"/>
          <p:cNvSpPr>
            <a:spLocks noGrp="1"/>
          </p:cNvSpPr>
          <p:nvPr>
            <p:ph type="title"/>
          </p:nvPr>
        </p:nvSpPr>
        <p:spPr>
          <a:xfrm>
            <a:off x="2245463" y="-74428"/>
            <a:ext cx="5069737" cy="514350"/>
          </a:xfrm>
        </p:spPr>
        <p:txBody>
          <a:bodyPr/>
          <a:lstStyle/>
          <a:p>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收入面</a:t>
            </a:r>
          </a:p>
        </p:txBody>
      </p:sp>
      <p:graphicFrame>
        <p:nvGraphicFramePr>
          <p:cNvPr id="4" name="表格 3"/>
          <p:cNvGraphicFramePr>
            <a:graphicFrameLocks noGrp="1"/>
          </p:cNvGraphicFramePr>
          <p:nvPr>
            <p:extLst>
              <p:ext uri="{D42A27DB-BD31-4B8C-83A1-F6EECF244321}">
                <p14:modId xmlns:p14="http://schemas.microsoft.com/office/powerpoint/2010/main" val="3882071134"/>
              </p:ext>
            </p:extLst>
          </p:nvPr>
        </p:nvGraphicFramePr>
        <p:xfrm>
          <a:off x="149472" y="764928"/>
          <a:ext cx="8845059" cy="5993217"/>
        </p:xfrm>
        <a:graphic>
          <a:graphicData uri="http://schemas.openxmlformats.org/drawingml/2006/table">
            <a:tbl>
              <a:tblPr firstRow="1" bandRow="1">
                <a:tableStyleId>{5C22544A-7EE6-4342-B048-85BDC9FD1C3A}</a:tableStyleId>
              </a:tblPr>
              <a:tblGrid>
                <a:gridCol w="1796049">
                  <a:extLst>
                    <a:ext uri="{9D8B030D-6E8A-4147-A177-3AD203B41FA5}">
                      <a16:colId xmlns:a16="http://schemas.microsoft.com/office/drawing/2014/main" val="20000"/>
                    </a:ext>
                  </a:extLst>
                </a:gridCol>
                <a:gridCol w="7049010">
                  <a:extLst>
                    <a:ext uri="{9D8B030D-6E8A-4147-A177-3AD203B41FA5}">
                      <a16:colId xmlns:a16="http://schemas.microsoft.com/office/drawing/2014/main" val="20001"/>
                    </a:ext>
                  </a:extLst>
                </a:gridCol>
              </a:tblGrid>
              <a:tr h="465995">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722" marB="45722"/>
                </a:tc>
                <a:tc>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722" marB="45722"/>
                </a:tc>
                <a:extLst>
                  <a:ext uri="{0D108BD9-81ED-4DB2-BD59-A6C34878D82A}">
                    <a16:rowId xmlns:a16="http://schemas.microsoft.com/office/drawing/2014/main" val="10000"/>
                  </a:ext>
                </a:extLst>
              </a:tr>
              <a:tr h="1355594">
                <a:tc>
                  <a:txBody>
                    <a:bodyPr/>
                    <a:lstStyle/>
                    <a:p>
                      <a:r>
                        <a:rPr lang="zh-TW" altLang="en-US" sz="2400" dirty="0" smtClean="0">
                          <a:latin typeface="標楷體" panose="03000509000000000000" pitchFamily="65" charset="-120"/>
                          <a:ea typeface="標楷體" panose="03000509000000000000" pitchFamily="65" charset="-120"/>
                        </a:rPr>
                        <a:t>學雜費收入</a:t>
                      </a:r>
                      <a:endParaRPr lang="zh-TW" altLang="en-US" sz="2400" dirty="0">
                        <a:latin typeface="標楷體" panose="03000509000000000000" pitchFamily="65" charset="-120"/>
                        <a:ea typeface="標楷體" panose="03000509000000000000" pitchFamily="65" charset="-120"/>
                      </a:endParaRPr>
                    </a:p>
                  </a:txBody>
                  <a:tcPr marT="45722" marB="45722" anchor="ctr"/>
                </a:tc>
                <a:tc>
                  <a:txBody>
                    <a:bodyPr/>
                    <a:lstStyle/>
                    <a:p>
                      <a:r>
                        <a:rPr lang="zh-TW" altLang="en-US" sz="2400" b="1" dirty="0" smtClean="0">
                          <a:solidFill>
                            <a:srgbClr val="C00000"/>
                          </a:solidFill>
                          <a:latin typeface="Times New Roman" pitchFamily="18" charset="0"/>
                          <a:ea typeface="標楷體" panose="03000509000000000000" pitchFamily="65" charset="-120"/>
                          <a:cs typeface="Times New Roman" pitchFamily="18" charset="0"/>
                        </a:rPr>
                        <a:t>系所</a:t>
                      </a:r>
                      <a:r>
                        <a:rPr lang="en-US" altLang="zh-TW" sz="2400" b="1" dirty="0" smtClean="0">
                          <a:solidFill>
                            <a:srgbClr val="C00000"/>
                          </a:solidFill>
                          <a:latin typeface="Times New Roman" pitchFamily="18" charset="0"/>
                          <a:ea typeface="標楷體" panose="03000509000000000000" pitchFamily="65" charset="-120"/>
                          <a:cs typeface="Times New Roman" pitchFamily="18" charset="0"/>
                        </a:rPr>
                        <a:t>(</a:t>
                      </a:r>
                      <a:r>
                        <a:rPr lang="zh-TW" altLang="en-US" sz="2400" b="1" dirty="0" smtClean="0">
                          <a:solidFill>
                            <a:srgbClr val="C00000"/>
                          </a:solidFill>
                          <a:latin typeface="Times New Roman" pitchFamily="18" charset="0"/>
                          <a:ea typeface="標楷體" panose="03000509000000000000" pitchFamily="65" charset="-120"/>
                          <a:cs typeface="Times New Roman" pitchFamily="18" charset="0"/>
                        </a:rPr>
                        <a:t>含碩士在職專班</a:t>
                      </a:r>
                      <a:r>
                        <a:rPr lang="en-US" altLang="zh-TW" sz="2400" b="1" dirty="0" smtClean="0">
                          <a:solidFill>
                            <a:srgbClr val="C00000"/>
                          </a:solidFill>
                          <a:latin typeface="Times New Roman" pitchFamily="18" charset="0"/>
                          <a:ea typeface="標楷體" panose="03000509000000000000" pitchFamily="65" charset="-120"/>
                          <a:cs typeface="Times New Roman" pitchFamily="18" charset="0"/>
                        </a:rPr>
                        <a:t>)</a:t>
                      </a:r>
                      <a:r>
                        <a:rPr lang="zh-TW" altLang="en-US" sz="2400" b="1" dirty="0" smtClean="0">
                          <a:solidFill>
                            <a:srgbClr val="C00000"/>
                          </a:solidFill>
                          <a:latin typeface="Times New Roman" pitchFamily="18" charset="0"/>
                          <a:ea typeface="標楷體" panose="03000509000000000000" pitchFamily="65" charset="-120"/>
                          <a:cs typeface="Times New Roman" pitchFamily="18" charset="0"/>
                        </a:rPr>
                        <a:t>以</a:t>
                      </a:r>
                      <a:r>
                        <a:rPr lang="en-US" altLang="zh-TW" sz="2400" b="1" dirty="0" smtClean="0">
                          <a:solidFill>
                            <a:srgbClr val="C00000"/>
                          </a:solidFill>
                          <a:latin typeface="Times New Roman" pitchFamily="18" charset="0"/>
                          <a:ea typeface="標楷體" panose="03000509000000000000" pitchFamily="65" charset="-120"/>
                          <a:cs typeface="Times New Roman" pitchFamily="18" charset="0"/>
                        </a:rPr>
                        <a:t>107</a:t>
                      </a:r>
                      <a:r>
                        <a:rPr lang="zh-TW" altLang="en-US" sz="2400" b="1" dirty="0" smtClean="0">
                          <a:solidFill>
                            <a:srgbClr val="C00000"/>
                          </a:solidFill>
                          <a:latin typeface="Times New Roman" pitchFamily="18" charset="0"/>
                          <a:ea typeface="標楷體" panose="03000509000000000000" pitchFamily="65" charset="-120"/>
                          <a:cs typeface="Times New Roman" pitchFamily="18" charset="0"/>
                        </a:rPr>
                        <a:t>學年度學雜費決算數編列由系統帶入。</a:t>
                      </a:r>
                    </a:p>
                    <a:p>
                      <a:r>
                        <a:rPr lang="zh-TW" altLang="en-US" sz="2400" b="1" dirty="0" smtClean="0">
                          <a:solidFill>
                            <a:srgbClr val="0033CC"/>
                          </a:solidFill>
                          <a:latin typeface="Times New Roman" pitchFamily="18" charset="0"/>
                          <a:ea typeface="標楷體" panose="03000509000000000000" pitchFamily="65" charset="-120"/>
                          <a:cs typeface="Times New Roman" pitchFamily="18" charset="0"/>
                        </a:rPr>
                        <a:t>輔幼中心及語言中心依預估學生數及收費標準編列。</a:t>
                      </a:r>
                      <a:endParaRPr lang="zh-TW" altLang="en-US" sz="2400" b="1" dirty="0">
                        <a:solidFill>
                          <a:srgbClr val="0033CC"/>
                        </a:solidFill>
                        <a:latin typeface="Times New Roman" pitchFamily="18" charset="0"/>
                        <a:ea typeface="標楷體" panose="03000509000000000000" pitchFamily="65" charset="-120"/>
                        <a:cs typeface="Times New Roman" pitchFamily="18" charset="0"/>
                      </a:endParaRPr>
                    </a:p>
                  </a:txBody>
                  <a:tcPr marT="45722" marB="45722"/>
                </a:tc>
                <a:extLst>
                  <a:ext uri="{0D108BD9-81ED-4DB2-BD59-A6C34878D82A}">
                    <a16:rowId xmlns:a16="http://schemas.microsoft.com/office/drawing/2014/main" val="10001"/>
                  </a:ext>
                </a:extLst>
              </a:tr>
              <a:tr h="738554">
                <a:tc>
                  <a:txBody>
                    <a:bodyPr/>
                    <a:lstStyle/>
                    <a:p>
                      <a:r>
                        <a:rPr lang="zh-TW" altLang="en-US" sz="2400" spc="-500" baseline="0" dirty="0" smtClean="0">
                          <a:latin typeface="標楷體" panose="03000509000000000000" pitchFamily="65" charset="-120"/>
                          <a:ea typeface="標楷體" panose="03000509000000000000" pitchFamily="65" charset="-120"/>
                        </a:rPr>
                        <a:t>推廣教育收入</a:t>
                      </a:r>
                      <a:endParaRPr lang="zh-TW" altLang="en-US" sz="2400" spc="-500" baseline="0" dirty="0">
                        <a:latin typeface="標楷體" panose="03000509000000000000" pitchFamily="65" charset="-120"/>
                        <a:ea typeface="標楷體" panose="03000509000000000000" pitchFamily="65" charset="-120"/>
                      </a:endParaRPr>
                    </a:p>
                  </a:txBody>
                  <a:tcPr marT="45722" marB="45722" anchor="ctr"/>
                </a:tc>
                <a:tc>
                  <a:txBody>
                    <a:bodyPr/>
                    <a:lstStyle/>
                    <a:p>
                      <a:r>
                        <a:rPr lang="zh-TW" altLang="en-US" sz="2400" dirty="0" smtClean="0">
                          <a:latin typeface="Times New Roman" pitchFamily="18" charset="0"/>
                          <a:ea typeface="標楷體" panose="03000509000000000000" pitchFamily="65" charset="-120"/>
                          <a:cs typeface="Times New Roman" pitchFamily="18" charset="0"/>
                        </a:rPr>
                        <a:t>依預計開班數及收費標準計算。</a:t>
                      </a:r>
                    </a:p>
                  </a:txBody>
                  <a:tcPr marT="45722" marB="45722" anchor="ctr"/>
                </a:tc>
                <a:extLst>
                  <a:ext uri="{0D108BD9-81ED-4DB2-BD59-A6C34878D82A}">
                    <a16:rowId xmlns:a16="http://schemas.microsoft.com/office/drawing/2014/main" val="10002"/>
                  </a:ext>
                </a:extLst>
              </a:tr>
              <a:tr h="888023">
                <a:tc>
                  <a:txBody>
                    <a:bodyPr/>
                    <a:lstStyle/>
                    <a:p>
                      <a:r>
                        <a:rPr lang="zh-TW" altLang="en-US" sz="2400" spc="-500" baseline="0" dirty="0" smtClean="0">
                          <a:latin typeface="標楷體" panose="03000509000000000000" pitchFamily="65" charset="-120"/>
                          <a:ea typeface="標楷體" panose="03000509000000000000" pitchFamily="65" charset="-120"/>
                        </a:rPr>
                        <a:t>產學合作收入</a:t>
                      </a:r>
                      <a:endParaRPr lang="zh-TW" altLang="en-US" sz="2400" spc="-500" baseline="0" dirty="0">
                        <a:latin typeface="標楷體" panose="03000509000000000000" pitchFamily="65" charset="-120"/>
                        <a:ea typeface="標楷體" panose="03000509000000000000" pitchFamily="65" charset="-120"/>
                      </a:endParaRPr>
                    </a:p>
                  </a:txBody>
                  <a:tcPr marT="45722" marB="4572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smtClean="0">
                          <a:latin typeface="Times New Roman" pitchFamily="18" charset="0"/>
                          <a:ea typeface="標楷體" panose="03000509000000000000" pitchFamily="65" charset="-120"/>
                          <a:cs typeface="Times New Roman" pitchFamily="18" charset="0"/>
                        </a:rPr>
                        <a:t>各業務單位預估下一學年度將與外界產學合作所收取之費用。</a:t>
                      </a:r>
                    </a:p>
                  </a:txBody>
                  <a:tcPr marT="45722" marB="45722" anchor="ctr"/>
                </a:tc>
                <a:extLst>
                  <a:ext uri="{0D108BD9-81ED-4DB2-BD59-A6C34878D82A}">
                    <a16:rowId xmlns:a16="http://schemas.microsoft.com/office/drawing/2014/main" val="10003"/>
                  </a:ext>
                </a:extLst>
              </a:tr>
              <a:tr h="2492882">
                <a:tc>
                  <a:txBody>
                    <a:bodyPr/>
                    <a:lstStyle/>
                    <a:p>
                      <a:r>
                        <a:rPr lang="zh-TW" altLang="en-US" sz="2400" dirty="0" smtClean="0">
                          <a:latin typeface="標楷體" panose="03000509000000000000" pitchFamily="65" charset="-120"/>
                          <a:ea typeface="標楷體" panose="03000509000000000000" pitchFamily="65" charset="-120"/>
                        </a:rPr>
                        <a:t>補助及捐贈收入</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權責單位</a:t>
                      </a:r>
                      <a:r>
                        <a:rPr lang="en-US" altLang="zh-TW" sz="2400"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a:txBody>
                  <a:tcPr marT="45722" marB="45722" anchor="ctr"/>
                </a:tc>
                <a:tc>
                  <a:txBody>
                    <a:bodyPr/>
                    <a:lstStyle/>
                    <a:p>
                      <a:r>
                        <a:rPr lang="en-US" altLang="zh-TW" sz="2400" dirty="0" smtClean="0">
                          <a:latin typeface="Times New Roman" pitchFamily="18" charset="0"/>
                          <a:ea typeface="標楷體" panose="03000509000000000000" pitchFamily="65" charset="-120"/>
                          <a:cs typeface="Times New Roman" pitchFamily="18" charset="0"/>
                        </a:rPr>
                        <a:t>(1)</a:t>
                      </a:r>
                      <a:r>
                        <a:rPr lang="zh-TW" altLang="en-US" sz="2400" b="1" dirty="0" smtClean="0">
                          <a:solidFill>
                            <a:srgbClr val="3366FF"/>
                          </a:solidFill>
                          <a:latin typeface="Times New Roman" pitchFamily="18" charset="0"/>
                          <a:ea typeface="標楷體" panose="03000509000000000000" pitchFamily="65" charset="-120"/>
                          <a:cs typeface="Times New Roman" pitchFamily="18" charset="0"/>
                        </a:rPr>
                        <a:t>教務處</a:t>
                      </a:r>
                      <a:r>
                        <a:rPr lang="en-US" altLang="zh-TW" sz="2400" dirty="0" smtClean="0">
                          <a:latin typeface="Times New Roman" pitchFamily="18" charset="0"/>
                          <a:ea typeface="標楷體" panose="03000509000000000000" pitchFamily="65" charset="-120"/>
                          <a:cs typeface="Times New Roman" pitchFamily="18" charset="0"/>
                        </a:rPr>
                        <a:t>:</a:t>
                      </a:r>
                      <a:r>
                        <a:rPr lang="zh-TW" altLang="en-US" sz="2400" dirty="0" smtClean="0">
                          <a:latin typeface="Times New Roman" pitchFamily="18" charset="0"/>
                          <a:ea typeface="標楷體" panose="03000509000000000000" pitchFamily="65" charset="-120"/>
                          <a:cs typeface="Times New Roman" pitchFamily="18" charset="0"/>
                        </a:rPr>
                        <a:t>高教深耕補助款、研究生奬助學金。</a:t>
                      </a:r>
                      <a:endParaRPr lang="en-US" altLang="zh-TW" sz="2400" dirty="0" smtClean="0">
                        <a:latin typeface="Times New Roman" pitchFamily="18" charset="0"/>
                        <a:ea typeface="標楷體" panose="03000509000000000000" pitchFamily="65" charset="-120"/>
                        <a:cs typeface="Times New Roman" pitchFamily="18" charset="0"/>
                      </a:endParaRPr>
                    </a:p>
                    <a:p>
                      <a:r>
                        <a:rPr lang="en-US" altLang="zh-TW" sz="2400" dirty="0" smtClean="0">
                          <a:latin typeface="Times New Roman" pitchFamily="18" charset="0"/>
                          <a:ea typeface="標楷體" panose="03000509000000000000" pitchFamily="65" charset="-120"/>
                          <a:cs typeface="Times New Roman" pitchFamily="18" charset="0"/>
                        </a:rPr>
                        <a:t>(2)</a:t>
                      </a:r>
                      <a:r>
                        <a:rPr lang="zh-TW" altLang="en-US" sz="2400" b="1" dirty="0" smtClean="0">
                          <a:solidFill>
                            <a:srgbClr val="3366FF"/>
                          </a:solidFill>
                          <a:latin typeface="Times New Roman" pitchFamily="18" charset="0"/>
                          <a:ea typeface="標楷體" panose="03000509000000000000" pitchFamily="65" charset="-120"/>
                          <a:cs typeface="Times New Roman" pitchFamily="18" charset="0"/>
                        </a:rPr>
                        <a:t>學務處</a:t>
                      </a:r>
                      <a:r>
                        <a:rPr lang="en-US" altLang="zh-TW" sz="2400" dirty="0" smtClean="0">
                          <a:latin typeface="Times New Roman" pitchFamily="18" charset="0"/>
                          <a:ea typeface="標楷體" panose="03000509000000000000" pitchFamily="65" charset="-120"/>
                          <a:cs typeface="Times New Roman" pitchFamily="18" charset="0"/>
                        </a:rPr>
                        <a:t>:</a:t>
                      </a:r>
                      <a:r>
                        <a:rPr lang="zh-TW" altLang="en-US" sz="2400" dirty="0" smtClean="0">
                          <a:latin typeface="Times New Roman" pitchFamily="18" charset="0"/>
                          <a:ea typeface="標楷體" panose="03000509000000000000" pitchFamily="65" charset="-120"/>
                          <a:cs typeface="Times New Roman" pitchFamily="18" charset="0"/>
                        </a:rPr>
                        <a:t>學生就學優待減免、學生生活助學金。</a:t>
                      </a:r>
                      <a:endParaRPr lang="en-US" altLang="zh-TW" sz="2400" dirty="0" smtClean="0">
                        <a:latin typeface="Times New Roman" pitchFamily="18" charset="0"/>
                        <a:ea typeface="標楷體" panose="03000509000000000000" pitchFamily="65" charset="-120"/>
                        <a:cs typeface="Times New Roman" pitchFamily="18" charset="0"/>
                      </a:endParaRPr>
                    </a:p>
                    <a:p>
                      <a:r>
                        <a:rPr lang="en-US" altLang="zh-TW" sz="2400" dirty="0" smtClean="0">
                          <a:latin typeface="Times New Roman" pitchFamily="18" charset="0"/>
                          <a:ea typeface="標楷體" panose="03000509000000000000" pitchFamily="65" charset="-120"/>
                          <a:cs typeface="Times New Roman" pitchFamily="18" charset="0"/>
                        </a:rPr>
                        <a:t>(3)</a:t>
                      </a:r>
                      <a:r>
                        <a:rPr lang="zh-TW" altLang="en-US" sz="2400" b="1" dirty="0" smtClean="0">
                          <a:solidFill>
                            <a:srgbClr val="3366FF"/>
                          </a:solidFill>
                          <a:latin typeface="Times New Roman" pitchFamily="18" charset="0"/>
                          <a:ea typeface="標楷體" panose="03000509000000000000" pitchFamily="65" charset="-120"/>
                          <a:cs typeface="Times New Roman" pitchFamily="18" charset="0"/>
                        </a:rPr>
                        <a:t>總務處</a:t>
                      </a:r>
                      <a:r>
                        <a:rPr lang="en-US" altLang="zh-TW" sz="2400" dirty="0" smtClean="0">
                          <a:latin typeface="Times New Roman" pitchFamily="18" charset="0"/>
                          <a:ea typeface="標楷體" panose="03000509000000000000" pitchFamily="65" charset="-120"/>
                          <a:cs typeface="Times New Roman" pitchFamily="18" charset="0"/>
                        </a:rPr>
                        <a:t>:</a:t>
                      </a:r>
                      <a:r>
                        <a:rPr lang="zh-TW" altLang="en-US" sz="2400" dirty="0" smtClean="0">
                          <a:latin typeface="Times New Roman" pitchFamily="18" charset="0"/>
                          <a:ea typeface="標楷體" panose="03000509000000000000" pitchFamily="65" charset="-120"/>
                          <a:cs typeface="Times New Roman" pitchFamily="18" charset="0"/>
                        </a:rPr>
                        <a:t>貸款利息補助。</a:t>
                      </a:r>
                      <a:endParaRPr lang="en-US" altLang="zh-TW" sz="2400" dirty="0" smtClean="0">
                        <a:latin typeface="Times New Roman" pitchFamily="18" charset="0"/>
                        <a:ea typeface="標楷體" panose="03000509000000000000" pitchFamily="65" charset="-120"/>
                        <a:cs typeface="Times New Roman" pitchFamily="18" charset="0"/>
                      </a:endParaRPr>
                    </a:p>
                    <a:p>
                      <a:r>
                        <a:rPr lang="en-US" altLang="zh-TW" sz="2400" dirty="0" smtClean="0">
                          <a:latin typeface="Times New Roman" pitchFamily="18" charset="0"/>
                          <a:ea typeface="標楷體" panose="03000509000000000000" pitchFamily="65" charset="-120"/>
                          <a:cs typeface="Times New Roman" pitchFamily="18" charset="0"/>
                        </a:rPr>
                        <a:t>(4)</a:t>
                      </a:r>
                      <a:r>
                        <a:rPr lang="zh-TW" altLang="en-US" sz="2400" b="1" dirty="0" smtClean="0">
                          <a:solidFill>
                            <a:srgbClr val="3366FF"/>
                          </a:solidFill>
                          <a:latin typeface="Times New Roman" pitchFamily="18" charset="0"/>
                          <a:ea typeface="標楷體" panose="03000509000000000000" pitchFamily="65" charset="-120"/>
                          <a:cs typeface="Times New Roman" pitchFamily="18" charset="0"/>
                        </a:rPr>
                        <a:t>研發處</a:t>
                      </a:r>
                      <a:r>
                        <a:rPr lang="en-US" altLang="zh-TW" sz="2400" dirty="0" smtClean="0">
                          <a:latin typeface="Times New Roman" pitchFamily="18" charset="0"/>
                          <a:ea typeface="標楷體" panose="03000509000000000000" pitchFamily="65" charset="-120"/>
                          <a:cs typeface="Times New Roman" pitchFamily="18" charset="0"/>
                        </a:rPr>
                        <a:t>:</a:t>
                      </a:r>
                      <a:r>
                        <a:rPr lang="zh-TW" altLang="en-US" sz="2400" dirty="0" smtClean="0">
                          <a:latin typeface="Times New Roman" pitchFamily="18" charset="0"/>
                          <a:ea typeface="標楷體" panose="03000509000000000000" pitchFamily="65" charset="-120"/>
                          <a:cs typeface="Times New Roman" pitchFamily="18" charset="0"/>
                        </a:rPr>
                        <a:t>教育部校務獎補助款。</a:t>
                      </a:r>
                      <a:endParaRPr lang="en-US" altLang="zh-TW" sz="2400" dirty="0" smtClean="0">
                        <a:latin typeface="Times New Roman" pitchFamily="18" charset="0"/>
                        <a:ea typeface="標楷體" panose="03000509000000000000" pitchFamily="65" charset="-120"/>
                        <a:cs typeface="Times New Roman" pitchFamily="18" charset="0"/>
                      </a:endParaRPr>
                    </a:p>
                    <a:p>
                      <a:r>
                        <a:rPr lang="en-US" altLang="zh-TW" sz="2400" dirty="0" smtClean="0">
                          <a:latin typeface="Times New Roman" pitchFamily="18" charset="0"/>
                          <a:ea typeface="標楷體" panose="03000509000000000000" pitchFamily="65" charset="-120"/>
                          <a:cs typeface="Times New Roman" pitchFamily="18" charset="0"/>
                        </a:rPr>
                        <a:t>(5)</a:t>
                      </a:r>
                      <a:r>
                        <a:rPr lang="zh-TW" altLang="en-US" sz="2400" dirty="0" smtClean="0">
                          <a:solidFill>
                            <a:srgbClr val="6600FF"/>
                          </a:solidFill>
                          <a:latin typeface="Times New Roman" pitchFamily="18" charset="0"/>
                          <a:ea typeface="標楷體" panose="03000509000000000000" pitchFamily="65" charset="-120"/>
                          <a:cs typeface="Times New Roman" pitchFamily="18" charset="0"/>
                        </a:rPr>
                        <a:t>其他補助款</a:t>
                      </a:r>
                      <a:r>
                        <a:rPr lang="zh-TW" altLang="en-US" sz="2400" dirty="0" smtClean="0">
                          <a:latin typeface="Times New Roman" pitchFamily="18" charset="0"/>
                          <a:ea typeface="標楷體" panose="03000509000000000000" pitchFamily="65" charset="-120"/>
                          <a:cs typeface="Times New Roman" pitchFamily="18" charset="0"/>
                        </a:rPr>
                        <a:t>依實際狀況編列。</a:t>
                      </a:r>
                    </a:p>
                    <a:p>
                      <a:r>
                        <a:rPr lang="en-US" altLang="zh-TW" sz="2400" dirty="0" smtClean="0">
                          <a:latin typeface="Times New Roman" pitchFamily="18" charset="0"/>
                          <a:ea typeface="標楷體" panose="03000509000000000000" pitchFamily="65" charset="-120"/>
                          <a:cs typeface="Times New Roman" pitchFamily="18" charset="0"/>
                        </a:rPr>
                        <a:t>(6)</a:t>
                      </a:r>
                      <a:r>
                        <a:rPr lang="zh-TW" altLang="en-US" sz="2400" dirty="0" smtClean="0">
                          <a:solidFill>
                            <a:srgbClr val="6600FF"/>
                          </a:solidFill>
                          <a:latin typeface="Times New Roman" pitchFamily="18" charset="0"/>
                          <a:ea typeface="標楷體" panose="03000509000000000000" pitchFamily="65" charset="-120"/>
                          <a:cs typeface="Times New Roman" pitchFamily="18" charset="0"/>
                        </a:rPr>
                        <a:t>捐贈收入</a:t>
                      </a:r>
                      <a:r>
                        <a:rPr lang="zh-TW" altLang="en-US" sz="2400" dirty="0" smtClean="0">
                          <a:latin typeface="Times New Roman" pitchFamily="18" charset="0"/>
                          <a:ea typeface="標楷體" panose="03000509000000000000" pitchFamily="65" charset="-120"/>
                          <a:cs typeface="Times New Roman" pitchFamily="18" charset="0"/>
                        </a:rPr>
                        <a:t>得視募款目標與計畫先行估列。</a:t>
                      </a:r>
                      <a:endParaRPr lang="zh-TW" altLang="en-US" sz="2400" dirty="0">
                        <a:latin typeface="Times New Roman" pitchFamily="18" charset="0"/>
                        <a:ea typeface="標楷體" panose="03000509000000000000" pitchFamily="65" charset="-120"/>
                        <a:cs typeface="Times New Roman" pitchFamily="18" charset="0"/>
                      </a:endParaRPr>
                    </a:p>
                  </a:txBody>
                  <a:tcPr marT="45722" marB="45722"/>
                </a:tc>
                <a:extLst>
                  <a:ext uri="{0D108BD9-81ED-4DB2-BD59-A6C34878D82A}">
                    <a16:rowId xmlns:a16="http://schemas.microsoft.com/office/drawing/2014/main" val="10004"/>
                  </a:ext>
                </a:extLst>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標題 1"/>
          <p:cNvSpPr>
            <a:spLocks noGrp="1"/>
          </p:cNvSpPr>
          <p:nvPr>
            <p:ph type="title"/>
          </p:nvPr>
        </p:nvSpPr>
        <p:spPr>
          <a:xfrm>
            <a:off x="2085974" y="-106325"/>
            <a:ext cx="5248275" cy="514350"/>
          </a:xfrm>
        </p:spPr>
        <p:txBody>
          <a:bodyPr/>
          <a:lstStyle/>
          <a:p>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收入面</a:t>
            </a:r>
          </a:p>
        </p:txBody>
      </p:sp>
      <p:graphicFrame>
        <p:nvGraphicFramePr>
          <p:cNvPr id="4" name="表格 3"/>
          <p:cNvGraphicFramePr>
            <a:graphicFrameLocks noGrp="1"/>
          </p:cNvGraphicFramePr>
          <p:nvPr>
            <p:extLst>
              <p:ext uri="{D42A27DB-BD31-4B8C-83A1-F6EECF244321}">
                <p14:modId xmlns:p14="http://schemas.microsoft.com/office/powerpoint/2010/main" val="71221790"/>
              </p:ext>
            </p:extLst>
          </p:nvPr>
        </p:nvGraphicFramePr>
        <p:xfrm>
          <a:off x="152399" y="766396"/>
          <a:ext cx="8782051" cy="4977270"/>
        </p:xfrm>
        <a:graphic>
          <a:graphicData uri="http://schemas.openxmlformats.org/drawingml/2006/table">
            <a:tbl>
              <a:tblPr firstRow="1" bandRow="1">
                <a:tableStyleId>{5C22544A-7EE6-4342-B048-85BDC9FD1C3A}</a:tableStyleId>
              </a:tblPr>
              <a:tblGrid>
                <a:gridCol w="1795455">
                  <a:extLst>
                    <a:ext uri="{9D8B030D-6E8A-4147-A177-3AD203B41FA5}">
                      <a16:colId xmlns:a16="http://schemas.microsoft.com/office/drawing/2014/main" val="20000"/>
                    </a:ext>
                  </a:extLst>
                </a:gridCol>
                <a:gridCol w="6986596">
                  <a:extLst>
                    <a:ext uri="{9D8B030D-6E8A-4147-A177-3AD203B41FA5}">
                      <a16:colId xmlns:a16="http://schemas.microsoft.com/office/drawing/2014/main" val="20001"/>
                    </a:ext>
                  </a:extLst>
                </a:gridCol>
              </a:tblGrid>
              <a:tr h="517961">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641" marB="45641"/>
                </a:tc>
                <a:tc>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641" marB="45641"/>
                </a:tc>
                <a:extLst>
                  <a:ext uri="{0D108BD9-81ED-4DB2-BD59-A6C34878D82A}">
                    <a16:rowId xmlns:a16="http://schemas.microsoft.com/office/drawing/2014/main" val="10000"/>
                  </a:ext>
                </a:extLst>
              </a:tr>
              <a:tr h="1256579">
                <a:tc>
                  <a:txBody>
                    <a:bodyPr/>
                    <a:lstStyle/>
                    <a:p>
                      <a:r>
                        <a:rPr lang="zh-TW" altLang="en-US" sz="2400" dirty="0" smtClean="0">
                          <a:latin typeface="標楷體" panose="03000509000000000000" pitchFamily="65" charset="-120"/>
                          <a:ea typeface="標楷體" panose="03000509000000000000" pitchFamily="65" charset="-120"/>
                        </a:rPr>
                        <a:t>財務收入</a:t>
                      </a:r>
                      <a:endParaRPr lang="zh-TW" altLang="en-US" sz="2400" dirty="0">
                        <a:latin typeface="標楷體" panose="03000509000000000000" pitchFamily="65" charset="-120"/>
                        <a:ea typeface="標楷體" panose="03000509000000000000" pitchFamily="65" charset="-120"/>
                      </a:endParaRPr>
                    </a:p>
                  </a:txBody>
                  <a:tcPr marT="45722" marB="45722" anchor="ctr"/>
                </a:tc>
                <a:tc>
                  <a:txBody>
                    <a:bodyPr/>
                    <a:lstStyle/>
                    <a:p>
                      <a:r>
                        <a:rPr lang="en-US" altLang="zh-TW" sz="2400" dirty="0" smtClean="0">
                          <a:latin typeface="Times New Roman" pitchFamily="18" charset="0"/>
                          <a:ea typeface="標楷體" panose="03000509000000000000" pitchFamily="65" charset="-120"/>
                          <a:cs typeface="Times New Roman" pitchFamily="18" charset="0"/>
                        </a:rPr>
                        <a:t>(1)</a:t>
                      </a:r>
                      <a:r>
                        <a:rPr lang="zh-TW" altLang="en-US" sz="2400" b="1" kern="1200" dirty="0" smtClean="0">
                          <a:solidFill>
                            <a:srgbClr val="3366FF"/>
                          </a:solidFill>
                          <a:latin typeface="Times New Roman" pitchFamily="18" charset="0"/>
                          <a:ea typeface="標楷體" panose="03000509000000000000" pitchFamily="65" charset="-120"/>
                          <a:cs typeface="Times New Roman" pitchFamily="18" charset="0"/>
                        </a:rPr>
                        <a:t>總務處</a:t>
                      </a:r>
                      <a:r>
                        <a:rPr lang="en-US" altLang="zh-TW" sz="2400" b="1" u="none" kern="120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400" dirty="0" smtClean="0">
                          <a:latin typeface="Times New Roman" pitchFamily="18" charset="0"/>
                          <a:ea typeface="標楷體" panose="03000509000000000000" pitchFamily="65" charset="-120"/>
                          <a:cs typeface="Times New Roman" pitchFamily="18" charset="0"/>
                        </a:rPr>
                        <a:t>利息收入。</a:t>
                      </a:r>
                    </a:p>
                    <a:p>
                      <a:r>
                        <a:rPr lang="en-US" altLang="zh-TW" sz="2400" dirty="0" smtClean="0">
                          <a:latin typeface="Times New Roman" pitchFamily="18" charset="0"/>
                          <a:ea typeface="標楷體" panose="03000509000000000000" pitchFamily="65" charset="-120"/>
                          <a:cs typeface="Times New Roman" pitchFamily="18" charset="0"/>
                        </a:rPr>
                        <a:t>(2)</a:t>
                      </a:r>
                      <a:r>
                        <a:rPr lang="zh-TW" altLang="en-US" sz="2400" b="1" kern="1200" dirty="0" smtClean="0">
                          <a:solidFill>
                            <a:srgbClr val="3366FF"/>
                          </a:solidFill>
                          <a:latin typeface="Times New Roman" pitchFamily="18" charset="0"/>
                          <a:ea typeface="標楷體" panose="03000509000000000000" pitchFamily="65" charset="-120"/>
                          <a:cs typeface="Times New Roman" pitchFamily="18" charset="0"/>
                        </a:rPr>
                        <a:t>資金室</a:t>
                      </a:r>
                      <a:r>
                        <a:rPr lang="en-US" altLang="zh-TW" sz="2400" b="1" u="none" kern="120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400" dirty="0" smtClean="0">
                          <a:latin typeface="Times New Roman" pitchFamily="18" charset="0"/>
                          <a:ea typeface="標楷體" panose="03000509000000000000" pitchFamily="65" charset="-120"/>
                          <a:cs typeface="Times New Roman" pitchFamily="18" charset="0"/>
                        </a:rPr>
                        <a:t>投資收益。</a:t>
                      </a:r>
                    </a:p>
                  </a:txBody>
                  <a:tcPr marT="45722" marB="45722" anchor="ctr"/>
                </a:tc>
                <a:extLst>
                  <a:ext uri="{0D108BD9-81ED-4DB2-BD59-A6C34878D82A}">
                    <a16:rowId xmlns:a16="http://schemas.microsoft.com/office/drawing/2014/main" val="10001"/>
                  </a:ext>
                </a:extLst>
              </a:tr>
              <a:tr h="3202689">
                <a:tc>
                  <a:txBody>
                    <a:bodyPr/>
                    <a:lstStyle/>
                    <a:p>
                      <a:r>
                        <a:rPr lang="zh-TW" altLang="en-US" sz="2400" dirty="0" smtClean="0">
                          <a:latin typeface="標楷體" panose="03000509000000000000" pitchFamily="65" charset="-120"/>
                          <a:ea typeface="標楷體" panose="03000509000000000000" pitchFamily="65" charset="-120"/>
                        </a:rPr>
                        <a:t>其他收入</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權責單位</a:t>
                      </a:r>
                      <a:r>
                        <a:rPr lang="en-US" altLang="zh-TW" sz="2400" dirty="0" smtClean="0">
                          <a:latin typeface="標楷體" panose="03000509000000000000" pitchFamily="65" charset="-120"/>
                          <a:ea typeface="標楷體" panose="03000509000000000000" pitchFamily="65" charset="-120"/>
                        </a:rPr>
                        <a:t>)</a:t>
                      </a:r>
                    </a:p>
                  </a:txBody>
                  <a:tcPr marT="45641" marB="45641" anchor="ctr"/>
                </a:tc>
                <a:tc>
                  <a:txBody>
                    <a:bodyPr/>
                    <a:lstStyle/>
                    <a:p>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(1)</a:t>
                      </a:r>
                      <a:r>
                        <a:rPr lang="zh-TW" altLang="en-US" sz="2400" b="1" kern="1200" dirty="0" smtClean="0">
                          <a:solidFill>
                            <a:srgbClr val="3366FF"/>
                          </a:solidFill>
                          <a:latin typeface="Times New Roman" pitchFamily="18" charset="0"/>
                          <a:ea typeface="標楷體" panose="03000509000000000000" pitchFamily="65" charset="-120"/>
                          <a:cs typeface="Times New Roman" pitchFamily="18" charset="0"/>
                        </a:rPr>
                        <a:t>教務處</a:t>
                      </a:r>
                      <a:r>
                        <a:rPr lang="zh-TW" altLang="en-US" sz="2400" b="0" u="none" dirty="0" smtClean="0">
                          <a:solidFill>
                            <a:schemeClr val="tx1"/>
                          </a:solidFill>
                          <a:latin typeface="Times New Roman" pitchFamily="18" charset="0"/>
                          <a:ea typeface="標楷體" panose="03000509000000000000" pitchFamily="65" charset="-120"/>
                          <a:cs typeface="Times New Roman" pitchFamily="18" charset="0"/>
                        </a:rPr>
                        <a:t>及</a:t>
                      </a:r>
                      <a:r>
                        <a:rPr lang="zh-TW" altLang="en-US" sz="2400" b="1" kern="1200" dirty="0" smtClean="0">
                          <a:solidFill>
                            <a:srgbClr val="3366FF"/>
                          </a:solidFill>
                          <a:latin typeface="Times New Roman" pitchFamily="18" charset="0"/>
                          <a:ea typeface="標楷體" panose="03000509000000000000" pitchFamily="65" charset="-120"/>
                          <a:cs typeface="Times New Roman" pitchFamily="18" charset="0"/>
                        </a:rPr>
                        <a:t>國教處</a:t>
                      </a:r>
                      <a:r>
                        <a:rPr lang="en-US" altLang="zh-TW" sz="2400" b="1" u="none" kern="120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400" b="0" u="none" dirty="0" smtClean="0">
                          <a:solidFill>
                            <a:schemeClr val="tx1"/>
                          </a:solidFill>
                          <a:latin typeface="Times New Roman" pitchFamily="18" charset="0"/>
                          <a:ea typeface="標楷體" panose="03000509000000000000" pitchFamily="65" charset="-120"/>
                          <a:cs typeface="Times New Roman" pitchFamily="18" charset="0"/>
                        </a:rPr>
                        <a:t>試務費收入</a:t>
                      </a:r>
                      <a:endParaRPr lang="en-US" altLang="zh-TW" sz="2400" b="0" u="none" dirty="0" smtClean="0">
                        <a:solidFill>
                          <a:schemeClr val="tx1"/>
                        </a:solidFill>
                        <a:latin typeface="Times New Roman" pitchFamily="18" charset="0"/>
                        <a:ea typeface="標楷體" panose="03000509000000000000" pitchFamily="65" charset="-120"/>
                        <a:cs typeface="Times New Roman" pitchFamily="18" charset="0"/>
                      </a:endParaRPr>
                    </a:p>
                    <a:p>
                      <a:r>
                        <a:rPr lang="en-US" altLang="zh-TW" sz="2400" b="0" u="none" dirty="0" smtClean="0">
                          <a:solidFill>
                            <a:schemeClr val="tx1"/>
                          </a:solidFill>
                          <a:latin typeface="Times New Roman" pitchFamily="18" charset="0"/>
                          <a:ea typeface="標楷體" panose="03000509000000000000" pitchFamily="65" charset="-120"/>
                          <a:cs typeface="Times New Roman" pitchFamily="18" charset="0"/>
                        </a:rPr>
                        <a:t>(2)</a:t>
                      </a:r>
                      <a:r>
                        <a:rPr lang="zh-TW" altLang="en-US" sz="2400" b="1" kern="1200" dirty="0" smtClean="0">
                          <a:solidFill>
                            <a:srgbClr val="3366FF"/>
                          </a:solidFill>
                          <a:latin typeface="Times New Roman" pitchFamily="18" charset="0"/>
                          <a:ea typeface="標楷體" panose="03000509000000000000" pitchFamily="65" charset="-120"/>
                          <a:cs typeface="Times New Roman" pitchFamily="18" charset="0"/>
                        </a:rPr>
                        <a:t>宿舍服務中心</a:t>
                      </a:r>
                      <a:r>
                        <a:rPr lang="en-US" altLang="zh-TW" sz="2400" b="1" u="none" kern="120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400" b="0" u="none" dirty="0" smtClean="0">
                          <a:solidFill>
                            <a:schemeClr val="tx1"/>
                          </a:solidFill>
                          <a:latin typeface="Times New Roman" pitchFamily="18" charset="0"/>
                          <a:ea typeface="標楷體" panose="03000509000000000000" pitchFamily="65" charset="-120"/>
                          <a:cs typeface="Times New Roman" pitchFamily="18" charset="0"/>
                        </a:rPr>
                        <a:t>住宿費收入</a:t>
                      </a:r>
                      <a:endParaRPr lang="en-US" altLang="zh-TW" sz="2400" b="0" u="none" dirty="0" smtClean="0">
                        <a:solidFill>
                          <a:schemeClr val="tx1"/>
                        </a:solidFill>
                        <a:latin typeface="Times New Roman" pitchFamily="18" charset="0"/>
                        <a:ea typeface="標楷體" panose="03000509000000000000" pitchFamily="65" charset="-120"/>
                        <a:cs typeface="Times New Roman" pitchFamily="18" charset="0"/>
                      </a:endParaRPr>
                    </a:p>
                    <a:p>
                      <a:pPr marL="361950" indent="-361950">
                        <a:tabLst>
                          <a:tab pos="6276975" algn="l"/>
                        </a:tabLst>
                      </a:pPr>
                      <a:r>
                        <a:rPr lang="en-US" altLang="zh-TW" sz="2400" b="0" u="none" dirty="0" smtClean="0">
                          <a:solidFill>
                            <a:schemeClr val="tx1"/>
                          </a:solidFill>
                          <a:latin typeface="Times New Roman" pitchFamily="18" charset="0"/>
                          <a:ea typeface="標楷體" panose="03000509000000000000" pitchFamily="65" charset="-120"/>
                          <a:cs typeface="Times New Roman" pitchFamily="18" charset="0"/>
                        </a:rPr>
                        <a:t>(3)</a:t>
                      </a:r>
                      <a:r>
                        <a:rPr lang="zh-TW" altLang="en-US" sz="2400" b="1" kern="1200" dirty="0" smtClean="0">
                          <a:solidFill>
                            <a:srgbClr val="3366FF"/>
                          </a:solidFill>
                          <a:latin typeface="Times New Roman" pitchFamily="18" charset="0"/>
                          <a:ea typeface="標楷體" panose="03000509000000000000" pitchFamily="65" charset="-120"/>
                          <a:cs typeface="Times New Roman" pitchFamily="18" charset="0"/>
                        </a:rPr>
                        <a:t>總務處</a:t>
                      </a:r>
                      <a:r>
                        <a:rPr lang="en-US" altLang="zh-TW" sz="2400" b="1" u="none" kern="120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400" b="0" u="none" dirty="0" smtClean="0">
                          <a:solidFill>
                            <a:schemeClr val="tx1"/>
                          </a:solidFill>
                          <a:latin typeface="Times New Roman" pitchFamily="18" charset="0"/>
                          <a:ea typeface="標楷體" panose="03000509000000000000" pitchFamily="65" charset="-120"/>
                          <a:cs typeface="Times New Roman" pitchFamily="18" charset="0"/>
                        </a:rPr>
                        <a:t>販賣機租金收入、餐廳租金收入、        停車費收入</a:t>
                      </a:r>
                      <a:endParaRPr lang="en-US" altLang="zh-TW" sz="2400" b="0" u="none" dirty="0" smtClean="0">
                        <a:solidFill>
                          <a:schemeClr val="tx1"/>
                        </a:solidFill>
                        <a:latin typeface="Times New Roman" pitchFamily="18" charset="0"/>
                        <a:ea typeface="標楷體" panose="03000509000000000000" pitchFamily="65" charset="-120"/>
                        <a:cs typeface="Times New Roman" pitchFamily="18" charset="0"/>
                      </a:endParaRPr>
                    </a:p>
                    <a:p>
                      <a:r>
                        <a:rPr lang="en-US" altLang="zh-TW" sz="2400" b="0" u="none" dirty="0" smtClean="0">
                          <a:solidFill>
                            <a:schemeClr val="tx1"/>
                          </a:solidFill>
                          <a:latin typeface="Times New Roman" pitchFamily="18" charset="0"/>
                          <a:ea typeface="標楷體" panose="03000509000000000000" pitchFamily="65" charset="-120"/>
                          <a:cs typeface="Times New Roman" pitchFamily="18" charset="0"/>
                        </a:rPr>
                        <a:t>(4)</a:t>
                      </a:r>
                      <a:r>
                        <a:rPr lang="zh-TW" altLang="en-US" sz="2400" b="1" kern="1200" dirty="0" smtClean="0">
                          <a:solidFill>
                            <a:srgbClr val="3366FF"/>
                          </a:solidFill>
                          <a:latin typeface="Times New Roman" pitchFamily="18" charset="0"/>
                          <a:ea typeface="標楷體" panose="03000509000000000000" pitchFamily="65" charset="-120"/>
                          <a:cs typeface="Times New Roman" pitchFamily="18" charset="0"/>
                        </a:rPr>
                        <a:t>體育室</a:t>
                      </a:r>
                      <a:r>
                        <a:rPr lang="en-US" altLang="zh-TW" sz="2400" b="0" u="none"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400" b="0" u="none" dirty="0" smtClean="0">
                          <a:solidFill>
                            <a:schemeClr val="tx1"/>
                          </a:solidFill>
                          <a:latin typeface="Times New Roman" pitchFamily="18" charset="0"/>
                          <a:ea typeface="標楷體" panose="03000509000000000000" pitchFamily="65" charset="-120"/>
                          <a:cs typeface="Times New Roman" pitchFamily="18" charset="0"/>
                        </a:rPr>
                        <a:t>游泳池</a:t>
                      </a:r>
                      <a:r>
                        <a:rPr lang="en-US" altLang="zh-TW" sz="2400" b="0" u="none" dirty="0" smtClean="0">
                          <a:solidFill>
                            <a:schemeClr val="tx1"/>
                          </a:solidFill>
                          <a:latin typeface="Times New Roman" pitchFamily="18" charset="0"/>
                          <a:ea typeface="標楷體" panose="03000509000000000000" pitchFamily="65" charset="-120"/>
                          <a:cs typeface="Times New Roman" pitchFamily="18" charset="0"/>
                        </a:rPr>
                        <a:t>)</a:t>
                      </a:r>
                      <a:r>
                        <a:rPr lang="en-US" altLang="zh-TW" sz="2400" b="1" u="none" kern="1200" dirty="0" smtClean="0">
                          <a:solidFill>
                            <a:schemeClr val="tx1"/>
                          </a:solidFill>
                          <a:latin typeface="Times New Roman" pitchFamily="18" charset="0"/>
                          <a:ea typeface="標楷體" panose="03000509000000000000" pitchFamily="65" charset="-120"/>
                          <a:cs typeface="Times New Roman" pitchFamily="18" charset="0"/>
                        </a:rPr>
                        <a:t> :</a:t>
                      </a:r>
                      <a:r>
                        <a:rPr lang="zh-TW" altLang="en-US" sz="2400" b="0" u="none" dirty="0" smtClean="0">
                          <a:solidFill>
                            <a:schemeClr val="tx1"/>
                          </a:solidFill>
                          <a:latin typeface="Times New Roman" pitchFamily="18" charset="0"/>
                          <a:ea typeface="標楷體" panose="03000509000000000000" pitchFamily="65" charset="-120"/>
                          <a:cs typeface="Times New Roman" pitchFamily="18" charset="0"/>
                        </a:rPr>
                        <a:t>游泳池收入</a:t>
                      </a:r>
                      <a:endParaRPr lang="en-US" altLang="zh-TW" sz="2400" b="0" u="none" dirty="0" smtClean="0">
                        <a:solidFill>
                          <a:schemeClr val="tx1"/>
                        </a:solidFill>
                        <a:latin typeface="Times New Roman" pitchFamily="18" charset="0"/>
                        <a:ea typeface="標楷體" panose="03000509000000000000" pitchFamily="65" charset="-120"/>
                        <a:cs typeface="Times New Roman" pitchFamily="18" charset="0"/>
                      </a:endParaRPr>
                    </a:p>
                    <a:p>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(5)</a:t>
                      </a:r>
                      <a:r>
                        <a:rPr lang="zh-TW" altLang="en-US" sz="2400" b="1" kern="1200" dirty="0" smtClean="0">
                          <a:solidFill>
                            <a:srgbClr val="3366FF"/>
                          </a:solidFill>
                          <a:latin typeface="Times New Roman" pitchFamily="18" charset="0"/>
                          <a:ea typeface="標楷體" panose="03000509000000000000" pitchFamily="65" charset="-120"/>
                          <a:cs typeface="Times New Roman" pitchFamily="18" charset="0"/>
                        </a:rPr>
                        <a:t>各業務單位</a:t>
                      </a:r>
                      <a:r>
                        <a:rPr lang="en-US" altLang="zh-TW" sz="2400" b="1" u="none" kern="120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場地費收入、雜項收入</a:t>
                      </a:r>
                      <a:endParaRPr lang="en-US" altLang="zh-TW" sz="2400" b="0" dirty="0" smtClean="0">
                        <a:solidFill>
                          <a:schemeClr val="tx1"/>
                        </a:solidFill>
                        <a:latin typeface="Times New Roman" pitchFamily="18" charset="0"/>
                        <a:ea typeface="標楷體" panose="03000509000000000000" pitchFamily="65" charset="-120"/>
                        <a:cs typeface="Times New Roman" pitchFamily="18" charset="0"/>
                      </a:endParaRPr>
                    </a:p>
                  </a:txBody>
                  <a:tcPr marT="45641" marB="45641"/>
                </a:tc>
                <a:extLst>
                  <a:ext uri="{0D108BD9-81ED-4DB2-BD59-A6C34878D82A}">
                    <a16:rowId xmlns:a16="http://schemas.microsoft.com/office/drawing/2014/main" val="649914634"/>
                  </a:ext>
                </a:extLst>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790700" y="-76200"/>
            <a:ext cx="6154016" cy="514350"/>
          </a:xfrm>
        </p:spPr>
        <p:txBody>
          <a:bodyPr/>
          <a:lstStyle/>
          <a:p>
            <a:r>
              <a:rPr lang="zh-TW" altLang="en-US" sz="3200" dirty="0" smtClean="0">
                <a:solidFill>
                  <a:schemeClr val="bg1"/>
                </a:solidFill>
                <a:latin typeface="標楷體" pitchFamily="65" charset="-120"/>
                <a:ea typeface="標楷體" pitchFamily="65" charset="-120"/>
              </a:rPr>
              <a:t>預算編列原則</a:t>
            </a:r>
            <a:r>
              <a:rPr lang="en-US" altLang="zh-TW" sz="3200" dirty="0" smtClean="0">
                <a:solidFill>
                  <a:schemeClr val="bg1"/>
                </a:solidFill>
                <a:latin typeface="標楷體" pitchFamily="65" charset="-120"/>
                <a:ea typeface="標楷體" pitchFamily="65" charset="-120"/>
              </a:rPr>
              <a:t>-</a:t>
            </a:r>
            <a:r>
              <a:rPr lang="zh-TW" altLang="en-US" sz="3200" dirty="0" smtClean="0">
                <a:solidFill>
                  <a:schemeClr val="bg1"/>
                </a:solidFill>
                <a:latin typeface="標楷體" pitchFamily="65" charset="-120"/>
                <a:ea typeface="標楷體" pitchFamily="65" charset="-120"/>
              </a:rPr>
              <a:t>支出面</a:t>
            </a:r>
            <a:r>
              <a:rPr lang="en-US" altLang="zh-TW" sz="3200" dirty="0" smtClean="0">
                <a:solidFill>
                  <a:schemeClr val="bg1"/>
                </a:solidFill>
                <a:latin typeface="標楷體" pitchFamily="65" charset="-120"/>
                <a:ea typeface="標楷體" pitchFamily="65" charset="-120"/>
              </a:rPr>
              <a:t>(</a:t>
            </a:r>
            <a:r>
              <a:rPr lang="zh-TW" altLang="en-US" sz="3200" dirty="0" smtClean="0">
                <a:solidFill>
                  <a:schemeClr val="bg1"/>
                </a:solidFill>
                <a:latin typeface="標楷體" pitchFamily="65" charset="-120"/>
                <a:ea typeface="標楷體" pitchFamily="65" charset="-120"/>
              </a:rPr>
              <a:t>人事費</a:t>
            </a:r>
            <a:r>
              <a:rPr lang="en-US" altLang="zh-TW" sz="3200" dirty="0" smtClean="0">
                <a:solidFill>
                  <a:schemeClr val="bg1"/>
                </a:solidFill>
                <a:latin typeface="標楷體" pitchFamily="65" charset="-120"/>
                <a:ea typeface="標楷體" pitchFamily="65" charset="-120"/>
              </a:rPr>
              <a:t>)</a:t>
            </a:r>
            <a:endParaRPr lang="zh-TW" altLang="en-US" sz="3200" dirty="0" smtClean="0">
              <a:solidFill>
                <a:schemeClr val="bg1"/>
              </a:solidFill>
              <a:latin typeface="標楷體" pitchFamily="65" charset="-120"/>
              <a:ea typeface="標楷體" pitchFamily="65" charset="-120"/>
            </a:endParaRPr>
          </a:p>
        </p:txBody>
      </p:sp>
      <p:graphicFrame>
        <p:nvGraphicFramePr>
          <p:cNvPr id="3" name="資料庫圖表 2"/>
          <p:cNvGraphicFramePr/>
          <p:nvPr>
            <p:extLst>
              <p:ext uri="{D42A27DB-BD31-4B8C-83A1-F6EECF244321}">
                <p14:modId xmlns:p14="http://schemas.microsoft.com/office/powerpoint/2010/main" val="1263141152"/>
              </p:ext>
            </p:extLst>
          </p:nvPr>
        </p:nvGraphicFramePr>
        <p:xfrm>
          <a:off x="190500" y="533400"/>
          <a:ext cx="86106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995084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庫圖表 3"/>
          <p:cNvGraphicFramePr/>
          <p:nvPr>
            <p:extLst>
              <p:ext uri="{D42A27DB-BD31-4B8C-83A1-F6EECF244321}">
                <p14:modId xmlns:p14="http://schemas.microsoft.com/office/powerpoint/2010/main" val="3399681236"/>
              </p:ext>
            </p:extLst>
          </p:nvPr>
        </p:nvGraphicFramePr>
        <p:xfrm>
          <a:off x="200025" y="438150"/>
          <a:ext cx="8515349" cy="5743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组合 64"/>
          <p:cNvGrpSpPr/>
          <p:nvPr/>
        </p:nvGrpSpPr>
        <p:grpSpPr>
          <a:xfrm>
            <a:off x="197052" y="1666875"/>
            <a:ext cx="3335573" cy="3229787"/>
            <a:chOff x="3073918" y="203757"/>
            <a:chExt cx="1017887" cy="491907"/>
          </a:xfrm>
        </p:grpSpPr>
        <p:sp>
          <p:nvSpPr>
            <p:cNvPr id="6" name="任意多边形 82"/>
            <p:cNvSpPr/>
            <p:nvPr/>
          </p:nvSpPr>
          <p:spPr bwMode="auto">
            <a:xfrm rot="5400000">
              <a:off x="3336908" y="-59233"/>
              <a:ext cx="491907" cy="1017887"/>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微软雅黑" panose="020B0503020204020204" pitchFamily="34" charset="-122"/>
                <a:ea typeface="微软雅黑" panose="020B0503020204020204" pitchFamily="34" charset="-122"/>
              </a:endParaRPr>
            </a:p>
          </p:txBody>
        </p:sp>
        <p:sp>
          <p:nvSpPr>
            <p:cNvPr id="7" name="任意多边形 83"/>
            <p:cNvSpPr/>
            <p:nvPr/>
          </p:nvSpPr>
          <p:spPr bwMode="auto">
            <a:xfrm rot="16200000">
              <a:off x="3333117" y="-51899"/>
              <a:ext cx="484819" cy="1003218"/>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latin typeface="微软雅黑" panose="020B0503020204020204" pitchFamily="34" charset="-122"/>
                <a:ea typeface="微软雅黑" panose="020B0503020204020204" pitchFamily="34" charset="-122"/>
              </a:endParaRPr>
            </a:p>
          </p:txBody>
        </p:sp>
      </p:grpSp>
      <p:grpSp>
        <p:nvGrpSpPr>
          <p:cNvPr id="8" name="Group 24"/>
          <p:cNvGrpSpPr/>
          <p:nvPr/>
        </p:nvGrpSpPr>
        <p:grpSpPr>
          <a:xfrm>
            <a:off x="3756474" y="1466439"/>
            <a:ext cx="1366855" cy="656028"/>
            <a:chOff x="2187746" y="2123279"/>
            <a:chExt cx="1927113" cy="1931011"/>
          </a:xfrm>
        </p:grpSpPr>
        <p:sp>
          <p:nvSpPr>
            <p:cNvPr id="9"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微软雅黑" panose="020B0503020204020204" pitchFamily="34" charset="-122"/>
                <a:ea typeface="微软雅黑" panose="020B0503020204020204" pitchFamily="34" charset="-122"/>
              </a:endParaRPr>
            </a:p>
          </p:txBody>
        </p:sp>
        <p:sp>
          <p:nvSpPr>
            <p:cNvPr id="10"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latin typeface="微软雅黑" panose="020B0503020204020204" pitchFamily="34" charset="-122"/>
                <a:ea typeface="微软雅黑" panose="020B0503020204020204" pitchFamily="34" charset="-122"/>
              </a:endParaRPr>
            </a:p>
          </p:txBody>
        </p:sp>
        <p:sp>
          <p:nvSpPr>
            <p:cNvPr id="11" name="椭圆 80"/>
            <p:cNvSpPr/>
            <p:nvPr/>
          </p:nvSpPr>
          <p:spPr bwMode="auto">
            <a:xfrm>
              <a:off x="2454986" y="2391057"/>
              <a:ext cx="1392631" cy="1395453"/>
            </a:xfrm>
            <a:prstGeom prst="roundRect">
              <a:avLst/>
            </a:prstGeom>
            <a:solidFill>
              <a:schemeClr val="accent1">
                <a:lumMod val="75000"/>
              </a:schemeClr>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TW" kern="0" dirty="0" smtClean="0">
                  <a:solidFill>
                    <a:srgbClr val="FFFFFF"/>
                  </a:solidFill>
                  <a:latin typeface="微软雅黑" panose="020B0503020204020204" pitchFamily="34" charset="-122"/>
                  <a:ea typeface="微软雅黑" panose="020B0503020204020204" pitchFamily="34" charset="-122"/>
                </a:rPr>
                <a:t>12</a:t>
              </a:r>
              <a:r>
                <a:rPr lang="zh-TW" altLang="en-US" kern="0" dirty="0" smtClean="0">
                  <a:solidFill>
                    <a:srgbClr val="FFFFFF"/>
                  </a:solidFill>
                  <a:latin typeface="微软雅黑" panose="020B0503020204020204" pitchFamily="34" charset="-122"/>
                  <a:ea typeface="微软雅黑" panose="020B0503020204020204" pitchFamily="34" charset="-122"/>
                </a:rPr>
                <a:t>學院</a:t>
              </a:r>
              <a:endParaRPr lang="zh-CN" altLang="en-US" kern="0" dirty="0">
                <a:solidFill>
                  <a:srgbClr val="FFFFFF"/>
                </a:solidFill>
                <a:latin typeface="微软雅黑" panose="020B0503020204020204" pitchFamily="34" charset="-122"/>
                <a:ea typeface="微软雅黑" panose="020B0503020204020204" pitchFamily="34" charset="-122"/>
              </a:endParaRPr>
            </a:p>
          </p:txBody>
        </p:sp>
      </p:grpSp>
      <p:sp>
        <p:nvSpPr>
          <p:cNvPr id="13" name="椭圆 80"/>
          <p:cNvSpPr/>
          <p:nvPr/>
        </p:nvSpPr>
        <p:spPr bwMode="auto">
          <a:xfrm>
            <a:off x="376372" y="1914525"/>
            <a:ext cx="2909753" cy="2730547"/>
          </a:xfrm>
          <a:prstGeom prst="roundRect">
            <a:avLst/>
          </a:prstGeom>
          <a:solidFill>
            <a:schemeClr val="accent1">
              <a:lumMod val="75000"/>
            </a:schemeClr>
          </a:solidFill>
          <a:ln w="25400" cap="flat" cmpd="sng" algn="ctr">
            <a:noFill/>
            <a:prstDash val="solid"/>
          </a:ln>
          <a:effectLst>
            <a:innerShdw blurRad="63500" dist="25400" dir="18660000">
              <a:prstClr val="black">
                <a:alpha val="35000"/>
              </a:prstClr>
            </a:innerShdw>
          </a:effectLst>
        </p:spPr>
        <p:txBody>
          <a:bodyPr lIns="36000" rIns="36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lgn="ctr" eaLnBrk="1" hangingPunct="1">
              <a:lnSpc>
                <a:spcPct val="150000"/>
              </a:lnSpc>
              <a:spcBef>
                <a:spcPts val="0"/>
              </a:spcBef>
              <a:defRPr/>
            </a:pPr>
            <a:r>
              <a:rPr lang="zh-TW" altLang="en-US" sz="3600" b="1" dirty="0" smtClean="0">
                <a:solidFill>
                  <a:prstClr val="white"/>
                </a:solidFill>
                <a:latin typeface="微軟正黑體" pitchFamily="34" charset="-120"/>
                <a:ea typeface="微軟正黑體" pitchFamily="34" charset="-120"/>
              </a:rPr>
              <a:t>預算額度</a:t>
            </a:r>
            <a:endParaRPr lang="en-US" altLang="zh-TW" sz="3600" b="1" dirty="0" smtClean="0">
              <a:solidFill>
                <a:prstClr val="white"/>
              </a:solidFill>
              <a:latin typeface="微軟正黑體" pitchFamily="34" charset="-120"/>
              <a:ea typeface="微軟正黑體" pitchFamily="34" charset="-120"/>
            </a:endParaRPr>
          </a:p>
          <a:p>
            <a:pPr marL="447675" lvl="0" indent="-447675" eaLnBrk="1" fontAlgn="auto" hangingPunct="1">
              <a:spcBef>
                <a:spcPts val="0"/>
              </a:spcBef>
              <a:spcAft>
                <a:spcPts val="0"/>
              </a:spcAft>
            </a:pPr>
            <a:r>
              <a:rPr lang="zh-TW" altLang="en-US" sz="2000" b="1" dirty="0" smtClean="0">
                <a:solidFill>
                  <a:schemeClr val="tx2">
                    <a:lumMod val="60000"/>
                    <a:lumOff val="40000"/>
                  </a:schemeClr>
                </a:solidFill>
                <a:latin typeface="微軟正黑體" pitchFamily="34" charset="-120"/>
                <a:ea typeface="微軟正黑體" pitchFamily="34" charset="-120"/>
                <a:cs typeface="Times New Roman" pitchFamily="18" charset="0"/>
              </a:rPr>
              <a:t>包含</a:t>
            </a:r>
            <a:r>
              <a:rPr lang="zh-TW" altLang="en-US" sz="2000" dirty="0">
                <a:solidFill>
                  <a:prstClr val="white"/>
                </a:solidFill>
                <a:latin typeface="微軟正黑體" pitchFamily="34" charset="-120"/>
                <a:ea typeface="微軟正黑體" pitchFamily="34" charset="-120"/>
                <a:cs typeface="Times New Roman" pitchFamily="18" charset="0"/>
              </a:rPr>
              <a:t>一般預算</a:t>
            </a:r>
            <a:endParaRPr lang="en-US" altLang="zh-TW" sz="2000" dirty="0">
              <a:solidFill>
                <a:prstClr val="white"/>
              </a:solidFill>
              <a:latin typeface="微軟正黑體" pitchFamily="34" charset="-120"/>
              <a:ea typeface="微軟正黑體" pitchFamily="34" charset="-120"/>
              <a:cs typeface="Times New Roman" pitchFamily="18" charset="0"/>
            </a:endParaRPr>
          </a:p>
          <a:p>
            <a:pPr marL="447675" lvl="0" indent="-447675" algn="ctr" eaLnBrk="1" fontAlgn="auto" hangingPunct="1">
              <a:spcBef>
                <a:spcPts val="0"/>
              </a:spcBef>
              <a:spcAft>
                <a:spcPts val="600"/>
              </a:spcAft>
            </a:pPr>
            <a:r>
              <a:rPr lang="zh-TW" altLang="en-US" sz="2000" dirty="0">
                <a:solidFill>
                  <a:prstClr val="white"/>
                </a:solidFill>
                <a:latin typeface="微軟正黑體" pitchFamily="34" charset="-120"/>
                <a:ea typeface="微軟正黑體" pitchFamily="34" charset="-120"/>
                <a:cs typeface="Times New Roman" pitchFamily="18" charset="0"/>
              </a:rPr>
              <a:t>單位特別計畫</a:t>
            </a:r>
            <a:endParaRPr lang="en-US" altLang="zh-TW" sz="2000" dirty="0">
              <a:solidFill>
                <a:prstClr val="white"/>
              </a:solidFill>
              <a:latin typeface="微軟正黑體" pitchFamily="34" charset="-120"/>
              <a:ea typeface="微軟正黑體" pitchFamily="34" charset="-120"/>
              <a:cs typeface="Times New Roman" pitchFamily="18" charset="0"/>
            </a:endParaRPr>
          </a:p>
          <a:p>
            <a:pPr marL="447675" lvl="0" indent="-447675" eaLnBrk="1" fontAlgn="auto" hangingPunct="1">
              <a:spcBef>
                <a:spcPts val="0"/>
              </a:spcBef>
              <a:spcAft>
                <a:spcPts val="0"/>
              </a:spcAft>
            </a:pPr>
            <a:r>
              <a:rPr lang="zh-TW" altLang="en-US" sz="2000" b="1" dirty="0">
                <a:solidFill>
                  <a:schemeClr val="bg2">
                    <a:lumMod val="60000"/>
                    <a:lumOff val="40000"/>
                  </a:schemeClr>
                </a:solidFill>
                <a:latin typeface="微軟正黑體" pitchFamily="34" charset="-120"/>
                <a:ea typeface="微軟正黑體" pitchFamily="34" charset="-120"/>
                <a:cs typeface="Times New Roman" pitchFamily="18" charset="0"/>
              </a:rPr>
              <a:t>不包含</a:t>
            </a:r>
            <a:r>
              <a:rPr lang="zh-TW" altLang="en-US" sz="2000" dirty="0">
                <a:solidFill>
                  <a:prstClr val="white"/>
                </a:solidFill>
                <a:latin typeface="微軟正黑體" pitchFamily="34" charset="-120"/>
                <a:ea typeface="微軟正黑體" pitchFamily="34" charset="-120"/>
                <a:cs typeface="Times New Roman" pitchFamily="18" charset="0"/>
              </a:rPr>
              <a:t>校務獎補助</a:t>
            </a:r>
            <a:r>
              <a:rPr lang="zh-TW" altLang="en-US" sz="2000" dirty="0" smtClean="0">
                <a:solidFill>
                  <a:prstClr val="white"/>
                </a:solidFill>
                <a:latin typeface="微軟正黑體" pitchFamily="34" charset="-120"/>
                <a:ea typeface="微軟正黑體" pitchFamily="34" charset="-120"/>
                <a:cs typeface="Times New Roman" pitchFamily="18" charset="0"/>
              </a:rPr>
              <a:t>款</a:t>
            </a:r>
            <a:endParaRPr lang="en-US" altLang="zh-TW" sz="2000" dirty="0" smtClean="0">
              <a:solidFill>
                <a:prstClr val="white"/>
              </a:solidFill>
              <a:latin typeface="微軟正黑體" pitchFamily="34" charset="-120"/>
              <a:ea typeface="微軟正黑體" pitchFamily="34" charset="-120"/>
              <a:cs typeface="Times New Roman" pitchFamily="18" charset="0"/>
            </a:endParaRPr>
          </a:p>
          <a:p>
            <a:pPr marL="447675" lvl="0" indent="-447675" eaLnBrk="1" fontAlgn="auto" hangingPunct="1">
              <a:spcBef>
                <a:spcPts val="0"/>
              </a:spcBef>
              <a:spcAft>
                <a:spcPts val="0"/>
              </a:spcAft>
            </a:pPr>
            <a:r>
              <a:rPr lang="zh-TW" altLang="en-US" sz="2000" dirty="0" smtClean="0">
                <a:solidFill>
                  <a:prstClr val="white"/>
                </a:solidFill>
                <a:latin typeface="微軟正黑體" pitchFamily="34" charset="-120"/>
                <a:ea typeface="微軟正黑體" pitchFamily="34" charset="-120"/>
                <a:cs typeface="Times New Roman" pitchFamily="18" charset="0"/>
              </a:rPr>
              <a:t>            高教</a:t>
            </a:r>
            <a:r>
              <a:rPr lang="zh-TW" altLang="en-US" sz="2000" dirty="0">
                <a:solidFill>
                  <a:prstClr val="white"/>
                </a:solidFill>
                <a:latin typeface="微軟正黑體" pitchFamily="34" charset="-120"/>
                <a:ea typeface="微軟正黑體" pitchFamily="34" charset="-120"/>
                <a:cs typeface="Times New Roman" pitchFamily="18" charset="0"/>
              </a:rPr>
              <a:t>深耕補助款</a:t>
            </a:r>
            <a:endParaRPr lang="zh-CN" altLang="en-US" sz="2000" dirty="0">
              <a:solidFill>
                <a:prstClr val="white"/>
              </a:solidFill>
              <a:latin typeface="微軟正黑體" pitchFamily="34" charset="-120"/>
              <a:ea typeface="微軟正黑體" pitchFamily="34" charset="-120"/>
            </a:endParaRPr>
          </a:p>
          <a:p>
            <a:pPr algn="ctr" eaLnBrk="1" fontAlgn="base" hangingPunct="1">
              <a:spcBef>
                <a:spcPct val="0"/>
              </a:spcBef>
              <a:spcAft>
                <a:spcPct val="0"/>
              </a:spcAft>
              <a:defRPr/>
            </a:pPr>
            <a:endParaRPr lang="zh-CN" altLang="en-US" sz="1300" kern="0" dirty="0">
              <a:solidFill>
                <a:srgbClr val="FFFFFF"/>
              </a:solidFill>
              <a:latin typeface="微软雅黑" panose="020B0503020204020204" pitchFamily="34" charset="-122"/>
              <a:ea typeface="微软雅黑" panose="020B0503020204020204" pitchFamily="34" charset="-122"/>
            </a:endParaRPr>
          </a:p>
        </p:txBody>
      </p:sp>
      <p:sp>
        <p:nvSpPr>
          <p:cNvPr id="14" name="TextBox 21"/>
          <p:cNvSpPr txBox="1"/>
          <p:nvPr/>
        </p:nvSpPr>
        <p:spPr bwMode="auto">
          <a:xfrm>
            <a:off x="5113479" y="1466439"/>
            <a:ext cx="4030521" cy="2031325"/>
          </a:xfrm>
          <a:prstGeom prst="rect">
            <a:avLst/>
          </a:prstGeom>
          <a:noFill/>
        </p:spPr>
        <p:txBody>
          <a:bodyPr wrap="square">
            <a:spAutoFit/>
          </a:bodyPr>
          <a:lstStyle/>
          <a:p>
            <a:pPr marL="266700" marR="0" lvl="0" indent="-266700" defTabSz="914400" eaLnBrk="1" fontAlgn="auto" latinLnBrk="0" hangingPunct="1">
              <a:lnSpc>
                <a:spcPct val="100000"/>
              </a:lnSpc>
              <a:spcBef>
                <a:spcPts val="0"/>
              </a:spcBef>
              <a:spcAft>
                <a:spcPts val="0"/>
              </a:spcAft>
              <a:buClrTx/>
              <a:buSzTx/>
              <a:buFont typeface="+mj-lt"/>
              <a:buAutoNum type="arabicPeriod"/>
              <a:tabLst/>
              <a:defRPr/>
            </a:pPr>
            <a:r>
              <a:rPr lang="zh-TW" altLang="en-US" kern="0" dirty="0" smtClean="0">
                <a:solidFill>
                  <a:srgbClr val="FF0000"/>
                </a:solidFill>
                <a:latin typeface="Times New Roman" pitchFamily="18" charset="0"/>
                <a:cs typeface="Times New Roman" pitchFamily="18" charset="0"/>
              </a:rPr>
              <a:t>原則上以</a:t>
            </a:r>
            <a:r>
              <a:rPr lang="en-US" altLang="en-US" kern="0" dirty="0" smtClean="0">
                <a:solidFill>
                  <a:srgbClr val="FF0000"/>
                </a:solidFill>
                <a:latin typeface="Times New Roman" pitchFamily="18" charset="0"/>
                <a:cs typeface="Times New Roman" pitchFamily="18" charset="0"/>
              </a:rPr>
              <a:t>108</a:t>
            </a:r>
            <a:r>
              <a:rPr lang="zh-TW" altLang="en-US" kern="0" dirty="0">
                <a:solidFill>
                  <a:srgbClr val="FF0000"/>
                </a:solidFill>
                <a:latin typeface="Times New Roman" pitchFamily="18" charset="0"/>
                <a:cs typeface="Times New Roman" pitchFamily="18" charset="0"/>
              </a:rPr>
              <a:t>學年度原預算總額度下修</a:t>
            </a:r>
            <a:r>
              <a:rPr lang="en-US" altLang="zh-TW" kern="0" dirty="0">
                <a:solidFill>
                  <a:srgbClr val="FF0000"/>
                </a:solidFill>
                <a:latin typeface="Times New Roman" pitchFamily="18" charset="0"/>
                <a:cs typeface="Times New Roman" pitchFamily="18" charset="0"/>
              </a:rPr>
              <a:t>1%</a:t>
            </a:r>
            <a:r>
              <a:rPr lang="zh-TW" altLang="en-US" kern="0" dirty="0">
                <a:solidFill>
                  <a:srgbClr val="FF0000"/>
                </a:solidFill>
                <a:latin typeface="Times New Roman" pitchFamily="18" charset="0"/>
                <a:cs typeface="Times New Roman" pitchFamily="18" charset="0"/>
              </a:rPr>
              <a:t>為</a:t>
            </a:r>
            <a:r>
              <a:rPr lang="zh-TW" altLang="en-US" kern="0" dirty="0" smtClean="0">
                <a:solidFill>
                  <a:srgbClr val="FF0000"/>
                </a:solidFill>
                <a:latin typeface="Times New Roman" pitchFamily="18" charset="0"/>
                <a:cs typeface="Times New Roman" pitchFamily="18" charset="0"/>
              </a:rPr>
              <a:t>分配上限</a:t>
            </a:r>
            <a:r>
              <a:rPr lang="zh-TW" altLang="en-US" kern="0" dirty="0" smtClean="0">
                <a:solidFill>
                  <a:sysClr val="windowText" lastClr="000000"/>
                </a:solidFill>
                <a:latin typeface="Times New Roman" pitchFamily="18" charset="0"/>
                <a:cs typeface="Times New Roman" pitchFamily="18" charset="0"/>
              </a:rPr>
              <a:t>，</a:t>
            </a:r>
            <a:r>
              <a:rPr lang="zh-TW" altLang="en-US" kern="0" dirty="0">
                <a:solidFill>
                  <a:sysClr val="windowText" lastClr="000000"/>
                </a:solidFill>
                <a:latin typeface="Times New Roman" pitchFamily="18" charset="0"/>
                <a:cs typeface="Times New Roman" pitchFamily="18" charset="0"/>
              </a:rPr>
              <a:t>各院預算額度依教師與學生人數及學雜費相關比率，綜合評估後進行逐年</a:t>
            </a:r>
            <a:r>
              <a:rPr lang="en-US" altLang="en-US" kern="0" dirty="0">
                <a:solidFill>
                  <a:sysClr val="windowText" lastClr="000000"/>
                </a:solidFill>
                <a:latin typeface="Times New Roman" pitchFamily="18" charset="0"/>
                <a:cs typeface="Times New Roman" pitchFamily="18" charset="0"/>
              </a:rPr>
              <a:t>3%-6%</a:t>
            </a:r>
            <a:r>
              <a:rPr lang="zh-TW" altLang="en-US" kern="0" dirty="0">
                <a:solidFill>
                  <a:sysClr val="windowText" lastClr="000000"/>
                </a:solidFill>
                <a:latin typeface="Times New Roman" pitchFamily="18" charset="0"/>
                <a:cs typeface="Times New Roman" pitchFamily="18" charset="0"/>
              </a:rPr>
              <a:t>微調，</a:t>
            </a:r>
            <a:r>
              <a:rPr lang="zh-TW" altLang="en-US" kern="0" dirty="0">
                <a:latin typeface="Times New Roman" pitchFamily="18" charset="0"/>
                <a:cs typeface="Times New Roman" pitchFamily="18" charset="0"/>
              </a:rPr>
              <a:t>再以</a:t>
            </a:r>
            <a:r>
              <a:rPr lang="en-US" altLang="en-US" kern="0" dirty="0">
                <a:latin typeface="Times New Roman" pitchFamily="18" charset="0"/>
                <a:cs typeface="Times New Roman" pitchFamily="18" charset="0"/>
              </a:rPr>
              <a:t>105</a:t>
            </a:r>
            <a:r>
              <a:rPr lang="zh-TW" altLang="en-US" kern="0" dirty="0">
                <a:latin typeface="Times New Roman" pitchFamily="18" charset="0"/>
                <a:cs typeface="Times New Roman" pitchFamily="18" charset="0"/>
              </a:rPr>
              <a:t>至</a:t>
            </a:r>
            <a:r>
              <a:rPr lang="en-US" altLang="en-US" kern="0" dirty="0">
                <a:latin typeface="Times New Roman" pitchFamily="18" charset="0"/>
                <a:cs typeface="Times New Roman" pitchFamily="18" charset="0"/>
              </a:rPr>
              <a:t>107</a:t>
            </a:r>
            <a:r>
              <a:rPr lang="zh-TW" altLang="en-US" kern="0" dirty="0">
                <a:latin typeface="Times New Roman" pitchFamily="18" charset="0"/>
                <a:cs typeface="Times New Roman" pitchFamily="18" charset="0"/>
              </a:rPr>
              <a:t>學年度學雜費平均增減比率調整，再減除學位考試費用</a:t>
            </a:r>
            <a:r>
              <a:rPr lang="zh-TW" altLang="en-US" kern="0" dirty="0" smtClean="0">
                <a:solidFill>
                  <a:sysClr val="windowText" lastClr="000000"/>
                </a:solidFill>
                <a:latin typeface="Times New Roman" pitchFamily="18" charset="0"/>
                <a:cs typeface="Times New Roman" pitchFamily="18" charset="0"/>
              </a:rPr>
              <a:t>。</a:t>
            </a:r>
            <a:endParaRPr lang="en-US" altLang="zh-TW" kern="0" dirty="0" smtClean="0">
              <a:solidFill>
                <a:sysClr val="windowText" lastClr="000000"/>
              </a:solidFill>
              <a:latin typeface="Times New Roman" pitchFamily="18" charset="0"/>
              <a:cs typeface="Times New Roman" pitchFamily="18" charset="0"/>
            </a:endParaRPr>
          </a:p>
          <a:p>
            <a:pPr marL="266700" marR="0" lvl="0" indent="-266700" defTabSz="914400" eaLnBrk="1" fontAlgn="auto" latinLnBrk="0" hangingPunct="1">
              <a:lnSpc>
                <a:spcPct val="100000"/>
              </a:lnSpc>
              <a:spcBef>
                <a:spcPts val="0"/>
              </a:spcBef>
              <a:spcAft>
                <a:spcPts val="0"/>
              </a:spcAft>
              <a:buClrTx/>
              <a:buSzTx/>
              <a:buFont typeface="+mj-lt"/>
              <a:buAutoNum type="arabicPeriod"/>
              <a:tabLst/>
              <a:defRPr/>
            </a:pPr>
            <a:r>
              <a:rPr lang="zh-TW" altLang="en-US" kern="0" dirty="0" smtClean="0">
                <a:solidFill>
                  <a:srgbClr val="0033CC"/>
                </a:solidFill>
                <a:latin typeface="Times New Roman" pitchFamily="18" charset="0"/>
                <a:cs typeface="Times New Roman" pitchFamily="18" charset="0"/>
              </a:rPr>
              <a:t>學位</a:t>
            </a:r>
            <a:r>
              <a:rPr lang="zh-TW" altLang="en-US" kern="0" dirty="0">
                <a:solidFill>
                  <a:srgbClr val="0033CC"/>
                </a:solidFill>
                <a:latin typeface="Times New Roman" pitchFamily="18" charset="0"/>
                <a:cs typeface="Times New Roman" pitchFamily="18" charset="0"/>
              </a:rPr>
              <a:t>考試費用額度單獨核定。</a:t>
            </a:r>
          </a:p>
        </p:txBody>
      </p:sp>
      <p:grpSp>
        <p:nvGrpSpPr>
          <p:cNvPr id="15" name="组合 37"/>
          <p:cNvGrpSpPr/>
          <p:nvPr/>
        </p:nvGrpSpPr>
        <p:grpSpPr>
          <a:xfrm>
            <a:off x="4116635" y="2193958"/>
            <a:ext cx="4717371" cy="3162668"/>
            <a:chOff x="3963425" y="1692050"/>
            <a:chExt cx="4500562" cy="2371452"/>
          </a:xfrm>
        </p:grpSpPr>
        <p:cxnSp>
          <p:nvCxnSpPr>
            <p:cNvPr id="16" name="Straight Connector 4"/>
            <p:cNvCxnSpPr/>
            <p:nvPr/>
          </p:nvCxnSpPr>
          <p:spPr>
            <a:xfrm>
              <a:off x="3963425" y="1692050"/>
              <a:ext cx="0" cy="2371452"/>
            </a:xfrm>
            <a:prstGeom prst="line">
              <a:avLst/>
            </a:prstGeom>
            <a:noFill/>
            <a:ln w="12700" cap="flat" cmpd="sng" algn="ctr">
              <a:solidFill>
                <a:srgbClr val="7F7F7F"/>
              </a:solidFill>
              <a:prstDash val="sysDash"/>
              <a:miter lim="800000"/>
            </a:ln>
            <a:effectLst/>
          </p:spPr>
        </p:cxnSp>
        <p:grpSp>
          <p:nvGrpSpPr>
            <p:cNvPr id="17" name="组合 39"/>
            <p:cNvGrpSpPr/>
            <p:nvPr/>
          </p:nvGrpSpPr>
          <p:grpSpPr>
            <a:xfrm>
              <a:off x="4006286" y="2691759"/>
              <a:ext cx="4457701" cy="840582"/>
              <a:chOff x="4006286" y="2691759"/>
              <a:chExt cx="4457701" cy="840582"/>
            </a:xfrm>
          </p:grpSpPr>
          <p:sp>
            <p:nvSpPr>
              <p:cNvPr id="19" name="Line 19"/>
              <p:cNvSpPr>
                <a:spLocks noChangeShapeType="1"/>
              </p:cNvSpPr>
              <p:nvPr/>
            </p:nvSpPr>
            <p:spPr bwMode="auto">
              <a:xfrm>
                <a:off x="4006287" y="2691759"/>
                <a:ext cx="4457700" cy="0"/>
              </a:xfrm>
              <a:prstGeom prst="line">
                <a:avLst/>
              </a:prstGeom>
              <a:noFill/>
              <a:ln w="19050" cap="rnd">
                <a:solidFill>
                  <a:srgbClr val="7F7F7F"/>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pPr>
                  <a:defRPr/>
                </a:pPr>
                <a:endParaRPr lang="en-US" kern="0">
                  <a:solidFill>
                    <a:prstClr val="black"/>
                  </a:solidFill>
                  <a:latin typeface="微软雅黑" panose="020B0503020204020204" pitchFamily="34" charset="-122"/>
                  <a:ea typeface="微软雅黑" panose="020B0503020204020204" pitchFamily="34" charset="-122"/>
                </a:endParaRPr>
              </a:p>
            </p:txBody>
          </p:sp>
          <p:sp>
            <p:nvSpPr>
              <p:cNvPr id="20" name="Line 20"/>
              <p:cNvSpPr>
                <a:spLocks noChangeShapeType="1"/>
              </p:cNvSpPr>
              <p:nvPr/>
            </p:nvSpPr>
            <p:spPr bwMode="auto">
              <a:xfrm flipV="1">
                <a:off x="4006286" y="3529960"/>
                <a:ext cx="4457700" cy="2381"/>
              </a:xfrm>
              <a:prstGeom prst="line">
                <a:avLst/>
              </a:prstGeom>
              <a:noFill/>
              <a:ln w="19050" cap="rnd">
                <a:solidFill>
                  <a:srgbClr val="7F7F7F"/>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pPr>
                  <a:defRPr/>
                </a:pPr>
                <a:endParaRPr lang="en-US" kern="0">
                  <a:solidFill>
                    <a:prstClr val="black"/>
                  </a:solidFill>
                  <a:latin typeface="微软雅黑" panose="020B0503020204020204" pitchFamily="34" charset="-122"/>
                  <a:ea typeface="微软雅黑" panose="020B0503020204020204" pitchFamily="34" charset="-122"/>
                </a:endParaRPr>
              </a:p>
            </p:txBody>
          </p:sp>
        </p:grpSp>
      </p:grpSp>
      <p:sp>
        <p:nvSpPr>
          <p:cNvPr id="21" name="標題 1"/>
          <p:cNvSpPr>
            <a:spLocks noGrp="1"/>
          </p:cNvSpPr>
          <p:nvPr>
            <p:ph type="title"/>
          </p:nvPr>
        </p:nvSpPr>
        <p:spPr>
          <a:xfrm>
            <a:off x="594266" y="-85725"/>
            <a:ext cx="8088302" cy="514350"/>
          </a:xfrm>
        </p:spPr>
        <p:txBody>
          <a:body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業務及維護費</a:t>
            </a:r>
            <a:r>
              <a:rPr lang="en-US" altLang="zh-TW" sz="3600" dirty="0" smtClean="0">
                <a:solidFill>
                  <a:schemeClr val="bg1"/>
                </a:solidFill>
                <a:latin typeface="標楷體" pitchFamily="65" charset="-120"/>
                <a:ea typeface="標楷體" pitchFamily="65" charset="-120"/>
              </a:rPr>
              <a:t>)</a:t>
            </a:r>
            <a:endParaRPr lang="zh-TW" altLang="en-US" sz="3600" dirty="0" smtClean="0">
              <a:solidFill>
                <a:schemeClr val="bg1"/>
              </a:solidFill>
              <a:latin typeface="標楷體" pitchFamily="65" charset="-120"/>
              <a:ea typeface="標楷體" pitchFamily="65" charset="-120"/>
            </a:endParaRPr>
          </a:p>
        </p:txBody>
      </p:sp>
      <p:grpSp>
        <p:nvGrpSpPr>
          <p:cNvPr id="22" name="Group 28"/>
          <p:cNvGrpSpPr/>
          <p:nvPr/>
        </p:nvGrpSpPr>
        <p:grpSpPr>
          <a:xfrm>
            <a:off x="3785878" y="3700106"/>
            <a:ext cx="1357006" cy="656028"/>
            <a:chOff x="2187746" y="2123279"/>
            <a:chExt cx="1927113" cy="1931011"/>
          </a:xfrm>
        </p:grpSpPr>
        <p:sp>
          <p:nvSpPr>
            <p:cNvPr id="23"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微软雅黑" panose="020B0503020204020204" pitchFamily="34" charset="-122"/>
                <a:ea typeface="微软雅黑" panose="020B0503020204020204" pitchFamily="34" charset="-122"/>
              </a:endParaRPr>
            </a:p>
          </p:txBody>
        </p:sp>
        <p:sp>
          <p:nvSpPr>
            <p:cNvPr id="24"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latin typeface="微软雅黑" panose="020B0503020204020204" pitchFamily="34" charset="-122"/>
                <a:ea typeface="微软雅黑" panose="020B0503020204020204" pitchFamily="34" charset="-122"/>
              </a:endParaRPr>
            </a:p>
          </p:txBody>
        </p:sp>
        <p:sp>
          <p:nvSpPr>
            <p:cNvPr id="25" name="椭圆 80"/>
            <p:cNvSpPr/>
            <p:nvPr/>
          </p:nvSpPr>
          <p:spPr bwMode="auto">
            <a:xfrm>
              <a:off x="2454986" y="2391057"/>
              <a:ext cx="1392631" cy="1395453"/>
            </a:xfrm>
            <a:prstGeom prst="roundRect">
              <a:avLst/>
            </a:prstGeom>
            <a:solidFill>
              <a:schemeClr val="accent1">
                <a:lumMod val="75000"/>
              </a:schemeClr>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TW" altLang="en-US" kern="0" dirty="0" smtClean="0">
                  <a:solidFill>
                    <a:srgbClr val="FFFFFF"/>
                  </a:solidFill>
                  <a:latin typeface="微软雅黑" panose="020B0503020204020204" pitchFamily="34" charset="-122"/>
                  <a:ea typeface="微软雅黑" panose="020B0503020204020204" pitchFamily="34" charset="-122"/>
                </a:rPr>
                <a:t>進修部</a:t>
              </a:r>
              <a:endParaRPr lang="zh-CN" altLang="en-US" kern="0" dirty="0">
                <a:solidFill>
                  <a:srgbClr val="FFFFFF"/>
                </a:solidFill>
                <a:latin typeface="微软雅黑" panose="020B0503020204020204" pitchFamily="34" charset="-122"/>
                <a:ea typeface="微软雅黑" panose="020B0503020204020204" pitchFamily="34" charset="-122"/>
              </a:endParaRPr>
            </a:p>
          </p:txBody>
        </p:sp>
      </p:grpSp>
      <p:sp>
        <p:nvSpPr>
          <p:cNvPr id="26" name="TextBox 23"/>
          <p:cNvSpPr txBox="1"/>
          <p:nvPr/>
        </p:nvSpPr>
        <p:spPr bwMode="auto">
          <a:xfrm>
            <a:off x="5152662" y="3887121"/>
            <a:ext cx="3916745" cy="369332"/>
          </a:xfrm>
          <a:prstGeom prst="rect">
            <a:avLst/>
          </a:prstGeom>
          <a:noFill/>
        </p:spPr>
        <p:txBody>
          <a:bodyPr wrap="square">
            <a:spAutoFit/>
          </a:bodyPr>
          <a:lstStyle/>
          <a:p>
            <a:pPr lvl="0"/>
            <a:r>
              <a:rPr lang="zh-TW" altLang="en-US" spc="-20" dirty="0" smtClean="0">
                <a:solidFill>
                  <a:srgbClr val="FF0000"/>
                </a:solidFill>
                <a:latin typeface="Times New Roman" pitchFamily="18" charset="0"/>
                <a:cs typeface="Times New Roman" pitchFamily="18" charset="0"/>
              </a:rPr>
              <a:t>原則上以</a:t>
            </a:r>
            <a:r>
              <a:rPr lang="en-US" altLang="en-US" spc="-20" dirty="0">
                <a:solidFill>
                  <a:srgbClr val="FF0000"/>
                </a:solidFill>
                <a:latin typeface="Times New Roman" pitchFamily="18" charset="0"/>
                <a:cs typeface="Times New Roman" pitchFamily="18" charset="0"/>
              </a:rPr>
              <a:t>108</a:t>
            </a:r>
            <a:r>
              <a:rPr lang="zh-TW" altLang="en-US" spc="-20" dirty="0">
                <a:solidFill>
                  <a:srgbClr val="FF0000"/>
                </a:solidFill>
                <a:latin typeface="Times New Roman" pitchFamily="18" charset="0"/>
                <a:cs typeface="Times New Roman" pitchFamily="18" charset="0"/>
              </a:rPr>
              <a:t>學年度預算額度為基準</a:t>
            </a:r>
            <a:r>
              <a:rPr lang="zh-TW" altLang="en-US" spc="-20" dirty="0" smtClean="0">
                <a:solidFill>
                  <a:srgbClr val="FF0000"/>
                </a:solidFill>
                <a:latin typeface="Times New Roman" pitchFamily="18" charset="0"/>
                <a:cs typeface="Times New Roman" pitchFamily="18" charset="0"/>
              </a:rPr>
              <a:t>。</a:t>
            </a:r>
            <a:endParaRPr lang="zh-TW" altLang="en-US" spc="-20" dirty="0">
              <a:solidFill>
                <a:srgbClr val="FF0000"/>
              </a:solidFill>
            </a:endParaRPr>
          </a:p>
        </p:txBody>
      </p:sp>
      <p:sp>
        <p:nvSpPr>
          <p:cNvPr id="31" name="TextBox 25"/>
          <p:cNvSpPr txBox="1"/>
          <p:nvPr/>
        </p:nvSpPr>
        <p:spPr bwMode="auto">
          <a:xfrm>
            <a:off x="5152662" y="4897260"/>
            <a:ext cx="3546569" cy="3693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zh-TW" altLang="en-US" kern="0" dirty="0">
              <a:solidFill>
                <a:srgbClr val="FF0000"/>
              </a:solidFill>
              <a:latin typeface="Times New Roman" pitchFamily="18" charset="0"/>
              <a:cs typeface="Times New Roman" pitchFamily="18" charset="0"/>
            </a:endParaRPr>
          </a:p>
        </p:txBody>
      </p:sp>
      <p:grpSp>
        <p:nvGrpSpPr>
          <p:cNvPr id="32" name="Group 28"/>
          <p:cNvGrpSpPr/>
          <p:nvPr/>
        </p:nvGrpSpPr>
        <p:grpSpPr>
          <a:xfrm>
            <a:off x="3795656" y="4882545"/>
            <a:ext cx="1357006" cy="656028"/>
            <a:chOff x="2187746" y="2123279"/>
            <a:chExt cx="1927113" cy="1931011"/>
          </a:xfrm>
        </p:grpSpPr>
        <p:sp>
          <p:nvSpPr>
            <p:cNvPr id="33"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微软雅黑" panose="020B0503020204020204" pitchFamily="34" charset="-122"/>
                <a:ea typeface="微软雅黑" panose="020B0503020204020204" pitchFamily="34" charset="-122"/>
              </a:endParaRPr>
            </a:p>
          </p:txBody>
        </p:sp>
        <p:sp>
          <p:nvSpPr>
            <p:cNvPr id="34"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latin typeface="微软雅黑" panose="020B0503020204020204" pitchFamily="34" charset="-122"/>
                <a:ea typeface="微软雅黑" panose="020B0503020204020204" pitchFamily="34" charset="-122"/>
              </a:endParaRPr>
            </a:p>
          </p:txBody>
        </p:sp>
        <p:sp>
          <p:nvSpPr>
            <p:cNvPr id="35" name="椭圆 80"/>
            <p:cNvSpPr/>
            <p:nvPr/>
          </p:nvSpPr>
          <p:spPr bwMode="auto">
            <a:xfrm>
              <a:off x="2454986" y="2391057"/>
              <a:ext cx="1392631" cy="1395453"/>
            </a:xfrm>
            <a:prstGeom prst="roundRect">
              <a:avLst/>
            </a:prstGeom>
            <a:solidFill>
              <a:schemeClr val="accent1">
                <a:lumMod val="75000"/>
              </a:schemeClr>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TW" altLang="en-US" sz="1400" kern="0" dirty="0">
                  <a:solidFill>
                    <a:srgbClr val="FFFFFF"/>
                  </a:solidFill>
                  <a:latin typeface="微软雅黑" panose="020B0503020204020204" pitchFamily="34" charset="-122"/>
                  <a:ea typeface="微软雅黑" panose="020B0503020204020204" pitchFamily="34" charset="-122"/>
                </a:rPr>
                <a:t>行政及使命單位</a:t>
              </a:r>
              <a:endParaRPr lang="zh-CN" altLang="en-US" sz="1400" kern="0" dirty="0">
                <a:solidFill>
                  <a:srgbClr val="FFFFFF"/>
                </a:solidFill>
                <a:latin typeface="微软雅黑" panose="020B0503020204020204" pitchFamily="34" charset="-122"/>
                <a:ea typeface="微软雅黑" panose="020B0503020204020204" pitchFamily="34" charset="-122"/>
              </a:endParaRPr>
            </a:p>
          </p:txBody>
        </p:sp>
      </p:grpSp>
      <p:sp>
        <p:nvSpPr>
          <p:cNvPr id="36" name="TextBox 23"/>
          <p:cNvSpPr txBox="1"/>
          <p:nvPr/>
        </p:nvSpPr>
        <p:spPr bwMode="auto">
          <a:xfrm>
            <a:off x="5170366" y="4896663"/>
            <a:ext cx="3916745" cy="64633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zh-TW" altLang="en-US" dirty="0" smtClean="0">
                <a:solidFill>
                  <a:srgbClr val="FF0000"/>
                </a:solidFill>
                <a:latin typeface="Times New Roman" pitchFamily="18" charset="0"/>
                <a:cs typeface="Times New Roman" pitchFamily="18" charset="0"/>
              </a:rPr>
              <a:t>原則上以</a:t>
            </a:r>
            <a:r>
              <a:rPr lang="en-US" altLang="en-US" kern="0" dirty="0" smtClean="0">
                <a:solidFill>
                  <a:srgbClr val="FF0000"/>
                </a:solidFill>
                <a:latin typeface="Times New Roman" pitchFamily="18" charset="0"/>
                <a:cs typeface="Times New Roman" pitchFamily="18" charset="0"/>
              </a:rPr>
              <a:t>108</a:t>
            </a:r>
            <a:r>
              <a:rPr lang="zh-TW" altLang="en-US" kern="0" dirty="0">
                <a:solidFill>
                  <a:srgbClr val="FF0000"/>
                </a:solidFill>
                <a:latin typeface="Times New Roman" pitchFamily="18" charset="0"/>
                <a:cs typeface="Times New Roman" pitchFamily="18" charset="0"/>
              </a:rPr>
              <a:t>學年度原預算額度下修</a:t>
            </a:r>
            <a:r>
              <a:rPr lang="en-US" altLang="en-US" kern="0" dirty="0">
                <a:solidFill>
                  <a:srgbClr val="FF0000"/>
                </a:solidFill>
                <a:latin typeface="Times New Roman" pitchFamily="18" charset="0"/>
                <a:cs typeface="Times New Roman" pitchFamily="18" charset="0"/>
              </a:rPr>
              <a:t>1</a:t>
            </a:r>
            <a:r>
              <a:rPr lang="en-US" altLang="en-US" kern="0" dirty="0" smtClean="0">
                <a:solidFill>
                  <a:srgbClr val="FF0000"/>
                </a:solidFill>
                <a:latin typeface="Times New Roman" pitchFamily="18" charset="0"/>
                <a:cs typeface="Times New Roman" pitchFamily="18" charset="0"/>
              </a:rPr>
              <a:t>%</a:t>
            </a:r>
            <a:r>
              <a:rPr lang="zh-TW" altLang="en-US" kern="0" dirty="0" smtClean="0">
                <a:solidFill>
                  <a:srgbClr val="FF0000"/>
                </a:solidFill>
                <a:latin typeface="Times New Roman" pitchFamily="18" charset="0"/>
                <a:cs typeface="Times New Roman" pitchFamily="18" charset="0"/>
              </a:rPr>
              <a:t>編列。</a:t>
            </a:r>
            <a:endParaRPr lang="zh-TW" altLang="en-US" kern="0" dirty="0">
              <a:solidFill>
                <a:srgbClr val="FF0000"/>
              </a:solidFill>
              <a:latin typeface="Times New Roman" pitchFamily="18" charset="0"/>
              <a:cs typeface="Times New Roman" pitchFamily="18" charset="0"/>
            </a:endParaRPr>
          </a:p>
        </p:txBody>
      </p:sp>
      <p:sp>
        <p:nvSpPr>
          <p:cNvPr id="30" name="矩形 29"/>
          <p:cNvSpPr/>
          <p:nvPr/>
        </p:nvSpPr>
        <p:spPr>
          <a:xfrm>
            <a:off x="542925" y="5838825"/>
            <a:ext cx="8156305" cy="581026"/>
          </a:xfrm>
          <a:prstGeom prst="rect">
            <a:avLst/>
          </a:prstGeom>
          <a:solidFill>
            <a:srgbClr val="F29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TW" sz="2400" b="1" dirty="0" smtClean="0">
                <a:solidFill>
                  <a:schemeClr val="bg1"/>
                </a:solidFill>
                <a:latin typeface="標楷體" panose="03000509000000000000" pitchFamily="65" charset="-120"/>
                <a:ea typeface="標楷體" panose="03000509000000000000" pitchFamily="65" charset="-120"/>
              </a:rPr>
              <a:t>※</a:t>
            </a:r>
            <a:r>
              <a:rPr lang="zh-TW" altLang="en-US" sz="2400" b="1" dirty="0" smtClean="0">
                <a:solidFill>
                  <a:schemeClr val="bg1"/>
                </a:solidFill>
                <a:latin typeface="標楷體" panose="03000509000000000000" pitchFamily="65" charset="-120"/>
                <a:ea typeface="標楷體" panose="03000509000000000000" pitchFamily="65" charset="-120"/>
              </a:rPr>
              <a:t>業務</a:t>
            </a:r>
            <a:r>
              <a:rPr lang="zh-TW" altLang="en-US" sz="2400" b="1" dirty="0">
                <a:solidFill>
                  <a:schemeClr val="bg1"/>
                </a:solidFill>
                <a:latin typeface="標楷體" panose="03000509000000000000" pitchFamily="65" charset="-120"/>
                <a:ea typeface="標楷體" panose="03000509000000000000" pitchFamily="65" charset="-120"/>
              </a:rPr>
              <a:t>費及維護</a:t>
            </a:r>
            <a:r>
              <a:rPr lang="zh-TW" altLang="en-US" sz="2400" b="1" dirty="0" smtClean="0">
                <a:solidFill>
                  <a:schemeClr val="bg1"/>
                </a:solidFill>
                <a:latin typeface="標楷體" panose="03000509000000000000" pitchFamily="65" charset="-120"/>
                <a:ea typeface="標楷體" panose="03000509000000000000" pitchFamily="65" charset="-120"/>
              </a:rPr>
              <a:t>費預算額度可</a:t>
            </a:r>
            <a:r>
              <a:rPr lang="zh-TW" altLang="en-US" sz="2400" b="1" dirty="0">
                <a:solidFill>
                  <a:schemeClr val="bg1"/>
                </a:solidFill>
                <a:latin typeface="標楷體" panose="03000509000000000000" pitchFamily="65" charset="-120"/>
                <a:ea typeface="標楷體" panose="03000509000000000000" pitchFamily="65" charset="-120"/>
              </a:rPr>
              <a:t>流用至工讀</a:t>
            </a:r>
            <a:r>
              <a:rPr lang="zh-TW" altLang="en-US" sz="2400" b="1" dirty="0" smtClean="0">
                <a:solidFill>
                  <a:schemeClr val="bg1"/>
                </a:solidFill>
                <a:latin typeface="標楷體" panose="03000509000000000000" pitchFamily="65" charset="-120"/>
                <a:ea typeface="標楷體" panose="03000509000000000000" pitchFamily="65" charset="-120"/>
              </a:rPr>
              <a:t>助學金</a:t>
            </a:r>
            <a:r>
              <a:rPr lang="zh-TW" altLang="en-US" sz="2400" b="1" dirty="0">
                <a:solidFill>
                  <a:schemeClr val="bg1"/>
                </a:solidFill>
                <a:latin typeface="標楷體" panose="03000509000000000000" pitchFamily="65" charset="-120"/>
                <a:ea typeface="標楷體" panose="03000509000000000000" pitchFamily="65" charset="-120"/>
              </a:rPr>
              <a:t>與資本</a:t>
            </a:r>
            <a:r>
              <a:rPr lang="zh-TW" altLang="en-US" sz="2400" b="1" dirty="0" smtClean="0">
                <a:solidFill>
                  <a:schemeClr val="bg1"/>
                </a:solidFill>
                <a:latin typeface="標楷體" panose="03000509000000000000" pitchFamily="65" charset="-120"/>
                <a:ea typeface="標楷體" panose="03000509000000000000" pitchFamily="65" charset="-120"/>
              </a:rPr>
              <a:t>門。</a:t>
            </a:r>
            <a:endParaRPr lang="zh-TW" altLang="en-US" sz="2400" b="1"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76527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additive="base">
                                        <p:cTn id="14" dur="500" fill="hold"/>
                                        <p:tgtEl>
                                          <p:spTgt spid="30"/>
                                        </p:tgtEl>
                                        <p:attrNameLst>
                                          <p:attrName>ppt_x</p:attrName>
                                        </p:attrNameLst>
                                      </p:cBhvr>
                                      <p:tavLst>
                                        <p:tav tm="0">
                                          <p:val>
                                            <p:strVal val="#ppt_x"/>
                                          </p:val>
                                        </p:tav>
                                        <p:tav tm="100000">
                                          <p:val>
                                            <p:strVal val="#ppt_x"/>
                                          </p:val>
                                        </p:tav>
                                      </p:tavLst>
                                    </p:anim>
                                    <p:anim calcmode="lin" valueType="num">
                                      <p:cBhvr additive="base">
                                        <p:cTn id="1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資料庫圖表 4"/>
          <p:cNvGraphicFramePr/>
          <p:nvPr>
            <p:extLst>
              <p:ext uri="{D42A27DB-BD31-4B8C-83A1-F6EECF244321}">
                <p14:modId xmlns:p14="http://schemas.microsoft.com/office/powerpoint/2010/main" val="3382905127"/>
              </p:ext>
            </p:extLst>
          </p:nvPr>
        </p:nvGraphicFramePr>
        <p:xfrm>
          <a:off x="0" y="1181100"/>
          <a:ext cx="9144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矩形 5"/>
          <p:cNvSpPr>
            <a:spLocks noChangeArrowheads="1"/>
          </p:cNvSpPr>
          <p:nvPr/>
        </p:nvSpPr>
        <p:spPr bwMode="auto">
          <a:xfrm>
            <a:off x="2324100" y="628650"/>
            <a:ext cx="464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en-US" sz="2800" dirty="0"/>
              <a:t>校內業務單位租借場地</a:t>
            </a:r>
          </a:p>
        </p:txBody>
      </p:sp>
      <p:sp>
        <p:nvSpPr>
          <p:cNvPr id="7" name="標題 1"/>
          <p:cNvSpPr>
            <a:spLocks noGrp="1"/>
          </p:cNvSpPr>
          <p:nvPr>
            <p:ph type="title"/>
          </p:nvPr>
        </p:nvSpPr>
        <p:spPr>
          <a:xfrm>
            <a:off x="594266" y="-85725"/>
            <a:ext cx="8088302" cy="514350"/>
          </a:xfrm>
        </p:spPr>
        <p:txBody>
          <a:body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p>
        </p:txBody>
      </p:sp>
    </p:spTree>
    <p:extLst>
      <p:ext uri="{BB962C8B-B14F-4D97-AF65-F5344CB8AC3E}">
        <p14:creationId xmlns:p14="http://schemas.microsoft.com/office/powerpoint/2010/main" val="839544770"/>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504954772"/>
              </p:ext>
            </p:extLst>
          </p:nvPr>
        </p:nvGraphicFramePr>
        <p:xfrm>
          <a:off x="285750" y="685800"/>
          <a:ext cx="8629650" cy="5394107"/>
        </p:xfrm>
        <a:graphic>
          <a:graphicData uri="http://schemas.openxmlformats.org/drawingml/2006/table">
            <a:tbl>
              <a:tblPr firstRow="1" bandRow="1">
                <a:tableStyleId>{5C22544A-7EE6-4342-B048-85BDC9FD1C3A}</a:tableStyleId>
              </a:tblPr>
              <a:tblGrid>
                <a:gridCol w="1618626">
                  <a:extLst>
                    <a:ext uri="{9D8B030D-6E8A-4147-A177-3AD203B41FA5}">
                      <a16:colId xmlns:a16="http://schemas.microsoft.com/office/drawing/2014/main" val="20000"/>
                    </a:ext>
                  </a:extLst>
                </a:gridCol>
                <a:gridCol w="2653794">
                  <a:extLst>
                    <a:ext uri="{9D8B030D-6E8A-4147-A177-3AD203B41FA5}">
                      <a16:colId xmlns:a16="http://schemas.microsoft.com/office/drawing/2014/main" val="20001"/>
                    </a:ext>
                  </a:extLst>
                </a:gridCol>
                <a:gridCol w="4357230">
                  <a:extLst>
                    <a:ext uri="{9D8B030D-6E8A-4147-A177-3AD203B41FA5}">
                      <a16:colId xmlns:a16="http://schemas.microsoft.com/office/drawing/2014/main" val="20002"/>
                    </a:ext>
                  </a:extLst>
                </a:gridCol>
              </a:tblGrid>
              <a:tr h="501036">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716" marB="45716"/>
                </a:tc>
                <a:tc gridSpan="2">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716" marB="45716"/>
                </a:tc>
                <a:tc hMerge="1">
                  <a:txBody>
                    <a:bodyPr/>
                    <a:lstStyle/>
                    <a:p>
                      <a:pPr algn="ctr"/>
                      <a:endParaRPr lang="zh-TW" altLang="en-US" sz="28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442089">
                <a:tc rowSpan="7">
                  <a:txBody>
                    <a:bodyPr/>
                    <a:lstStyle/>
                    <a:p>
                      <a:r>
                        <a:rPr lang="zh-TW" altLang="en-US" sz="3200" b="1" dirty="0" smtClean="0">
                          <a:latin typeface="標楷體" panose="03000509000000000000" pitchFamily="65" charset="-120"/>
                          <a:ea typeface="標楷體" panose="03000509000000000000" pitchFamily="65" charset="-120"/>
                        </a:rPr>
                        <a:t>公關費</a:t>
                      </a:r>
                      <a:endParaRPr lang="zh-TW" altLang="en-US" sz="3200" b="1" dirty="0">
                        <a:latin typeface="標楷體" panose="03000509000000000000" pitchFamily="65" charset="-120"/>
                        <a:ea typeface="標楷體" panose="03000509000000000000" pitchFamily="65" charset="-120"/>
                      </a:endParaRPr>
                    </a:p>
                  </a:txBody>
                  <a:tcPr marT="45716" marB="45716"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學院</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16" marB="45716"/>
                </a:tc>
                <a:tc>
                  <a:txBody>
                    <a:bodyPr/>
                    <a:lstStyle/>
                    <a:p>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100,000</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元</a:t>
                      </a:r>
                      <a:endParaRPr lang="zh-TW" altLang="en-US" sz="2400" b="0" dirty="0">
                        <a:solidFill>
                          <a:schemeClr val="tx1"/>
                        </a:solidFill>
                        <a:latin typeface="Times New Roman" pitchFamily="18" charset="0"/>
                        <a:ea typeface="標楷體" panose="03000509000000000000" pitchFamily="65" charset="-120"/>
                        <a:cs typeface="Times New Roman" pitchFamily="18" charset="0"/>
                      </a:endParaRPr>
                    </a:p>
                  </a:txBody>
                  <a:tcPr marT="45716" marB="45716"/>
                </a:tc>
                <a:extLst>
                  <a:ext uri="{0D108BD9-81ED-4DB2-BD59-A6C34878D82A}">
                    <a16:rowId xmlns:a16="http://schemas.microsoft.com/office/drawing/2014/main" val="10001"/>
                  </a:ext>
                </a:extLst>
              </a:tr>
              <a:tr h="442089">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研究所或單班</a:t>
                      </a:r>
                    </a:p>
                  </a:txBody>
                  <a:tcPr marT="45716" marB="45716" anchor="ctr"/>
                </a:tc>
                <a:tc>
                  <a:txBody>
                    <a:bodyPr/>
                    <a:lstStyle/>
                    <a:p>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14,000</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元</a:t>
                      </a:r>
                    </a:p>
                  </a:txBody>
                  <a:tcPr marT="45716" marB="45716" anchor="ctr"/>
                </a:tc>
                <a:extLst>
                  <a:ext uri="{0D108BD9-81ED-4DB2-BD59-A6C34878D82A}">
                    <a16:rowId xmlns:a16="http://schemas.microsoft.com/office/drawing/2014/main" val="10002"/>
                  </a:ext>
                </a:extLst>
              </a:tr>
              <a:tr h="442089">
                <a:tc vMerge="1">
                  <a:txBody>
                    <a:bodyPr/>
                    <a:lstStyle/>
                    <a:p>
                      <a:endParaRPr lang="zh-TW" altLang="en-US"/>
                    </a:p>
                  </a:txBody>
                  <a:tcP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雙班</a:t>
                      </a:r>
                    </a:p>
                  </a:txBody>
                  <a:tcPr marT="45716" marB="45716" anchor="ctr"/>
                </a:tc>
                <a:tc>
                  <a:txBody>
                    <a:bodyPr/>
                    <a:lstStyle/>
                    <a:p>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22,000</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元</a:t>
                      </a:r>
                    </a:p>
                  </a:txBody>
                  <a:tcPr marT="45716" marB="45716" anchor="ctr"/>
                </a:tc>
                <a:extLst>
                  <a:ext uri="{0D108BD9-81ED-4DB2-BD59-A6C34878D82A}">
                    <a16:rowId xmlns:a16="http://schemas.microsoft.com/office/drawing/2014/main" val="10003"/>
                  </a:ext>
                </a:extLst>
              </a:tr>
              <a:tr h="442089">
                <a:tc vMerge="1">
                  <a:txBody>
                    <a:bodyPr/>
                    <a:lstStyle/>
                    <a:p>
                      <a:endParaRPr lang="zh-TW" altLang="en-US"/>
                    </a:p>
                  </a:txBody>
                  <a:tcP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三班</a:t>
                      </a:r>
                    </a:p>
                  </a:txBody>
                  <a:tcPr marT="45716" marB="45716" anchor="ctr"/>
                </a:tc>
                <a:tc>
                  <a:txBody>
                    <a:bodyPr/>
                    <a:lstStyle/>
                    <a:p>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30,000</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元</a:t>
                      </a:r>
                    </a:p>
                  </a:txBody>
                  <a:tcPr marT="45716" marB="45716" anchor="ctr"/>
                </a:tc>
                <a:extLst>
                  <a:ext uri="{0D108BD9-81ED-4DB2-BD59-A6C34878D82A}">
                    <a16:rowId xmlns:a16="http://schemas.microsoft.com/office/drawing/2014/main" val="10004"/>
                  </a:ext>
                </a:extLst>
              </a:tr>
              <a:tr h="442089">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系所合一單位</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16" marB="45716"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班級數加研究所計算</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16" marB="45716" anchor="ctr"/>
                </a:tc>
                <a:extLst>
                  <a:ext uri="{0D108BD9-81ED-4DB2-BD59-A6C34878D82A}">
                    <a16:rowId xmlns:a16="http://schemas.microsoft.com/office/drawing/2014/main" val="10005"/>
                  </a:ext>
                </a:extLst>
              </a:tr>
              <a:tr h="442089">
                <a:tc vMerge="1">
                  <a:txBody>
                    <a:bodyPr/>
                    <a:lstStyle/>
                    <a:p>
                      <a:endParaRPr lang="zh-TW" altLang="en-US" sz="2400" dirty="0">
                        <a:latin typeface="標楷體" panose="03000509000000000000" pitchFamily="65" charset="-120"/>
                        <a:ea typeface="標楷體" panose="03000509000000000000" pitchFamily="65" charset="-120"/>
                      </a:endParaRPr>
                    </a:p>
                  </a:txBody>
                  <a:tcP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特別計畫</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16" marB="45716"/>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不得另行編列公關費</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16" marB="45716"/>
                </a:tc>
                <a:extLst>
                  <a:ext uri="{0D108BD9-81ED-4DB2-BD59-A6C34878D82A}">
                    <a16:rowId xmlns:a16="http://schemas.microsoft.com/office/drawing/2014/main" val="10006"/>
                  </a:ext>
                </a:extLst>
              </a:tr>
              <a:tr h="2132803">
                <a:tc vMerge="1">
                  <a:txBody>
                    <a:bodyPr/>
                    <a:lstStyle/>
                    <a:p>
                      <a:endParaRPr lang="zh-TW" altLang="en-US" sz="2400" dirty="0">
                        <a:latin typeface="標楷體" panose="03000509000000000000" pitchFamily="65" charset="-120"/>
                        <a:ea typeface="標楷體" panose="03000509000000000000" pitchFamily="65" charset="-120"/>
                      </a:endParaRPr>
                    </a:p>
                  </a:txBody>
                  <a:tcPr anchor="ctr"/>
                </a:tc>
                <a:tc gridSpan="2">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支付公務聚餐及公務關係之婚喪喜慶活動費，為提倡校園簡樸風氣，</a:t>
                      </a:r>
                      <a:r>
                        <a:rPr lang="zh-TW" altLang="en-US" sz="2400" b="0" dirty="0" smtClean="0">
                          <a:solidFill>
                            <a:srgbClr val="FF0000"/>
                          </a:solidFill>
                          <a:latin typeface="標楷體" panose="03000509000000000000" pitchFamily="65" charset="-120"/>
                          <a:ea typeface="標楷體" panose="03000509000000000000" pitchFamily="65" charset="-120"/>
                        </a:rPr>
                        <a:t>各單位間不得互贈花籃</a:t>
                      </a:r>
                      <a:r>
                        <a:rPr lang="zh-TW" altLang="en-US" sz="2400" b="0" dirty="0" smtClean="0">
                          <a:solidFill>
                            <a:schemeClr val="tx1"/>
                          </a:solidFill>
                          <a:latin typeface="標楷體" panose="03000509000000000000" pitchFamily="65" charset="-120"/>
                          <a:ea typeface="標楷體" panose="03000509000000000000" pitchFamily="65" charset="-120"/>
                        </a:rPr>
                        <a:t>，亦</a:t>
                      </a:r>
                      <a:r>
                        <a:rPr lang="zh-TW" altLang="en-US" sz="2400" b="0" dirty="0" smtClean="0">
                          <a:solidFill>
                            <a:srgbClr val="FF0000"/>
                          </a:solidFill>
                          <a:latin typeface="標楷體" panose="03000509000000000000" pitchFamily="65" charset="-120"/>
                          <a:ea typeface="標楷體" panose="03000509000000000000" pitchFamily="65" charset="-120"/>
                        </a:rPr>
                        <a:t>不得贈送校內教職員工年節禮品或各項禮物</a:t>
                      </a:r>
                      <a:r>
                        <a:rPr lang="zh-TW" altLang="en-US" sz="2400" b="0" dirty="0" smtClean="0">
                          <a:solidFill>
                            <a:schemeClr val="tx1"/>
                          </a:solidFill>
                          <a:latin typeface="標楷體" panose="03000509000000000000" pitchFamily="65" charset="-120"/>
                          <a:ea typeface="標楷體" panose="03000509000000000000" pitchFamily="65" charset="-120"/>
                        </a:rPr>
                        <a:t>，單位人員聚餐請由福利費支應；</a:t>
                      </a:r>
                      <a:r>
                        <a:rPr lang="zh-TW" altLang="en-US" sz="2400" b="0" dirty="0" smtClean="0">
                          <a:solidFill>
                            <a:srgbClr val="0033CC"/>
                          </a:solidFill>
                          <a:latin typeface="標楷體" panose="03000509000000000000" pitchFamily="65" charset="-120"/>
                          <a:ea typeface="標楷體" panose="03000509000000000000" pitchFamily="65" charset="-120"/>
                        </a:rPr>
                        <a:t>各單位禮金、奠儀（含花籃）報支以</a:t>
                      </a:r>
                      <a:r>
                        <a:rPr lang="en-US" altLang="zh-TW" sz="2400" b="0" dirty="0" smtClean="0">
                          <a:solidFill>
                            <a:srgbClr val="0033CC"/>
                          </a:solidFill>
                          <a:latin typeface="Times New Roman" pitchFamily="18" charset="0"/>
                          <a:ea typeface="標楷體" panose="03000509000000000000" pitchFamily="65" charset="-120"/>
                          <a:cs typeface="Times New Roman" pitchFamily="18" charset="0"/>
                        </a:rPr>
                        <a:t>3,600</a:t>
                      </a:r>
                      <a:r>
                        <a:rPr lang="zh-TW" altLang="en-US" sz="2400" b="0" dirty="0" smtClean="0">
                          <a:solidFill>
                            <a:srgbClr val="0033CC"/>
                          </a:solidFill>
                          <a:latin typeface="標楷體" panose="03000509000000000000" pitchFamily="65" charset="-120"/>
                          <a:ea typeface="標楷體" panose="03000509000000000000" pitchFamily="65" charset="-120"/>
                        </a:rPr>
                        <a:t>元為上限。</a:t>
                      </a:r>
                      <a:endParaRPr lang="zh-TW" altLang="en-US" sz="2400" b="0" dirty="0">
                        <a:solidFill>
                          <a:srgbClr val="0033CC"/>
                        </a:solidFill>
                        <a:latin typeface="標楷體" panose="03000509000000000000" pitchFamily="65" charset="-120"/>
                        <a:ea typeface="標楷體" panose="03000509000000000000" pitchFamily="65" charset="-120"/>
                      </a:endParaRPr>
                    </a:p>
                  </a:txBody>
                  <a:tcPr marT="45716" marB="45716" anchor="ctr"/>
                </a:tc>
                <a:tc hMerge="1">
                  <a:txBody>
                    <a:bodyPr/>
                    <a:lstStyle/>
                    <a:p>
                      <a:endParaRPr lang="zh-TW" altLang="en-US" sz="2800" b="0" dirty="0">
                        <a:solidFill>
                          <a:schemeClr val="tx1"/>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7"/>
                  </a:ext>
                </a:extLst>
              </a:tr>
            </a:tbl>
          </a:graphicData>
        </a:graphic>
      </p:graphicFrame>
      <p:sp>
        <p:nvSpPr>
          <p:cNvPr id="5"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p>
        </p:txBody>
      </p:sp>
    </p:spTree>
    <p:extLst>
      <p:ext uri="{BB962C8B-B14F-4D97-AF65-F5344CB8AC3E}">
        <p14:creationId xmlns:p14="http://schemas.microsoft.com/office/powerpoint/2010/main" val="393978244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95147000"/>
              </p:ext>
            </p:extLst>
          </p:nvPr>
        </p:nvGraphicFramePr>
        <p:xfrm>
          <a:off x="228600" y="685800"/>
          <a:ext cx="8724900" cy="5953654"/>
        </p:xfrm>
        <a:graphic>
          <a:graphicData uri="http://schemas.openxmlformats.org/drawingml/2006/table">
            <a:tbl>
              <a:tblPr firstRow="1" bandRow="1">
                <a:tableStyleId>{5C22544A-7EE6-4342-B048-85BDC9FD1C3A}</a:tableStyleId>
              </a:tblPr>
              <a:tblGrid>
                <a:gridCol w="1619250">
                  <a:extLst>
                    <a:ext uri="{9D8B030D-6E8A-4147-A177-3AD203B41FA5}">
                      <a16:colId xmlns:a16="http://schemas.microsoft.com/office/drawing/2014/main" val="20000"/>
                    </a:ext>
                  </a:extLst>
                </a:gridCol>
                <a:gridCol w="2835468">
                  <a:extLst>
                    <a:ext uri="{9D8B030D-6E8A-4147-A177-3AD203B41FA5}">
                      <a16:colId xmlns:a16="http://schemas.microsoft.com/office/drawing/2014/main" val="20001"/>
                    </a:ext>
                  </a:extLst>
                </a:gridCol>
                <a:gridCol w="4270182">
                  <a:extLst>
                    <a:ext uri="{9D8B030D-6E8A-4147-A177-3AD203B41FA5}">
                      <a16:colId xmlns:a16="http://schemas.microsoft.com/office/drawing/2014/main" val="20002"/>
                    </a:ext>
                  </a:extLst>
                </a:gridCol>
              </a:tblGrid>
              <a:tr h="514529">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699" marB="45699"/>
                </a:tc>
                <a:tc gridSpan="2">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699" marB="45699"/>
                </a:tc>
                <a:tc hMerge="1">
                  <a:txBody>
                    <a:bodyPr/>
                    <a:lstStyle/>
                    <a:p>
                      <a:pPr algn="ctr"/>
                      <a:endParaRPr lang="zh-TW" altLang="en-US" sz="28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513564">
                <a:tc rowSpan="6">
                  <a:txBody>
                    <a:bodyPr/>
                    <a:lstStyle/>
                    <a:p>
                      <a:pPr algn="ctr"/>
                      <a:r>
                        <a:rPr lang="zh-TW" altLang="en-US" sz="3200" b="1" dirty="0" smtClean="0">
                          <a:latin typeface="標楷體" panose="03000509000000000000" pitchFamily="65" charset="-120"/>
                          <a:ea typeface="標楷體" panose="03000509000000000000" pitchFamily="65" charset="-120"/>
                        </a:rPr>
                        <a:t>福利費</a:t>
                      </a:r>
                      <a:endParaRPr lang="zh-TW" altLang="en-US" sz="3200" b="1" dirty="0">
                        <a:latin typeface="標楷體" panose="03000509000000000000" pitchFamily="65" charset="-120"/>
                        <a:ea typeface="標楷體" panose="03000509000000000000" pitchFamily="65" charset="-120"/>
                      </a:endParaRPr>
                    </a:p>
                  </a:txBody>
                  <a:tcPr marT="45699" marB="45699" anchor="ctr"/>
                </a:tc>
                <a:tc>
                  <a:txBody>
                    <a:bodyPr/>
                    <a:lstStyle/>
                    <a:p>
                      <a:r>
                        <a:rPr lang="zh-TW" altLang="en-US" sz="2000" b="0" dirty="0" smtClean="0">
                          <a:solidFill>
                            <a:schemeClr val="tx1"/>
                          </a:solidFill>
                          <a:latin typeface="標楷體" panose="03000509000000000000" pitchFamily="65" charset="-120"/>
                          <a:ea typeface="標楷體" panose="03000509000000000000" pitchFamily="65" charset="-120"/>
                        </a:rPr>
                        <a:t>期初、期末共融餐會</a:t>
                      </a:r>
                      <a:endParaRPr lang="zh-TW" altLang="en-US" sz="2000" b="0" dirty="0">
                        <a:solidFill>
                          <a:schemeClr val="tx1"/>
                        </a:solidFill>
                        <a:latin typeface="標楷體" panose="03000509000000000000" pitchFamily="65" charset="-120"/>
                        <a:ea typeface="標楷體" panose="03000509000000000000" pitchFamily="65" charset="-120"/>
                      </a:endParaRPr>
                    </a:p>
                  </a:txBody>
                  <a:tcPr marT="45699" marB="45699" anchor="ctr"/>
                </a:tc>
                <a:tc>
                  <a:txBody>
                    <a:bodyPr/>
                    <a:lstStyle/>
                    <a:p>
                      <a:r>
                        <a:rPr lang="zh-TW" altLang="en-US" sz="2000" b="0" dirty="0" smtClean="0">
                          <a:solidFill>
                            <a:srgbClr val="FF0000"/>
                          </a:solidFill>
                          <a:latin typeface="Times New Roman" pitchFamily="18" charset="0"/>
                          <a:ea typeface="標楷體" panose="03000509000000000000" pitchFamily="65" charset="-120"/>
                          <a:cs typeface="Times New Roman" pitchFamily="18" charset="0"/>
                        </a:rPr>
                        <a:t>各預算單位編列</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每人</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1,000</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元</a:t>
                      </a:r>
                      <a:endParaRPr lang="zh-TW" altLang="en-US" sz="2000" b="0" dirty="0">
                        <a:solidFill>
                          <a:schemeClr val="tx1"/>
                        </a:solidFill>
                        <a:latin typeface="Times New Roman" pitchFamily="18" charset="0"/>
                        <a:ea typeface="標楷體" panose="03000509000000000000" pitchFamily="65" charset="-120"/>
                        <a:cs typeface="Times New Roman" pitchFamily="18" charset="0"/>
                      </a:endParaRPr>
                    </a:p>
                  </a:txBody>
                  <a:tcPr marT="45699" marB="45699" anchor="ctr"/>
                </a:tc>
                <a:extLst>
                  <a:ext uri="{0D108BD9-81ED-4DB2-BD59-A6C34878D82A}">
                    <a16:rowId xmlns:a16="http://schemas.microsoft.com/office/drawing/2014/main" val="10001"/>
                  </a:ext>
                </a:extLst>
              </a:tr>
              <a:tr h="799889">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p>
                      <a:r>
                        <a:rPr lang="zh-TW" altLang="en-US" sz="2000" b="0" dirty="0" smtClean="0">
                          <a:solidFill>
                            <a:schemeClr val="tx1"/>
                          </a:solidFill>
                          <a:latin typeface="標楷體" panose="03000509000000000000" pitchFamily="65" charset="-120"/>
                          <a:ea typeface="標楷體" panose="03000509000000000000" pitchFamily="65" charset="-120"/>
                        </a:rPr>
                        <a:t>聖誕復活共融餐費</a:t>
                      </a:r>
                    </a:p>
                  </a:txBody>
                  <a:tcPr marT="45699" marB="45699" anchor="ctr"/>
                </a:tc>
                <a:tc>
                  <a:txBody>
                    <a:bodyPr/>
                    <a:lstStyle/>
                    <a:p>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每人</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500</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元由</a:t>
                      </a:r>
                      <a:r>
                        <a:rPr lang="zh-TW" altLang="en-US" sz="2000" b="0" dirty="0" smtClean="0">
                          <a:solidFill>
                            <a:srgbClr val="FF0000"/>
                          </a:solidFill>
                          <a:latin typeface="Times New Roman" pitchFamily="18" charset="0"/>
                          <a:ea typeface="標楷體" panose="03000509000000000000" pitchFamily="65" charset="-120"/>
                          <a:cs typeface="Times New Roman" pitchFamily="18" charset="0"/>
                        </a:rPr>
                        <a:t>使命副校長室</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統一編列</a:t>
                      </a:r>
                    </a:p>
                  </a:txBody>
                  <a:tcPr marT="45699" marB="45699" anchor="ctr"/>
                </a:tc>
                <a:extLst>
                  <a:ext uri="{0D108BD9-81ED-4DB2-BD59-A6C34878D82A}">
                    <a16:rowId xmlns:a16="http://schemas.microsoft.com/office/drawing/2014/main" val="10002"/>
                  </a:ext>
                </a:extLst>
              </a:tr>
              <a:tr h="799889">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dirty="0" smtClean="0">
                          <a:solidFill>
                            <a:schemeClr val="tx1"/>
                          </a:solidFill>
                          <a:latin typeface="標楷體" panose="03000509000000000000" pitchFamily="65" charset="-120"/>
                          <a:ea typeface="標楷體" panose="03000509000000000000" pitchFamily="65" charset="-120"/>
                        </a:rPr>
                        <a:t>成長精進活動費</a:t>
                      </a:r>
                      <a:endParaRPr lang="zh-TW" altLang="en-US" sz="2000" b="0" dirty="0">
                        <a:solidFill>
                          <a:schemeClr val="tx1"/>
                        </a:solidFill>
                        <a:latin typeface="標楷體" panose="03000509000000000000" pitchFamily="65" charset="-120"/>
                        <a:ea typeface="標楷體" panose="03000509000000000000" pitchFamily="65" charset="-120"/>
                      </a:endParaRPr>
                    </a:p>
                  </a:txBody>
                  <a:tcPr marT="45699" marB="4569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每人</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1,500</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元由</a:t>
                      </a:r>
                      <a:r>
                        <a:rPr lang="zh-TW" altLang="en-US" sz="2000" b="0" dirty="0" smtClean="0">
                          <a:solidFill>
                            <a:srgbClr val="FF0000"/>
                          </a:solidFill>
                          <a:latin typeface="Times New Roman" pitchFamily="18" charset="0"/>
                          <a:ea typeface="標楷體" panose="03000509000000000000" pitchFamily="65" charset="-120"/>
                          <a:cs typeface="Times New Roman" pitchFamily="18" charset="0"/>
                        </a:rPr>
                        <a:t>使命副校長室</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統一編列</a:t>
                      </a:r>
                      <a:endParaRPr lang="en-US" altLang="zh-TW" sz="2000" b="0" dirty="0" smtClean="0">
                        <a:solidFill>
                          <a:schemeClr val="tx1"/>
                        </a:solidFill>
                        <a:latin typeface="Times New Roman" pitchFamily="18" charset="0"/>
                        <a:ea typeface="標楷體" panose="03000509000000000000" pitchFamily="65" charset="-120"/>
                        <a:cs typeface="Times New Roman" pitchFamily="18" charset="0"/>
                      </a:endParaRPr>
                    </a:p>
                  </a:txBody>
                  <a:tcPr marT="45699" marB="45699" anchor="ctr"/>
                </a:tc>
                <a:extLst>
                  <a:ext uri="{0D108BD9-81ED-4DB2-BD59-A6C34878D82A}">
                    <a16:rowId xmlns:a16="http://schemas.microsoft.com/office/drawing/2014/main" val="10005"/>
                  </a:ext>
                </a:extLst>
              </a:tr>
              <a:tr h="597302">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smtClean="0">
                          <a:solidFill>
                            <a:schemeClr val="tx1"/>
                          </a:solidFill>
                          <a:latin typeface="標楷體" panose="03000509000000000000" pitchFamily="65" charset="-120"/>
                          <a:ea typeface="標楷體" panose="03000509000000000000" pitchFamily="65" charset="-120"/>
                        </a:rPr>
                        <a:t>運動服裝或其他</a:t>
                      </a:r>
                      <a:endParaRPr lang="zh-TW" altLang="en-US" sz="2000" b="0" dirty="0">
                        <a:solidFill>
                          <a:schemeClr val="tx1"/>
                        </a:solidFill>
                        <a:latin typeface="標楷體" panose="03000509000000000000" pitchFamily="65" charset="-120"/>
                        <a:ea typeface="標楷體" panose="03000509000000000000" pitchFamily="65" charset="-120"/>
                      </a:endParaRPr>
                    </a:p>
                  </a:txBody>
                  <a:tcPr marT="45699" marB="45699" anchor="ctr"/>
                </a:tc>
                <a:tc>
                  <a:txBody>
                    <a:bodyPr/>
                    <a:lstStyle/>
                    <a:p>
                      <a:pPr marL="182563" indent="-182563">
                        <a:buFont typeface="Arial" panose="020B0604020202020204" pitchFamily="34" charset="0"/>
                        <a:buChar char="•"/>
                      </a:pPr>
                      <a:r>
                        <a:rPr lang="zh-TW" altLang="en-US" sz="2000" b="0" smtClean="0">
                          <a:solidFill>
                            <a:schemeClr val="tx1"/>
                          </a:solidFill>
                          <a:latin typeface="Times New Roman" pitchFamily="18" charset="0"/>
                          <a:ea typeface="標楷體" panose="03000509000000000000" pitchFamily="65" charset="-120"/>
                          <a:cs typeface="Times New Roman" pitchFamily="18" charset="0"/>
                        </a:rPr>
                        <a:t>依</a:t>
                      </a:r>
                      <a:r>
                        <a:rPr lang="en-US" altLang="zh-TW" sz="2000" b="0" smtClean="0">
                          <a:solidFill>
                            <a:schemeClr val="tx1"/>
                          </a:solidFill>
                          <a:latin typeface="Times New Roman" pitchFamily="18" charset="0"/>
                          <a:ea typeface="標楷體" panose="03000509000000000000" pitchFamily="65" charset="-120"/>
                          <a:cs typeface="Times New Roman" pitchFamily="18" charset="0"/>
                        </a:rPr>
                        <a:t>108.12.11</a:t>
                      </a:r>
                      <a:r>
                        <a:rPr lang="zh-TW" altLang="en-US" sz="2000" b="0" smtClean="0">
                          <a:solidFill>
                            <a:schemeClr val="tx1"/>
                          </a:solidFill>
                          <a:latin typeface="Times New Roman" pitchFamily="18" charset="0"/>
                          <a:ea typeface="標楷體" panose="03000509000000000000" pitchFamily="65" charset="-120"/>
                          <a:cs typeface="Times New Roman" pitchFamily="18" charset="0"/>
                        </a:rPr>
                        <a:t>教職員工福利互助委員會決議，</a:t>
                      </a:r>
                      <a:r>
                        <a:rPr lang="en-US" altLang="zh-TW" sz="2000" b="0" smtClean="0">
                          <a:solidFill>
                            <a:schemeClr val="tx1"/>
                          </a:solidFill>
                          <a:latin typeface="Times New Roman" pitchFamily="18" charset="0"/>
                          <a:ea typeface="標楷體" panose="03000509000000000000" pitchFamily="65" charset="-120"/>
                          <a:cs typeface="Times New Roman" pitchFamily="18" charset="0"/>
                        </a:rPr>
                        <a:t>108</a:t>
                      </a:r>
                      <a:r>
                        <a:rPr lang="zh-TW" altLang="en-US" sz="2000" b="0" smtClean="0">
                          <a:solidFill>
                            <a:schemeClr val="tx1"/>
                          </a:solidFill>
                          <a:latin typeface="Times New Roman" pitchFamily="18" charset="0"/>
                          <a:ea typeface="標楷體" panose="03000509000000000000" pitchFamily="65" charset="-120"/>
                          <a:cs typeface="Times New Roman" pitchFamily="18" charset="0"/>
                        </a:rPr>
                        <a:t>學年運動服裝製作預算保留至</a:t>
                      </a:r>
                      <a:r>
                        <a:rPr lang="en-US" altLang="zh-TW" sz="2000" b="0" smtClean="0">
                          <a:solidFill>
                            <a:schemeClr val="tx1"/>
                          </a:solidFill>
                          <a:latin typeface="Times New Roman" pitchFamily="18" charset="0"/>
                          <a:ea typeface="標楷體" panose="03000509000000000000" pitchFamily="65" charset="-120"/>
                          <a:cs typeface="Times New Roman" pitchFamily="18" charset="0"/>
                        </a:rPr>
                        <a:t>109</a:t>
                      </a:r>
                      <a:r>
                        <a:rPr lang="zh-TW" altLang="en-US" sz="2000" b="0" smtClean="0">
                          <a:solidFill>
                            <a:schemeClr val="tx1"/>
                          </a:solidFill>
                          <a:latin typeface="Times New Roman" pitchFamily="18" charset="0"/>
                          <a:ea typeface="標楷體" panose="03000509000000000000" pitchFamily="65" charset="-120"/>
                          <a:cs typeface="Times New Roman" pitchFamily="18" charset="0"/>
                        </a:rPr>
                        <a:t>學年度。</a:t>
                      </a:r>
                      <a:endParaRPr lang="en-US" altLang="zh-TW" sz="2000" b="0" smtClean="0">
                        <a:solidFill>
                          <a:schemeClr val="tx1"/>
                        </a:solidFill>
                        <a:latin typeface="Times New Roman" pitchFamily="18" charset="0"/>
                        <a:ea typeface="標楷體" panose="03000509000000000000" pitchFamily="65" charset="-120"/>
                        <a:cs typeface="Times New Roman" pitchFamily="18" charset="0"/>
                      </a:endParaRPr>
                    </a:p>
                    <a:p>
                      <a:pPr marL="182563" indent="-182563">
                        <a:buFont typeface="Arial" panose="020B0604020202020204" pitchFamily="34" charset="0"/>
                        <a:buChar char="•"/>
                      </a:pPr>
                      <a:r>
                        <a:rPr lang="zh-TW" altLang="en-US" sz="2000" b="0" smtClean="0">
                          <a:solidFill>
                            <a:schemeClr val="tx1"/>
                          </a:solidFill>
                          <a:latin typeface="Times New Roman" pitchFamily="18" charset="0"/>
                          <a:ea typeface="標楷體" panose="03000509000000000000" pitchFamily="65" charset="-120"/>
                          <a:cs typeface="Times New Roman" pitchFamily="18" charset="0"/>
                        </a:rPr>
                        <a:t>每人</a:t>
                      </a:r>
                      <a:r>
                        <a:rPr lang="en-US" altLang="zh-TW" sz="2000" b="0" smtClean="0">
                          <a:solidFill>
                            <a:schemeClr val="tx1"/>
                          </a:solidFill>
                          <a:latin typeface="Times New Roman" pitchFamily="18" charset="0"/>
                          <a:ea typeface="標楷體" panose="03000509000000000000" pitchFamily="65" charset="-120"/>
                          <a:cs typeface="Times New Roman" pitchFamily="18" charset="0"/>
                        </a:rPr>
                        <a:t>2,400</a:t>
                      </a:r>
                      <a:r>
                        <a:rPr lang="zh-TW" altLang="en-US" sz="2000" b="0" smtClean="0">
                          <a:solidFill>
                            <a:schemeClr val="tx1"/>
                          </a:solidFill>
                          <a:latin typeface="Times New Roman" pitchFamily="18" charset="0"/>
                          <a:ea typeface="標楷體" panose="03000509000000000000" pitchFamily="65" charset="-120"/>
                          <a:cs typeface="Times New Roman" pitchFamily="18" charset="0"/>
                        </a:rPr>
                        <a:t>元由</a:t>
                      </a:r>
                      <a:r>
                        <a:rPr lang="zh-TW" altLang="en-US" sz="2000" b="0" smtClean="0">
                          <a:solidFill>
                            <a:srgbClr val="FF0000"/>
                          </a:solidFill>
                          <a:latin typeface="Times New Roman" pitchFamily="18" charset="0"/>
                          <a:ea typeface="標楷體" panose="03000509000000000000" pitchFamily="65" charset="-120"/>
                          <a:cs typeface="Times New Roman" pitchFamily="18" charset="0"/>
                        </a:rPr>
                        <a:t>總務處</a:t>
                      </a:r>
                      <a:r>
                        <a:rPr lang="zh-TW" altLang="en-US" sz="2000" b="0" smtClean="0">
                          <a:solidFill>
                            <a:schemeClr val="tx1"/>
                          </a:solidFill>
                          <a:latin typeface="Times New Roman" pitchFamily="18" charset="0"/>
                          <a:ea typeface="標楷體" panose="03000509000000000000" pitchFamily="65" charset="-120"/>
                          <a:cs typeface="Times New Roman" pitchFamily="18" charset="0"/>
                        </a:rPr>
                        <a:t>統一編列。</a:t>
                      </a:r>
                      <a:endParaRPr lang="en-US" altLang="zh-TW" sz="2000" b="0" dirty="0" smtClean="0">
                        <a:solidFill>
                          <a:schemeClr val="tx1"/>
                        </a:solidFill>
                        <a:latin typeface="Times New Roman" pitchFamily="18" charset="0"/>
                        <a:ea typeface="標楷體" panose="03000509000000000000" pitchFamily="65" charset="-120"/>
                        <a:cs typeface="Times New Roman" pitchFamily="18" charset="0"/>
                      </a:endParaRPr>
                    </a:p>
                  </a:txBody>
                  <a:tcPr marT="45699" marB="45699" anchor="ctr"/>
                </a:tc>
                <a:extLst>
                  <a:ext uri="{0D108BD9-81ED-4DB2-BD59-A6C34878D82A}">
                    <a16:rowId xmlns:a16="http://schemas.microsoft.com/office/drawing/2014/main" val="10003"/>
                  </a:ext>
                </a:extLst>
              </a:tr>
              <a:tr h="597302">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團體意外保險及二年一次定期健康檢查</a:t>
                      </a:r>
                      <a:endParaRPr lang="zh-TW" altLang="en-US" sz="2000" b="0" dirty="0">
                        <a:solidFill>
                          <a:schemeClr val="tx1"/>
                        </a:solidFill>
                        <a:latin typeface="標楷體" panose="03000509000000000000" pitchFamily="65" charset="-120"/>
                        <a:ea typeface="標楷體" panose="03000509000000000000" pitchFamily="65" charset="-120"/>
                      </a:endParaRPr>
                    </a:p>
                  </a:txBody>
                  <a:tcPr marT="45699" marB="45699" anchor="ctr"/>
                </a:tc>
                <a:tc>
                  <a:txBody>
                    <a:bodyPr/>
                    <a:lstStyle/>
                    <a:p>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依</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109</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學年度預算核定數執行。</a:t>
                      </a:r>
                      <a:endParaRPr lang="en-US" altLang="zh-TW" sz="2000" b="0" dirty="0" smtClean="0">
                        <a:solidFill>
                          <a:schemeClr val="tx1"/>
                        </a:solidFill>
                        <a:latin typeface="Times New Roman" pitchFamily="18" charset="0"/>
                        <a:ea typeface="標楷體" panose="03000509000000000000" pitchFamily="65" charset="-120"/>
                        <a:cs typeface="Times New Roman" pitchFamily="18" charset="0"/>
                      </a:endParaRPr>
                    </a:p>
                  </a:txBody>
                  <a:tcPr marT="45699" marB="45699" anchor="ctr"/>
                </a:tc>
                <a:extLst>
                  <a:ext uri="{0D108BD9-81ED-4DB2-BD59-A6C34878D82A}">
                    <a16:rowId xmlns:a16="http://schemas.microsoft.com/office/drawing/2014/main" val="2725737825"/>
                  </a:ext>
                </a:extLst>
              </a:tr>
              <a:tr h="1220094">
                <a:tc vMerge="1">
                  <a:txBody>
                    <a:bodyPr/>
                    <a:lstStyle/>
                    <a:p>
                      <a:endParaRPr lang="zh-TW" altLang="en-US" sz="2400" dirty="0">
                        <a:latin typeface="標楷體" panose="03000509000000000000" pitchFamily="65" charset="-120"/>
                        <a:ea typeface="標楷體" panose="03000509000000000000" pitchFamily="65" charset="-120"/>
                      </a:endParaRPr>
                    </a:p>
                  </a:txBody>
                  <a:tcPr anchor="ctr"/>
                </a:tc>
                <a:tc gridSpan="2">
                  <a:txBody>
                    <a:bodyPr/>
                    <a:lstStyle/>
                    <a:p>
                      <a:pPr marL="182563" marR="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2000" b="1" kern="100" dirty="0" smtClean="0">
                          <a:solidFill>
                            <a:srgbClr val="FF0000"/>
                          </a:solidFill>
                          <a:effectLst/>
                          <a:ea typeface="標楷體"/>
                          <a:cs typeface="Times New Roman"/>
                        </a:rPr>
                        <a:t>依「輔仁大學教職員工福利實施辦法」</a:t>
                      </a:r>
                      <a:r>
                        <a:rPr lang="zh-TW" altLang="en-US" sz="2000" b="1" kern="100" dirty="0" smtClean="0">
                          <a:solidFill>
                            <a:srgbClr val="FF0000"/>
                          </a:solidFill>
                          <a:effectLst/>
                          <a:ea typeface="標楷體"/>
                          <a:cs typeface="Times New Roman"/>
                        </a:rPr>
                        <a:t>及</a:t>
                      </a:r>
                      <a:r>
                        <a:rPr lang="zh-TW" altLang="en-US" sz="2000" b="1" kern="100" dirty="0" smtClean="0">
                          <a:solidFill>
                            <a:srgbClr val="FF0000"/>
                          </a:solidFill>
                          <a:effectLst/>
                          <a:latin typeface="新細明體"/>
                          <a:ea typeface="新細明體"/>
                          <a:cs typeface="Times New Roman"/>
                        </a:rPr>
                        <a:t>「</a:t>
                      </a:r>
                      <a:r>
                        <a:rPr lang="zh-TW" altLang="en-US" sz="2000" b="1" dirty="0" smtClean="0">
                          <a:solidFill>
                            <a:srgbClr val="FF0000"/>
                          </a:solidFill>
                          <a:latin typeface="Times New Roman" pitchFamily="18" charset="0"/>
                          <a:ea typeface="標楷體" panose="03000509000000000000" pitchFamily="65" charset="-120"/>
                          <a:cs typeface="Times New Roman" pitchFamily="18" charset="0"/>
                        </a:rPr>
                        <a:t>教職員工福利互助委員會</a:t>
                      </a:r>
                      <a:r>
                        <a:rPr lang="zh-TW" altLang="en-US" sz="2000" b="1" dirty="0" smtClean="0">
                          <a:solidFill>
                            <a:srgbClr val="FF0000"/>
                          </a:solidFill>
                          <a:latin typeface="新細明體"/>
                          <a:ea typeface="新細明體"/>
                          <a:cs typeface="Times New Roman" pitchFamily="18" charset="0"/>
                        </a:rPr>
                        <a:t>」</a:t>
                      </a:r>
                      <a:r>
                        <a:rPr lang="zh-TW" altLang="en-US" sz="2000" b="1" dirty="0" smtClean="0">
                          <a:solidFill>
                            <a:srgbClr val="FF0000"/>
                          </a:solidFill>
                          <a:latin typeface="Times New Roman" pitchFamily="18" charset="0"/>
                          <a:ea typeface="標楷體" panose="03000509000000000000" pitchFamily="65" charset="-120"/>
                          <a:cs typeface="Times New Roman" pitchFamily="18" charset="0"/>
                        </a:rPr>
                        <a:t>決議</a:t>
                      </a:r>
                      <a:r>
                        <a:rPr lang="zh-TW" altLang="zh-TW" sz="2000" b="1" kern="100" dirty="0" smtClean="0">
                          <a:solidFill>
                            <a:srgbClr val="FF0000"/>
                          </a:solidFill>
                          <a:effectLst/>
                          <a:ea typeface="標楷體"/>
                          <a:cs typeface="Times New Roman"/>
                        </a:rPr>
                        <a:t>辦理。</a:t>
                      </a:r>
                      <a:endParaRPr lang="en-US" altLang="zh-TW" sz="2000" b="1" dirty="0" smtClean="0">
                        <a:solidFill>
                          <a:srgbClr val="FF0000"/>
                        </a:solidFill>
                        <a:latin typeface="Times New Roman" pitchFamily="18" charset="0"/>
                        <a:ea typeface="標楷體" panose="03000509000000000000" pitchFamily="65" charset="-120"/>
                        <a:cs typeface="Times New Roman" pitchFamily="18" charset="0"/>
                      </a:endParaRPr>
                    </a:p>
                    <a:p>
                      <a:pPr marL="182563" indent="-182563">
                        <a:buFont typeface="Arial" panose="020B0604020202020204" pitchFamily="34" charset="0"/>
                        <a:buChar char="•"/>
                      </a:pPr>
                      <a:r>
                        <a:rPr lang="zh-TW" altLang="en-US" sz="2000" b="1" dirty="0" smtClean="0">
                          <a:solidFill>
                            <a:srgbClr val="FF0000"/>
                          </a:solidFill>
                          <a:latin typeface="Times New Roman" pitchFamily="18" charset="0"/>
                          <a:ea typeface="標楷體" panose="03000509000000000000" pitchFamily="65" charset="-120"/>
                          <a:cs typeface="Times New Roman" pitchFamily="18" charset="0"/>
                        </a:rPr>
                        <a:t>以校內預算聘任之專職約聘僱人員得編列福利費。</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（不包括科技部等外來經費聘任之助理人員）</a:t>
                      </a:r>
                      <a:endParaRPr lang="zh-TW" altLang="en-US" sz="2000" b="0" dirty="0">
                        <a:solidFill>
                          <a:schemeClr val="tx1"/>
                        </a:solidFill>
                        <a:latin typeface="Times New Roman" pitchFamily="18" charset="0"/>
                        <a:ea typeface="標楷體" panose="03000509000000000000" pitchFamily="65" charset="-120"/>
                        <a:cs typeface="Times New Roman" pitchFamily="18" charset="0"/>
                      </a:endParaRPr>
                    </a:p>
                  </a:txBody>
                  <a:tcPr marT="45699" marB="45699" anchor="ctr"/>
                </a:tc>
                <a:tc hMerge="1">
                  <a:txBody>
                    <a:bodyPr/>
                    <a:lstStyle/>
                    <a:p>
                      <a:endParaRPr lang="zh-TW" altLang="en-US" sz="2400" dirty="0">
                        <a:solidFill>
                          <a:schemeClr val="tx1"/>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4"/>
                  </a:ext>
                </a:extLst>
              </a:tr>
            </a:tbl>
          </a:graphicData>
        </a:graphic>
      </p:graphicFrame>
      <p:sp>
        <p:nvSpPr>
          <p:cNvPr id="2" name="爆炸 2 1"/>
          <p:cNvSpPr>
            <a:spLocks noChangeArrowheads="1"/>
          </p:cNvSpPr>
          <p:nvPr/>
        </p:nvSpPr>
        <p:spPr bwMode="auto">
          <a:xfrm>
            <a:off x="2595934" y="1095639"/>
            <a:ext cx="4905375" cy="5133975"/>
          </a:xfrm>
          <a:prstGeom prst="irregularSeal2">
            <a:avLst/>
          </a:prstGeom>
          <a:solidFill>
            <a:srgbClr val="FF0000"/>
          </a:solidFill>
          <a:ln>
            <a:noFill/>
          </a:ln>
          <a:effectLst>
            <a:glow rad="228600">
              <a:schemeClr val="accent6">
                <a:satMod val="175000"/>
                <a:alpha val="40000"/>
              </a:schemeClr>
            </a:glow>
          </a:effectLs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defRPr/>
            </a:pPr>
            <a:r>
              <a:rPr lang="zh-TW" altLang="en-US" sz="3600" b="1" dirty="0" smtClean="0">
                <a:solidFill>
                  <a:srgbClr val="0033CC"/>
                </a:solidFill>
              </a:rPr>
              <a:t>公關費</a:t>
            </a:r>
            <a:endParaRPr lang="en-US" altLang="zh-TW" sz="3600" b="1" dirty="0" smtClean="0">
              <a:solidFill>
                <a:srgbClr val="0033CC"/>
              </a:solidFill>
            </a:endParaRPr>
          </a:p>
          <a:p>
            <a:pPr algn="ctr">
              <a:defRPr/>
            </a:pPr>
            <a:r>
              <a:rPr lang="zh-TW" altLang="en-US" sz="3600" b="1" dirty="0" smtClean="0"/>
              <a:t>與</a:t>
            </a:r>
            <a:endParaRPr lang="en-US" altLang="zh-TW" sz="3600" b="1" dirty="0" smtClean="0"/>
          </a:p>
          <a:p>
            <a:pPr algn="ctr">
              <a:defRPr/>
            </a:pPr>
            <a:r>
              <a:rPr lang="zh-TW" altLang="en-US" sz="3600" b="1" dirty="0" smtClean="0">
                <a:solidFill>
                  <a:srgbClr val="0033CC"/>
                </a:solidFill>
              </a:rPr>
              <a:t>福利費</a:t>
            </a:r>
            <a:endParaRPr lang="en-US" altLang="zh-TW" sz="3600" b="1" dirty="0" smtClean="0">
              <a:solidFill>
                <a:srgbClr val="0033CC"/>
              </a:solidFill>
            </a:endParaRPr>
          </a:p>
          <a:p>
            <a:pPr algn="ctr">
              <a:defRPr/>
            </a:pPr>
            <a:r>
              <a:rPr lang="zh-TW" altLang="en-US" sz="3600" b="1" dirty="0" smtClean="0">
                <a:solidFill>
                  <a:schemeClr val="bg1"/>
                </a:solidFill>
              </a:rPr>
              <a:t>不得流用</a:t>
            </a:r>
          </a:p>
        </p:txBody>
      </p:sp>
      <p:sp>
        <p:nvSpPr>
          <p:cNvPr id="6"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p>
        </p:txBody>
      </p:sp>
    </p:spTree>
    <p:extLst>
      <p:ext uri="{BB962C8B-B14F-4D97-AF65-F5344CB8AC3E}">
        <p14:creationId xmlns:p14="http://schemas.microsoft.com/office/powerpoint/2010/main" val="39958735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048327625"/>
              </p:ext>
            </p:extLst>
          </p:nvPr>
        </p:nvGraphicFramePr>
        <p:xfrm>
          <a:off x="228600" y="514350"/>
          <a:ext cx="8724900" cy="6248411"/>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7048500">
                  <a:extLst>
                    <a:ext uri="{9D8B030D-6E8A-4147-A177-3AD203B41FA5}">
                      <a16:colId xmlns:a16="http://schemas.microsoft.com/office/drawing/2014/main" val="20001"/>
                    </a:ext>
                  </a:extLst>
                </a:gridCol>
              </a:tblGrid>
              <a:tr h="558502">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711" marB="45711"/>
                </a:tc>
                <a:tc>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711" marB="45711"/>
                </a:tc>
                <a:extLst>
                  <a:ext uri="{0D108BD9-81ED-4DB2-BD59-A6C34878D82A}">
                    <a16:rowId xmlns:a16="http://schemas.microsoft.com/office/drawing/2014/main" val="10000"/>
                  </a:ext>
                </a:extLst>
              </a:tr>
              <a:tr h="1310618">
                <a:tc>
                  <a:txBody>
                    <a:bodyPr/>
                    <a:lstStyle/>
                    <a:p>
                      <a:pPr algn="ctr">
                        <a:lnSpc>
                          <a:spcPts val="2400"/>
                        </a:lnSpc>
                      </a:pPr>
                      <a:r>
                        <a:rPr lang="zh-TW" altLang="en-US" sz="2400" b="0" dirty="0" smtClean="0">
                          <a:solidFill>
                            <a:schemeClr val="tx1"/>
                          </a:solidFill>
                          <a:latin typeface="標楷體" panose="03000509000000000000" pitchFamily="65" charset="-120"/>
                          <a:ea typeface="標楷體" panose="03000509000000000000" pitchFamily="65" charset="-120"/>
                        </a:rPr>
                        <a:t>事務費</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11" marB="45711" anchor="ctr"/>
                </a:tc>
                <a:tc>
                  <a:txBody>
                    <a:bodyPr/>
                    <a:lstStyle/>
                    <a:p>
                      <a:pPr>
                        <a:lnSpc>
                          <a:spcPts val="2400"/>
                        </a:lnSpc>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舉凡公務所需之文具費、印刷費、郵費、電話費、消耗費、租金、會議費、簡介製作費、雜支。</a:t>
                      </a:r>
                      <a:endParaRPr lang="en-US" altLang="zh-TW" sz="22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nSpc>
                          <a:spcPts val="2400"/>
                        </a:lnSpc>
                        <a:buFont typeface="Arial" panose="020B0604020202020204" pitchFamily="34" charset="0"/>
                        <a:buChar char="•"/>
                      </a:pP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電話費</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依總務處之規定編列</a:t>
                      </a:r>
                    </a:p>
                    <a:p>
                      <a:pPr marL="180975" indent="-180975">
                        <a:lnSpc>
                          <a:spcPts val="2400"/>
                        </a:lnSpc>
                        <a:buFont typeface="Arial" panose="020B0604020202020204" pitchFamily="34" charset="0"/>
                        <a:buChar char="•"/>
                      </a:pP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會議費</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000" b="0" dirty="0" smtClean="0">
                          <a:solidFill>
                            <a:srgbClr val="0033CC"/>
                          </a:solidFill>
                          <a:latin typeface="Times New Roman" pitchFamily="18" charset="0"/>
                          <a:ea typeface="標楷體" panose="03000509000000000000" pitchFamily="65" charset="-120"/>
                          <a:cs typeface="Times New Roman" pitchFamily="18" charset="0"/>
                        </a:rPr>
                        <a:t>每人以</a:t>
                      </a:r>
                      <a:r>
                        <a:rPr lang="en-US" altLang="zh-TW" sz="2000" b="0" dirty="0" smtClean="0">
                          <a:solidFill>
                            <a:srgbClr val="0033CC"/>
                          </a:solidFill>
                          <a:latin typeface="Times New Roman" pitchFamily="18" charset="0"/>
                          <a:ea typeface="標楷體" panose="03000509000000000000" pitchFamily="65" charset="-120"/>
                          <a:cs typeface="Times New Roman" pitchFamily="18" charset="0"/>
                        </a:rPr>
                        <a:t>80</a:t>
                      </a:r>
                      <a:r>
                        <a:rPr lang="zh-TW" altLang="en-US" sz="2000" b="0" dirty="0" smtClean="0">
                          <a:solidFill>
                            <a:srgbClr val="0033CC"/>
                          </a:solidFill>
                          <a:latin typeface="Times New Roman" pitchFamily="18" charset="0"/>
                          <a:ea typeface="標楷體" panose="03000509000000000000" pitchFamily="65" charset="-120"/>
                          <a:cs typeface="Times New Roman" pitchFamily="18" charset="0"/>
                        </a:rPr>
                        <a:t>元為上限</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含餐盒、飲料及水果等</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 </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a:t>
                      </a:r>
                      <a:endParaRPr lang="zh-TW" altLang="en-US" sz="2000" b="0" dirty="0">
                        <a:solidFill>
                          <a:schemeClr val="tx1"/>
                        </a:solidFill>
                        <a:latin typeface="Times New Roman" pitchFamily="18" charset="0"/>
                        <a:ea typeface="標楷體" panose="03000509000000000000" pitchFamily="65" charset="-120"/>
                        <a:cs typeface="Times New Roman" pitchFamily="18" charset="0"/>
                      </a:endParaRPr>
                    </a:p>
                  </a:txBody>
                  <a:tcPr marT="45711" marB="45711"/>
                </a:tc>
                <a:extLst>
                  <a:ext uri="{0D108BD9-81ED-4DB2-BD59-A6C34878D82A}">
                    <a16:rowId xmlns:a16="http://schemas.microsoft.com/office/drawing/2014/main" val="10001"/>
                  </a:ext>
                </a:extLst>
              </a:tr>
              <a:tr h="635951">
                <a:tc>
                  <a:txBody>
                    <a:bodyPr/>
                    <a:lstStyle/>
                    <a:p>
                      <a:pPr algn="ctr">
                        <a:lnSpc>
                          <a:spcPts val="2400"/>
                        </a:lnSpc>
                      </a:pPr>
                      <a:r>
                        <a:rPr lang="zh-TW" altLang="en-US" sz="2400" b="0" spc="0" baseline="0" dirty="0" smtClean="0">
                          <a:solidFill>
                            <a:schemeClr val="tx1"/>
                          </a:solidFill>
                          <a:latin typeface="標楷體" panose="03000509000000000000" pitchFamily="65" charset="-120"/>
                          <a:ea typeface="標楷體" panose="03000509000000000000" pitchFamily="65" charset="-120"/>
                        </a:rPr>
                        <a:t>列管物品</a:t>
                      </a:r>
                      <a:endParaRPr lang="zh-TW" altLang="en-US" sz="2400" b="0" spc="0" baseline="0" dirty="0">
                        <a:solidFill>
                          <a:schemeClr val="tx1"/>
                        </a:solidFill>
                        <a:latin typeface="標楷體" panose="03000509000000000000" pitchFamily="65" charset="-120"/>
                        <a:ea typeface="標楷體" panose="03000509000000000000" pitchFamily="65" charset="-120"/>
                      </a:endParaRPr>
                    </a:p>
                  </a:txBody>
                  <a:tcPr marT="45711" marB="45711" anchor="ctr"/>
                </a:tc>
                <a:tc>
                  <a:txBody>
                    <a:bodyPr/>
                    <a:lstStyle/>
                    <a:p>
                      <a:pPr>
                        <a:lnSpc>
                          <a:spcPts val="2400"/>
                        </a:lnSpc>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單價金額為</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2,000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a:t>
                      </a:r>
                      <a:r>
                        <a:rPr lang="en-US" altLang="zh-TW" sz="2200" b="0" dirty="0" smtClean="0">
                          <a:solidFill>
                            <a:schemeClr val="tx1"/>
                          </a:solidFill>
                          <a:latin typeface="新細明體"/>
                          <a:ea typeface="新細明體"/>
                          <a:cs typeface="Times New Roman" pitchFamily="18" charset="0"/>
                        </a:rPr>
                        <a:t>〜</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9,999</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元，且其耐用年限超過二年之物品。</a:t>
                      </a:r>
                    </a:p>
                  </a:txBody>
                  <a:tcPr marT="45711" marB="45711" anchor="ctr"/>
                </a:tc>
                <a:extLst>
                  <a:ext uri="{0D108BD9-81ED-4DB2-BD59-A6C34878D82A}">
                    <a16:rowId xmlns:a16="http://schemas.microsoft.com/office/drawing/2014/main" val="10002"/>
                  </a:ext>
                </a:extLst>
              </a:tr>
              <a:tr h="1082018">
                <a:tc>
                  <a:txBody>
                    <a:bodyPr/>
                    <a:lstStyle/>
                    <a:p>
                      <a:pPr algn="ctr"/>
                      <a:r>
                        <a:rPr lang="zh-TW" altLang="en-US" sz="2400" b="0" spc="-100" baseline="0" dirty="0" smtClean="0">
                          <a:solidFill>
                            <a:schemeClr val="tx1"/>
                          </a:solidFill>
                          <a:latin typeface="標楷體" panose="03000509000000000000" pitchFamily="65" charset="-120"/>
                          <a:ea typeface="標楷體" panose="03000509000000000000" pitchFamily="65" charset="-120"/>
                        </a:rPr>
                        <a:t>訓輔活動費</a:t>
                      </a:r>
                      <a:endParaRPr lang="zh-TW" altLang="en-US" sz="2400" b="0" spc="-100" baseline="0" dirty="0">
                        <a:solidFill>
                          <a:schemeClr val="tx1"/>
                        </a:solidFill>
                        <a:latin typeface="標楷體" panose="03000509000000000000" pitchFamily="65" charset="-120"/>
                        <a:ea typeface="標楷體" panose="03000509000000000000" pitchFamily="65" charset="-120"/>
                      </a:endParaRPr>
                    </a:p>
                  </a:txBody>
                  <a:tcPr marT="45711" marB="45711" anchor="ctr"/>
                </a:tc>
                <a:tc>
                  <a:txBody>
                    <a:bodyPr/>
                    <a:lstStyle/>
                    <a:p>
                      <a:pPr marL="180975" indent="-180975">
                        <a:lnSpc>
                          <a:spcPts val="2600"/>
                        </a:lnSpc>
                        <a:buFont typeface="Arial" panose="020B0604020202020204" pitchFamily="34" charset="0"/>
                        <a:buChar char="•"/>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大學部學生</a:t>
                      </a:r>
                      <a:r>
                        <a:rPr lang="zh-TW" altLang="en-US" sz="2200" b="0" dirty="0" smtClean="0">
                          <a:solidFill>
                            <a:schemeClr val="tx1"/>
                          </a:solidFill>
                          <a:latin typeface="標楷體"/>
                          <a:ea typeface="標楷體"/>
                          <a:cs typeface="Times New Roman" pitchFamily="18" charset="0"/>
                        </a:rPr>
                        <a:t>：</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每學期</a:t>
                      </a:r>
                      <a:r>
                        <a:rPr lang="en-US" altLang="zh-TW" sz="2200" b="0" dirty="0" smtClean="0">
                          <a:solidFill>
                            <a:srgbClr val="0033CC"/>
                          </a:solidFill>
                          <a:latin typeface="Times New Roman" pitchFamily="18" charset="0"/>
                          <a:ea typeface="標楷體" panose="03000509000000000000" pitchFamily="65" charset="-120"/>
                          <a:cs typeface="Times New Roman" pitchFamily="18" charset="0"/>
                        </a:rPr>
                        <a:t>70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人計</a:t>
                      </a:r>
                      <a:endParaRPr lang="en-US" altLang="zh-TW" sz="22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nSpc>
                          <a:spcPts val="2600"/>
                        </a:lnSpc>
                        <a:buFont typeface="Arial" panose="020B0604020202020204" pitchFamily="34" charset="0"/>
                        <a:buChar char="•"/>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研究所學生</a:t>
                      </a:r>
                      <a:r>
                        <a:rPr lang="zh-TW" altLang="en-US" sz="2200" b="0" dirty="0" smtClean="0">
                          <a:solidFill>
                            <a:schemeClr val="tx1"/>
                          </a:solidFill>
                          <a:latin typeface="標楷體"/>
                          <a:ea typeface="標楷體"/>
                          <a:cs typeface="Times New Roman" pitchFamily="18" charset="0"/>
                        </a:rPr>
                        <a:t>：</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每學期</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a:t>
                      </a:r>
                      <a:r>
                        <a:rPr lang="en-US" altLang="zh-TW" sz="2200" b="0" dirty="0" smtClean="0">
                          <a:solidFill>
                            <a:srgbClr val="0033CC"/>
                          </a:solidFill>
                          <a:latin typeface="Times New Roman" pitchFamily="18" charset="0"/>
                          <a:ea typeface="標楷體" panose="03000509000000000000" pitchFamily="65" charset="-120"/>
                          <a:cs typeface="Times New Roman" pitchFamily="18" charset="0"/>
                        </a:rPr>
                        <a:t>150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人計</a:t>
                      </a:r>
                      <a:endParaRPr lang="en-US" altLang="zh-TW" sz="2200" b="0" dirty="0" smtClean="0">
                        <a:solidFill>
                          <a:schemeClr val="tx1"/>
                        </a:solidFill>
                        <a:latin typeface="Times New Roman" pitchFamily="18" charset="0"/>
                        <a:ea typeface="標楷體" panose="03000509000000000000" pitchFamily="65" charset="-120"/>
                        <a:cs typeface="Times New Roman" pitchFamily="18" charset="0"/>
                      </a:endParaRPr>
                    </a:p>
                    <a:p>
                      <a:pPr>
                        <a:lnSpc>
                          <a:spcPts val="2600"/>
                        </a:lnSpc>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實報實銷，</a:t>
                      </a:r>
                      <a:r>
                        <a:rPr lang="zh-TW" altLang="en-US" sz="2200" b="0" dirty="0" smtClean="0">
                          <a:solidFill>
                            <a:srgbClr val="FF0000"/>
                          </a:solidFill>
                          <a:latin typeface="Times New Roman" pitchFamily="18" charset="0"/>
                          <a:ea typeface="標楷體" panose="03000509000000000000" pitchFamily="65" charset="-120"/>
                          <a:cs typeface="Times New Roman" pitchFamily="18" charset="0"/>
                        </a:rPr>
                        <a:t>不得以禮金、禮劵或禮品</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報帳</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a:t>
                      </a:r>
                      <a:endParaRPr lang="zh-TW" altLang="en-US" sz="2400" b="0" dirty="0">
                        <a:solidFill>
                          <a:schemeClr val="tx1"/>
                        </a:solidFill>
                        <a:latin typeface="Times New Roman" pitchFamily="18" charset="0"/>
                        <a:ea typeface="標楷體" panose="03000509000000000000" pitchFamily="65" charset="-120"/>
                        <a:cs typeface="Times New Roman" pitchFamily="18" charset="0"/>
                      </a:endParaRPr>
                    </a:p>
                  </a:txBody>
                  <a:tcPr marT="45711" marB="45711" anchor="ctr"/>
                </a:tc>
                <a:extLst>
                  <a:ext uri="{0D108BD9-81ED-4DB2-BD59-A6C34878D82A}">
                    <a16:rowId xmlns:a16="http://schemas.microsoft.com/office/drawing/2014/main" val="10003"/>
                  </a:ext>
                </a:extLst>
              </a:tr>
              <a:tr h="1691616">
                <a:tc>
                  <a:txBody>
                    <a:bodyPr/>
                    <a:lstStyle/>
                    <a:p>
                      <a:pPr algn="ctr"/>
                      <a:r>
                        <a:rPr lang="zh-TW" altLang="en-US" sz="2400" b="0" spc="-100" baseline="0" dirty="0" smtClean="0">
                          <a:solidFill>
                            <a:schemeClr val="tx1"/>
                          </a:solidFill>
                          <a:latin typeface="標楷體" panose="03000509000000000000" pitchFamily="65" charset="-120"/>
                          <a:ea typeface="標楷體" panose="03000509000000000000" pitchFamily="65" charset="-120"/>
                        </a:rPr>
                        <a:t>學術活動費</a:t>
                      </a:r>
                      <a:endParaRPr lang="zh-TW" altLang="en-US" sz="2400" b="0" spc="-100" baseline="0" dirty="0">
                        <a:solidFill>
                          <a:schemeClr val="tx1"/>
                        </a:solidFill>
                        <a:latin typeface="標楷體" panose="03000509000000000000" pitchFamily="65" charset="-120"/>
                        <a:ea typeface="標楷體" panose="03000509000000000000" pitchFamily="65" charset="-120"/>
                      </a:endParaRPr>
                    </a:p>
                  </a:txBody>
                  <a:tcPr marT="45711" marB="45711" anchor="ctr"/>
                </a:tc>
                <a:tc>
                  <a:txBody>
                    <a:bodyPr/>
                    <a:lstStyle/>
                    <a:p>
                      <a:pPr marL="0" indent="0">
                        <a:lnSpc>
                          <a:spcPts val="2400"/>
                        </a:lnSpc>
                        <a:buFont typeface="Arial" panose="020B0604020202020204" pitchFamily="34" charset="0"/>
                        <a:buNone/>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凡</a:t>
                      </a:r>
                      <a:r>
                        <a:rPr lang="zh-TW" altLang="en-US" sz="2200" b="0" dirty="0" smtClean="0">
                          <a:solidFill>
                            <a:srgbClr val="0033CC"/>
                          </a:solidFill>
                          <a:latin typeface="Times New Roman" pitchFamily="18" charset="0"/>
                          <a:ea typeface="標楷體" panose="03000509000000000000" pitchFamily="65" charset="-120"/>
                          <a:cs typeface="Times New Roman" pitchFamily="18" charset="0"/>
                        </a:rPr>
                        <a:t>學術研討會、研習會相關費用與公務所需審查費、出版費及專家演講鐘點費等</a:t>
                      </a:r>
                      <a:endParaRPr lang="en-US" altLang="zh-TW" sz="2200" b="0" dirty="0" smtClean="0">
                        <a:solidFill>
                          <a:srgbClr val="0033CC"/>
                        </a:solidFill>
                        <a:latin typeface="Times New Roman" pitchFamily="18" charset="0"/>
                        <a:ea typeface="標楷體" panose="03000509000000000000" pitchFamily="65" charset="-120"/>
                        <a:cs typeface="Times New Roman" pitchFamily="18" charset="0"/>
                      </a:endParaRPr>
                    </a:p>
                    <a:p>
                      <a:pPr marL="180975" indent="-180975">
                        <a:lnSpc>
                          <a:spcPts val="1700"/>
                        </a:lnSpc>
                        <a:buFont typeface="Arial" panose="020B0604020202020204" pitchFamily="34" charset="0"/>
                        <a:buChar char="•"/>
                        <a:tabLst>
                          <a:tab pos="180975" algn="l"/>
                        </a:tabLst>
                      </a:pPr>
                      <a:r>
                        <a:rPr lang="zh-TW" altLang="en-US" sz="2000" b="1" dirty="0" smtClean="0">
                          <a:solidFill>
                            <a:srgbClr val="008000"/>
                          </a:solidFill>
                          <a:latin typeface="Times New Roman" pitchFamily="18" charset="0"/>
                          <a:ea typeface="標楷體" panose="03000509000000000000" pitchFamily="65" charset="-120"/>
                          <a:cs typeface="Times New Roman" pitchFamily="18" charset="0"/>
                        </a:rPr>
                        <a:t>專家演講鐘點費 </a:t>
                      </a:r>
                      <a:r>
                        <a:rPr lang="en-US" altLang="zh-TW" sz="2000" b="1"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000" b="1" dirty="0" smtClean="0">
                          <a:solidFill>
                            <a:schemeClr val="tx1"/>
                          </a:solidFill>
                          <a:latin typeface="Times New Roman" pitchFamily="18" charset="0"/>
                          <a:ea typeface="標楷體" panose="03000509000000000000" pitchFamily="65" charset="-120"/>
                          <a:cs typeface="Times New Roman" pitchFamily="18" charset="0"/>
                        </a:rPr>
                        <a:t>每節時間為五十分鐘，其連續演講九十分鐘者視為兩節，未滿者減半支給</a:t>
                      </a:r>
                      <a:r>
                        <a:rPr lang="en-US" altLang="zh-TW" sz="2000" b="1" dirty="0" smtClean="0">
                          <a:solidFill>
                            <a:schemeClr val="tx1"/>
                          </a:solidFill>
                          <a:latin typeface="Times New Roman" pitchFamily="18" charset="0"/>
                          <a:ea typeface="標楷體" panose="03000509000000000000" pitchFamily="65" charset="-120"/>
                          <a:cs typeface="Times New Roman" pitchFamily="18" charset="0"/>
                        </a:rPr>
                        <a:t>)</a:t>
                      </a:r>
                      <a:endParaRPr lang="zh-TW" altLang="en-US" sz="2000" b="1"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nSpc>
                          <a:spcPts val="2000"/>
                        </a:lnSpc>
                        <a:buFont typeface="Arial" panose="020B0604020202020204" pitchFamily="34" charset="0"/>
                        <a:buChar char="•"/>
                      </a:pPr>
                      <a:r>
                        <a:rPr lang="zh-TW" altLang="en-US" sz="2000" b="1" dirty="0" smtClean="0">
                          <a:solidFill>
                            <a:srgbClr val="0033CC"/>
                          </a:solidFill>
                          <a:latin typeface="Times New Roman" pitchFamily="18" charset="0"/>
                          <a:ea typeface="標楷體" panose="03000509000000000000" pitchFamily="65" charset="-120"/>
                          <a:cs typeface="Times New Roman" pitchFamily="18" charset="0"/>
                        </a:rPr>
                        <a:t>校外</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專家</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每節</a:t>
                      </a:r>
                      <a:r>
                        <a:rPr lang="en-US" altLang="zh-TW" sz="2000" b="0" dirty="0" smtClean="0">
                          <a:solidFill>
                            <a:srgbClr val="0033CC"/>
                          </a:solidFill>
                          <a:latin typeface="Times New Roman" pitchFamily="18" charset="0"/>
                          <a:ea typeface="標楷體" panose="03000509000000000000" pitchFamily="65" charset="-120"/>
                          <a:cs typeface="Times New Roman" pitchFamily="18" charset="0"/>
                        </a:rPr>
                        <a:t>2,000</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元計</a:t>
                      </a:r>
                      <a:endParaRPr lang="en-US" altLang="zh-TW" sz="20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nSpc>
                          <a:spcPts val="2000"/>
                        </a:lnSpc>
                        <a:buFont typeface="Arial" panose="020B0604020202020204" pitchFamily="34" charset="0"/>
                        <a:buChar char="•"/>
                      </a:pPr>
                      <a:r>
                        <a:rPr lang="zh-TW" altLang="en-US" sz="2000" b="0" dirty="0" smtClean="0">
                          <a:solidFill>
                            <a:srgbClr val="FF0000"/>
                          </a:solidFill>
                          <a:latin typeface="Times New Roman" pitchFamily="18" charset="0"/>
                          <a:ea typeface="標楷體" panose="03000509000000000000" pitchFamily="65" charset="-120"/>
                          <a:cs typeface="Times New Roman" pitchFamily="18" charset="0"/>
                        </a:rPr>
                        <a:t>校內</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專家</a:t>
                      </a:r>
                      <a:r>
                        <a:rPr lang="en-US" altLang="zh-TW" sz="20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每節</a:t>
                      </a:r>
                      <a:r>
                        <a:rPr lang="en-US" altLang="zh-TW" sz="2000" b="0" dirty="0" smtClean="0">
                          <a:solidFill>
                            <a:srgbClr val="FF0000"/>
                          </a:solidFill>
                          <a:latin typeface="Times New Roman" pitchFamily="18" charset="0"/>
                          <a:ea typeface="標楷體" panose="03000509000000000000" pitchFamily="65" charset="-120"/>
                          <a:cs typeface="Times New Roman" pitchFamily="18" charset="0"/>
                        </a:rPr>
                        <a:t>1,000</a:t>
                      </a:r>
                      <a:r>
                        <a:rPr lang="zh-TW" altLang="en-US" sz="2000" b="0" dirty="0" smtClean="0">
                          <a:solidFill>
                            <a:schemeClr val="tx1"/>
                          </a:solidFill>
                          <a:latin typeface="Times New Roman" pitchFamily="18" charset="0"/>
                          <a:ea typeface="標楷體" panose="03000509000000000000" pitchFamily="65" charset="-120"/>
                          <a:cs typeface="Times New Roman" pitchFamily="18" charset="0"/>
                        </a:rPr>
                        <a:t>元計</a:t>
                      </a:r>
                      <a:endParaRPr lang="en-US" altLang="zh-TW" sz="2000" b="0" dirty="0" smtClean="0">
                        <a:solidFill>
                          <a:schemeClr val="tx1"/>
                        </a:solidFill>
                        <a:latin typeface="Times New Roman" pitchFamily="18" charset="0"/>
                        <a:ea typeface="標楷體" panose="03000509000000000000" pitchFamily="65" charset="-120"/>
                        <a:cs typeface="Times New Roman" pitchFamily="18" charset="0"/>
                      </a:endParaRPr>
                    </a:p>
                  </a:txBody>
                  <a:tcPr marT="45711" marB="45711"/>
                </a:tc>
                <a:extLst>
                  <a:ext uri="{0D108BD9-81ED-4DB2-BD59-A6C34878D82A}">
                    <a16:rowId xmlns:a16="http://schemas.microsoft.com/office/drawing/2014/main" val="10004"/>
                  </a:ext>
                </a:extLst>
              </a:tr>
              <a:tr h="396221">
                <a:tc>
                  <a:txBody>
                    <a:bodyPr/>
                    <a:lstStyle/>
                    <a:p>
                      <a:pPr algn="ctr">
                        <a:lnSpc>
                          <a:spcPts val="2400"/>
                        </a:lnSpc>
                      </a:pPr>
                      <a:r>
                        <a:rPr lang="zh-TW" altLang="en-US" sz="2400" b="0" spc="-100" baseline="0" dirty="0" smtClean="0">
                          <a:solidFill>
                            <a:schemeClr val="tx1"/>
                          </a:solidFill>
                          <a:latin typeface="標楷體" panose="03000509000000000000" pitchFamily="65" charset="-120"/>
                          <a:ea typeface="標楷體" panose="03000509000000000000" pitchFamily="65" charset="-120"/>
                        </a:rPr>
                        <a:t>教育訓練費</a:t>
                      </a:r>
                      <a:endParaRPr lang="zh-TW" altLang="en-US" sz="2400" b="0" spc="-100" baseline="0" dirty="0">
                        <a:solidFill>
                          <a:schemeClr val="tx1"/>
                        </a:solidFill>
                        <a:latin typeface="標楷體" panose="03000509000000000000" pitchFamily="65" charset="-120"/>
                        <a:ea typeface="標楷體" panose="03000509000000000000" pitchFamily="65" charset="-120"/>
                      </a:endParaRPr>
                    </a:p>
                  </a:txBody>
                  <a:tcPr marT="45711" marB="45711" anchor="ctr"/>
                </a:tc>
                <a:tc>
                  <a:txBody>
                    <a:bodyPr/>
                    <a:lstStyle/>
                    <a:p>
                      <a:pPr>
                        <a:lnSpc>
                          <a:spcPts val="2400"/>
                        </a:lnSpc>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培育教職員工參加研習活動及教育課程之學費。</a:t>
                      </a:r>
                      <a:endParaRPr lang="zh-TW" altLang="en-US" sz="2200" b="0" dirty="0">
                        <a:solidFill>
                          <a:schemeClr val="tx1"/>
                        </a:solidFill>
                        <a:latin typeface="Times New Roman" pitchFamily="18" charset="0"/>
                        <a:ea typeface="標楷體" panose="03000509000000000000" pitchFamily="65" charset="-120"/>
                        <a:cs typeface="Times New Roman" pitchFamily="18" charset="0"/>
                      </a:endParaRPr>
                    </a:p>
                  </a:txBody>
                  <a:tcPr marT="45711" marB="45711" anchor="ctr"/>
                </a:tc>
                <a:extLst>
                  <a:ext uri="{0D108BD9-81ED-4DB2-BD59-A6C34878D82A}">
                    <a16:rowId xmlns:a16="http://schemas.microsoft.com/office/drawing/2014/main" val="10005"/>
                  </a:ext>
                </a:extLst>
              </a:tr>
              <a:tr h="508405">
                <a:tc>
                  <a:txBody>
                    <a:bodyPr/>
                    <a:lstStyle/>
                    <a:p>
                      <a:pPr algn="ctr">
                        <a:lnSpc>
                          <a:spcPts val="2400"/>
                        </a:lnSpc>
                      </a:pPr>
                      <a:r>
                        <a:rPr lang="zh-TW" altLang="en-US" sz="2400" b="1" spc="-100" baseline="0" dirty="0" smtClean="0">
                          <a:solidFill>
                            <a:srgbClr val="7030A0"/>
                          </a:solidFill>
                          <a:latin typeface="標楷體" panose="03000509000000000000" pitchFamily="65" charset="-120"/>
                          <a:ea typeface="標楷體" panose="03000509000000000000" pitchFamily="65" charset="-120"/>
                        </a:rPr>
                        <a:t>授權使用費</a:t>
                      </a:r>
                      <a:endParaRPr lang="zh-TW" altLang="en-US" sz="2400" b="1" spc="-100" baseline="0" dirty="0">
                        <a:solidFill>
                          <a:srgbClr val="7030A0"/>
                        </a:solidFill>
                        <a:latin typeface="標楷體" panose="03000509000000000000" pitchFamily="65" charset="-120"/>
                        <a:ea typeface="標楷體" panose="03000509000000000000" pitchFamily="65" charset="-120"/>
                      </a:endParaRPr>
                    </a:p>
                  </a:txBody>
                  <a:tcPr marT="45711" marB="45711" anchor="ctr"/>
                </a:tc>
                <a:tc>
                  <a:txBody>
                    <a:bodyPr/>
                    <a:lstStyle/>
                    <a:p>
                      <a:pPr>
                        <a:lnSpc>
                          <a:spcPts val="2400"/>
                        </a:lnSpc>
                      </a:pPr>
                      <a:r>
                        <a:rPr lang="zh-TW" altLang="en-US" sz="2200" b="0" dirty="0" smtClean="0">
                          <a:solidFill>
                            <a:schemeClr val="tx1"/>
                          </a:solidFill>
                          <a:latin typeface="標楷體" panose="03000509000000000000" pitchFamily="65" charset="-120"/>
                          <a:ea typeface="標楷體" panose="03000509000000000000" pitchFamily="65" charset="-120"/>
                        </a:rPr>
                        <a:t>一年期軟體授權合約。</a:t>
                      </a:r>
                      <a:endParaRPr lang="zh-TW" altLang="en-US" sz="2200" b="0" dirty="0">
                        <a:solidFill>
                          <a:schemeClr val="tx1"/>
                        </a:solidFill>
                        <a:latin typeface="標楷體" panose="03000509000000000000" pitchFamily="65" charset="-120"/>
                        <a:ea typeface="標楷體" panose="03000509000000000000" pitchFamily="65" charset="-120"/>
                      </a:endParaRPr>
                    </a:p>
                  </a:txBody>
                  <a:tcPr marT="45711" marB="45711" anchor="ctr"/>
                </a:tc>
                <a:extLst>
                  <a:ext uri="{0D108BD9-81ED-4DB2-BD59-A6C34878D82A}">
                    <a16:rowId xmlns:a16="http://schemas.microsoft.com/office/drawing/2014/main" val="10006"/>
                  </a:ext>
                </a:extLst>
              </a:tr>
            </a:tbl>
          </a:graphicData>
        </a:graphic>
      </p:graphicFrame>
      <p:sp>
        <p:nvSpPr>
          <p:cNvPr id="5"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p>
        </p:txBody>
      </p:sp>
    </p:spTree>
    <p:extLst>
      <p:ext uri="{BB962C8B-B14F-4D97-AF65-F5344CB8AC3E}">
        <p14:creationId xmlns:p14="http://schemas.microsoft.com/office/powerpoint/2010/main" val="200329212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599459170"/>
              </p:ext>
            </p:extLst>
          </p:nvPr>
        </p:nvGraphicFramePr>
        <p:xfrm>
          <a:off x="228600" y="685800"/>
          <a:ext cx="8724900" cy="6103938"/>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5562600">
                  <a:extLst>
                    <a:ext uri="{9D8B030D-6E8A-4147-A177-3AD203B41FA5}">
                      <a16:colId xmlns:a16="http://schemas.microsoft.com/office/drawing/2014/main" val="20002"/>
                    </a:ext>
                  </a:extLst>
                </a:gridCol>
              </a:tblGrid>
              <a:tr h="578715">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722" marB="45722"/>
                </a:tc>
                <a:tc gridSpan="2">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722" marB="45722"/>
                </a:tc>
                <a:tc hMerge="1">
                  <a:txBody>
                    <a:bodyPr/>
                    <a:lstStyle/>
                    <a:p>
                      <a:pPr algn="ctr"/>
                      <a:endParaRPr lang="zh-TW" altLang="en-US" sz="28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1097337">
                <a:tc rowSpan="4">
                  <a:txBody>
                    <a:bodyPr/>
                    <a:lstStyle/>
                    <a:p>
                      <a:pPr algn="ctr"/>
                      <a:r>
                        <a:rPr lang="zh-TW" altLang="en-US" sz="3200" b="0" dirty="0" smtClean="0">
                          <a:solidFill>
                            <a:schemeClr val="tx1"/>
                          </a:solidFill>
                          <a:latin typeface="標楷體" panose="03000509000000000000" pitchFamily="65" charset="-120"/>
                          <a:ea typeface="標楷體" panose="03000509000000000000" pitchFamily="65" charset="-120"/>
                        </a:rPr>
                        <a:t>學位考試費</a:t>
                      </a:r>
                      <a:endParaRPr lang="zh-TW" altLang="en-US" sz="3200" b="0" dirty="0">
                        <a:solidFill>
                          <a:schemeClr val="tx1"/>
                        </a:solidFill>
                        <a:latin typeface="標楷體" panose="03000509000000000000" pitchFamily="65" charset="-120"/>
                        <a:ea typeface="標楷體" panose="03000509000000000000" pitchFamily="65" charset="-120"/>
                      </a:endParaRPr>
                    </a:p>
                  </a:txBody>
                  <a:tcPr marT="45722" marB="45722" anchor="ctr"/>
                </a:tc>
                <a:tc>
                  <a:txBody>
                    <a:bodyPr/>
                    <a:lstStyle/>
                    <a:p>
                      <a:pPr algn="ctr"/>
                      <a:r>
                        <a:rPr lang="zh-TW" altLang="en-US" sz="2400" b="0" dirty="0" smtClean="0">
                          <a:solidFill>
                            <a:schemeClr val="tx1"/>
                          </a:solidFill>
                          <a:latin typeface="標楷體" panose="03000509000000000000" pitchFamily="65" charset="-120"/>
                          <a:ea typeface="標楷體" panose="03000509000000000000" pitchFamily="65" charset="-120"/>
                        </a:rPr>
                        <a:t>口試費</a:t>
                      </a:r>
                      <a:endParaRPr lang="en-US" altLang="zh-TW" sz="2400" b="0" dirty="0" smtClean="0">
                        <a:solidFill>
                          <a:schemeClr val="tx1"/>
                        </a:solidFill>
                        <a:latin typeface="標楷體" panose="03000509000000000000" pitchFamily="65" charset="-120"/>
                        <a:ea typeface="標楷體" panose="03000509000000000000" pitchFamily="65" charset="-120"/>
                      </a:endParaRPr>
                    </a:p>
                    <a:p>
                      <a:pPr algn="ctr"/>
                      <a:r>
                        <a:rPr lang="zh-TW" altLang="en-US" sz="2400" b="0" dirty="0" smtClean="0">
                          <a:solidFill>
                            <a:schemeClr val="tx1"/>
                          </a:solidFill>
                          <a:latin typeface="標楷體" panose="03000509000000000000" pitchFamily="65" charset="-120"/>
                          <a:ea typeface="標楷體" panose="03000509000000000000" pitchFamily="65" charset="-120"/>
                        </a:rPr>
                        <a:t>（含審查）</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2" marB="45722"/>
                </a:tc>
                <a:tc>
                  <a:txBody>
                    <a:bodyPr/>
                    <a:lstStyle/>
                    <a:p>
                      <a:pPr marL="180975" indent="-180975">
                        <a:buFont typeface="Arial" panose="020B0604020202020204" pitchFamily="34" charset="0"/>
                        <a:buChar char="•"/>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本校教師</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1,500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元整</a:t>
                      </a:r>
                      <a:endParaRPr lang="en-US" altLang="zh-TW" sz="22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buFont typeface="Arial" panose="020B0604020202020204" pitchFamily="34" charset="0"/>
                        <a:buChar char="•"/>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校外教師</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2,000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元整，校外口試教師之</a:t>
                      </a:r>
                      <a:r>
                        <a:rPr lang="zh-TW" altLang="en-US" sz="2200" b="0" dirty="0" smtClean="0">
                          <a:solidFill>
                            <a:srgbClr val="FF0000"/>
                          </a:solidFill>
                          <a:latin typeface="Times New Roman" pitchFamily="18" charset="0"/>
                          <a:ea typeface="標楷體" panose="03000509000000000000" pitchFamily="65" charset="-120"/>
                          <a:cs typeface="Times New Roman" pitchFamily="18" charset="0"/>
                        </a:rPr>
                        <a:t>交通費核實報支</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a:t>
                      </a:r>
                      <a:endParaRPr lang="zh-TW" altLang="en-US" sz="2200" b="0" dirty="0">
                        <a:solidFill>
                          <a:schemeClr val="tx1"/>
                        </a:solidFill>
                        <a:latin typeface="Times New Roman" pitchFamily="18" charset="0"/>
                        <a:ea typeface="標楷體" panose="03000509000000000000" pitchFamily="65" charset="-120"/>
                        <a:cs typeface="Times New Roman" pitchFamily="18" charset="0"/>
                      </a:endParaRPr>
                    </a:p>
                  </a:txBody>
                  <a:tcPr marT="45722" marB="45722"/>
                </a:tc>
                <a:extLst>
                  <a:ext uri="{0D108BD9-81ED-4DB2-BD59-A6C34878D82A}">
                    <a16:rowId xmlns:a16="http://schemas.microsoft.com/office/drawing/2014/main" val="10001"/>
                  </a:ext>
                </a:extLst>
              </a:tr>
              <a:tr h="1432635">
                <a:tc vMerge="1">
                  <a:txBody>
                    <a:bodyPr/>
                    <a:lstStyle/>
                    <a:p>
                      <a:endParaRPr lang="zh-TW" altLang="en-US" sz="2400" b="0" spc="-500" baseline="0" dirty="0">
                        <a:solidFill>
                          <a:schemeClr val="tx1"/>
                        </a:solidFill>
                        <a:latin typeface="標楷體" panose="03000509000000000000" pitchFamily="65" charset="-120"/>
                        <a:ea typeface="標楷體" panose="03000509000000000000" pitchFamily="65" charset="-120"/>
                      </a:endParaRPr>
                    </a:p>
                  </a:txBody>
                  <a:tcPr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論文指導費</a:t>
                      </a:r>
                    </a:p>
                  </a:txBody>
                  <a:tcPr marT="45722" marB="45722" anchor="ctr"/>
                </a:tc>
                <a:tc>
                  <a:txBody>
                    <a:bodyPr/>
                    <a:lstStyle/>
                    <a:p>
                      <a:pPr marL="180975" indent="-180975">
                        <a:buFont typeface="Arial" panose="020B0604020202020204" pitchFamily="34" charset="0"/>
                        <a:buChar char="•"/>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碩士班每位學生</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7,000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a:t>
                      </a:r>
                      <a:endParaRPr lang="en-US" altLang="zh-TW" sz="22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buFont typeface="Arial" panose="020B0604020202020204" pitchFamily="34" charset="0"/>
                        <a:buChar char="•"/>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博士班每位學生</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10,000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a:t>
                      </a:r>
                      <a:endParaRPr lang="en-US" altLang="zh-TW" sz="22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buFont typeface="Arial" panose="020B0604020202020204" pitchFamily="34" charset="0"/>
                        <a:buChar char="•"/>
                      </a:pP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碩士在職專班之論文指導費若有特殊需求者可另案說明，惟以</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9,000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元為上限。</a:t>
                      </a:r>
                    </a:p>
                  </a:txBody>
                  <a:tcPr marT="45722" marB="45722" anchor="ctr"/>
                </a:tc>
                <a:extLst>
                  <a:ext uri="{0D108BD9-81ED-4DB2-BD59-A6C34878D82A}">
                    <a16:rowId xmlns:a16="http://schemas.microsoft.com/office/drawing/2014/main" val="10002"/>
                  </a:ext>
                </a:extLst>
              </a:tr>
              <a:tr h="1897914">
                <a:tc vMerge="1">
                  <a:txBody>
                    <a:bodyPr/>
                    <a:lstStyle/>
                    <a:p>
                      <a:endParaRPr lang="zh-TW" altLang="en-US" sz="2400" b="0" spc="-500" baseline="0" dirty="0">
                        <a:solidFill>
                          <a:schemeClr val="tx1"/>
                        </a:solidFill>
                        <a:latin typeface="標楷體" panose="03000509000000000000" pitchFamily="65" charset="-120"/>
                        <a:ea typeface="標楷體" panose="03000509000000000000" pitchFamily="65" charset="-120"/>
                      </a:endParaRPr>
                    </a:p>
                  </a:txBody>
                  <a:tcPr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學科考試費（資格考試）</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2" marB="45722" anchor="ctr"/>
                </a:tc>
                <a:tc>
                  <a:txBody>
                    <a:bodyPr/>
                    <a:lstStyle/>
                    <a:p>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論文計畫口試及筆試</a:t>
                      </a:r>
                      <a:endParaRPr lang="en-US" altLang="zh-TW" sz="22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buFont typeface="Arial" panose="020B0604020202020204" pitchFamily="34" charset="0"/>
                        <a:buChar char="•"/>
                      </a:pPr>
                      <a:r>
                        <a:rPr lang="zh-TW" altLang="en-US" sz="2200" b="0" dirty="0" smtClean="0">
                          <a:solidFill>
                            <a:srgbClr val="FF0000"/>
                          </a:solidFill>
                          <a:latin typeface="Times New Roman" pitchFamily="18" charset="0"/>
                          <a:ea typeface="標楷體" panose="03000509000000000000" pitchFamily="65" charset="-120"/>
                          <a:cs typeface="Times New Roman" pitchFamily="18" charset="0"/>
                        </a:rPr>
                        <a:t>口試費編列基準</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：校內教師</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800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元，校外教師</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1,000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元、交通費</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300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a:t>
                      </a:r>
                      <a:endParaRPr lang="en-US" altLang="zh-TW" sz="22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buFont typeface="Arial" panose="020B0604020202020204" pitchFamily="34" charset="0"/>
                        <a:buChar char="•"/>
                      </a:pPr>
                      <a:r>
                        <a:rPr lang="zh-TW" altLang="en-US" sz="2200" b="0" dirty="0" smtClean="0">
                          <a:solidFill>
                            <a:srgbClr val="FF0000"/>
                          </a:solidFill>
                          <a:latin typeface="Times New Roman" pitchFamily="18" charset="0"/>
                          <a:ea typeface="標楷體" panose="03000509000000000000" pitchFamily="65" charset="-120"/>
                          <a:cs typeface="Times New Roman" pitchFamily="18" charset="0"/>
                        </a:rPr>
                        <a:t>筆試費（含命題、閱卷費）編列基準</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：每科以</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1,000</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元計。</a:t>
                      </a:r>
                      <a:endParaRPr lang="zh-TW" altLang="en-US" sz="2200" b="0" dirty="0">
                        <a:solidFill>
                          <a:schemeClr val="tx1"/>
                        </a:solidFill>
                        <a:latin typeface="Times New Roman" pitchFamily="18" charset="0"/>
                        <a:ea typeface="標楷體" panose="03000509000000000000" pitchFamily="65" charset="-120"/>
                        <a:cs typeface="Times New Roman" pitchFamily="18" charset="0"/>
                      </a:endParaRPr>
                    </a:p>
                  </a:txBody>
                  <a:tcPr marT="45722" marB="45722" anchor="ctr"/>
                </a:tc>
                <a:extLst>
                  <a:ext uri="{0D108BD9-81ED-4DB2-BD59-A6C34878D82A}">
                    <a16:rowId xmlns:a16="http://schemas.microsoft.com/office/drawing/2014/main" val="10003"/>
                  </a:ext>
                </a:extLst>
              </a:tr>
              <a:tr h="1097337">
                <a:tc vMerge="1">
                  <a:txBody>
                    <a:bodyPr/>
                    <a:lstStyle/>
                    <a:p>
                      <a:endParaRPr lang="zh-TW" altLang="en-US" sz="2400" b="0" dirty="0">
                        <a:solidFill>
                          <a:schemeClr val="tx1"/>
                        </a:solidFill>
                        <a:latin typeface="標楷體" panose="03000509000000000000" pitchFamily="65" charset="-120"/>
                        <a:ea typeface="標楷體" panose="03000509000000000000" pitchFamily="65" charset="-120"/>
                      </a:endParaRPr>
                    </a:p>
                  </a:txBody>
                  <a:tcPr anchor="ctr"/>
                </a:tc>
                <a:tc gridSpan="2">
                  <a:txBody>
                    <a:bodyPr/>
                    <a:lstStyle/>
                    <a:p>
                      <a:r>
                        <a:rPr lang="en-US" altLang="zh-TW" sz="2200" b="0" dirty="0" smtClean="0">
                          <a:solidFill>
                            <a:srgbClr val="FF0000"/>
                          </a:solidFill>
                          <a:latin typeface="Times New Roman" pitchFamily="18" charset="0"/>
                          <a:ea typeface="標楷體" panose="03000509000000000000" pitchFamily="65" charset="-120"/>
                          <a:cs typeface="Times New Roman" pitchFamily="18" charset="0"/>
                        </a:rPr>
                        <a:t>104</a:t>
                      </a:r>
                      <a:r>
                        <a:rPr lang="zh-TW" altLang="en-US" sz="2200" b="0" dirty="0" smtClean="0">
                          <a:solidFill>
                            <a:srgbClr val="FF0000"/>
                          </a:solidFill>
                          <a:latin typeface="Times New Roman" pitchFamily="18" charset="0"/>
                          <a:ea typeface="標楷體" panose="03000509000000000000" pitchFamily="65" charset="-120"/>
                          <a:cs typeface="Times New Roman" pitchFamily="18" charset="0"/>
                        </a:rPr>
                        <a:t>至</a:t>
                      </a:r>
                      <a:r>
                        <a:rPr lang="en-US" altLang="zh-TW" sz="2200" b="0" dirty="0" smtClean="0">
                          <a:solidFill>
                            <a:srgbClr val="FF0000"/>
                          </a:solidFill>
                          <a:latin typeface="Times New Roman" pitchFamily="18" charset="0"/>
                          <a:ea typeface="標楷體" panose="03000509000000000000" pitchFamily="65" charset="-120"/>
                          <a:cs typeface="Times New Roman" pitchFamily="18" charset="0"/>
                        </a:rPr>
                        <a:t>107</a:t>
                      </a:r>
                      <a:r>
                        <a:rPr lang="zh-TW" altLang="en-US" sz="2200" b="0" dirty="0" smtClean="0">
                          <a:solidFill>
                            <a:srgbClr val="FF0000"/>
                          </a:solidFill>
                          <a:latin typeface="Times New Roman" pitchFamily="18" charset="0"/>
                          <a:ea typeface="標楷體" panose="03000509000000000000" pitchFamily="65" charset="-120"/>
                          <a:cs typeface="Times New Roman" pitchFamily="18" charset="0"/>
                        </a:rPr>
                        <a:t>學年度平均決算數</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編列</a:t>
                      </a:r>
                      <a:r>
                        <a:rPr lang="en-US" altLang="zh-TW" sz="2200" b="0" dirty="0" smtClean="0">
                          <a:solidFill>
                            <a:schemeClr val="tx1"/>
                          </a:solidFill>
                          <a:latin typeface="Times New Roman" pitchFamily="18" charset="0"/>
                          <a:ea typeface="標楷體" panose="03000509000000000000" pitchFamily="65" charset="-120"/>
                          <a:cs typeface="Times New Roman" pitchFamily="18" charset="0"/>
                        </a:rPr>
                        <a:t>(</a:t>
                      </a:r>
                      <a:r>
                        <a:rPr lang="zh-TW" altLang="zh-TW" sz="2200" b="0" kern="1200" dirty="0" smtClean="0">
                          <a:solidFill>
                            <a:schemeClr val="tx1"/>
                          </a:solidFill>
                          <a:latin typeface="Times New Roman" pitchFamily="18" charset="0"/>
                          <a:ea typeface="標楷體" panose="03000509000000000000" pitchFamily="65" charset="-120"/>
                          <a:cs typeface="Times New Roman" pitchFamily="18" charset="0"/>
                        </a:rPr>
                        <a:t>扣除最高及最低值</a:t>
                      </a:r>
                      <a:r>
                        <a:rPr lang="en-US" altLang="zh-TW" sz="2200" b="0" kern="120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200" b="0" dirty="0" smtClean="0">
                          <a:solidFill>
                            <a:srgbClr val="FF0000"/>
                          </a:solidFill>
                          <a:latin typeface="Times New Roman" pitchFamily="18" charset="0"/>
                          <a:ea typeface="標楷體" panose="03000509000000000000" pitchFamily="65" charset="-120"/>
                          <a:cs typeface="Times New Roman" pitchFamily="18" charset="0"/>
                        </a:rPr>
                        <a:t>預算由院編列</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，全校專帳控管，</a:t>
                      </a:r>
                      <a:r>
                        <a:rPr lang="zh-TW" altLang="en-US" sz="2200" b="0" dirty="0" smtClean="0">
                          <a:solidFill>
                            <a:srgbClr val="0033CC"/>
                          </a:solidFill>
                          <a:latin typeface="Times New Roman" pitchFamily="18" charset="0"/>
                          <a:ea typeface="標楷體" panose="03000509000000000000" pitchFamily="65" charset="-120"/>
                          <a:cs typeface="Times New Roman" pitchFamily="18" charset="0"/>
                        </a:rPr>
                        <a:t>經費不足不需流入</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200" b="0" dirty="0" smtClean="0">
                          <a:solidFill>
                            <a:srgbClr val="0033CC"/>
                          </a:solidFill>
                          <a:latin typeface="Times New Roman" pitchFamily="18" charset="0"/>
                          <a:ea typeface="標楷體" panose="03000509000000000000" pitchFamily="65" charset="-120"/>
                          <a:cs typeface="Times New Roman" pitchFamily="18" charset="0"/>
                        </a:rPr>
                        <a:t>經費剩餘不可流出</a:t>
                      </a:r>
                      <a:r>
                        <a:rPr lang="zh-TW" altLang="en-US" sz="22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200" b="0" kern="1200" dirty="0" smtClean="0">
                          <a:solidFill>
                            <a:srgbClr val="008000"/>
                          </a:solidFill>
                          <a:latin typeface="Times New Roman" pitchFamily="18" charset="0"/>
                          <a:ea typeface="標楷體" panose="03000509000000000000" pitchFamily="65" charset="-120"/>
                          <a:cs typeface="Times New Roman" pitchFamily="18" charset="0"/>
                        </a:rPr>
                        <a:t>惟</a:t>
                      </a:r>
                      <a:r>
                        <a:rPr lang="zh-TW" altLang="en-US" sz="2200" b="0" dirty="0" smtClean="0">
                          <a:solidFill>
                            <a:srgbClr val="008000"/>
                          </a:solidFill>
                          <a:latin typeface="Times New Roman" pitchFamily="18" charset="0"/>
                          <a:ea typeface="標楷體" panose="03000509000000000000" pitchFamily="65" charset="-120"/>
                          <a:cs typeface="Times New Roman" pitchFamily="18" charset="0"/>
                        </a:rPr>
                        <a:t>碩專班不適用。</a:t>
                      </a:r>
                      <a:endParaRPr lang="zh-TW" altLang="en-US" sz="2200" b="0" dirty="0">
                        <a:solidFill>
                          <a:srgbClr val="008000"/>
                        </a:solidFill>
                        <a:latin typeface="Times New Roman" pitchFamily="18" charset="0"/>
                        <a:ea typeface="標楷體" panose="03000509000000000000" pitchFamily="65" charset="-120"/>
                        <a:cs typeface="Times New Roman" pitchFamily="18" charset="0"/>
                      </a:endParaRPr>
                    </a:p>
                  </a:txBody>
                  <a:tcPr marT="45722" marB="45722" anchor="ctr"/>
                </a:tc>
                <a:tc hMerge="1">
                  <a:txBody>
                    <a:bodyPr/>
                    <a:lstStyle/>
                    <a:p>
                      <a:endParaRPr lang="zh-TW" altLang="en-US" sz="2400" b="0" dirty="0">
                        <a:solidFill>
                          <a:schemeClr val="tx1"/>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4"/>
                  </a:ext>
                </a:extLst>
              </a:tr>
            </a:tbl>
          </a:graphicData>
        </a:graphic>
      </p:graphicFrame>
      <p:sp>
        <p:nvSpPr>
          <p:cNvPr id="5"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p>
        </p:txBody>
      </p:sp>
    </p:spTree>
    <p:extLst>
      <p:ext uri="{BB962C8B-B14F-4D97-AF65-F5344CB8AC3E}">
        <p14:creationId xmlns:p14="http://schemas.microsoft.com/office/powerpoint/2010/main" val="372832067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4049119186"/>
              </p:ext>
            </p:extLst>
          </p:nvPr>
        </p:nvGraphicFramePr>
        <p:xfrm>
          <a:off x="228600" y="685800"/>
          <a:ext cx="8724900" cy="5989359"/>
        </p:xfrm>
        <a:graphic>
          <a:graphicData uri="http://schemas.openxmlformats.org/drawingml/2006/table">
            <a:tbl>
              <a:tblPr firstRow="1" bandRow="1">
                <a:tableStyleId>{5C22544A-7EE6-4342-B048-85BDC9FD1C3A}</a:tableStyleId>
              </a:tblPr>
              <a:tblGrid>
                <a:gridCol w="21717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563591">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705" marB="45705"/>
                </a:tc>
                <a:tc>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705" marB="45705"/>
                </a:tc>
                <a:extLst>
                  <a:ext uri="{0D108BD9-81ED-4DB2-BD59-A6C34878D82A}">
                    <a16:rowId xmlns:a16="http://schemas.microsoft.com/office/drawing/2014/main" val="10000"/>
                  </a:ext>
                </a:extLst>
              </a:tr>
              <a:tr h="883967">
                <a:tc>
                  <a:txBody>
                    <a:bodyPr/>
                    <a:lstStyle/>
                    <a:p>
                      <a:r>
                        <a:rPr lang="zh-TW" altLang="en-US" sz="2800" b="0" dirty="0" smtClean="0">
                          <a:solidFill>
                            <a:schemeClr val="tx1"/>
                          </a:solidFill>
                          <a:latin typeface="標楷體" panose="03000509000000000000" pitchFamily="65" charset="-120"/>
                          <a:ea typeface="標楷體" panose="03000509000000000000" pitchFamily="65" charset="-120"/>
                        </a:rPr>
                        <a:t>維護費</a:t>
                      </a:r>
                      <a:endParaRPr lang="zh-TW" altLang="en-US" sz="2800" b="0" dirty="0">
                        <a:solidFill>
                          <a:schemeClr val="tx1"/>
                        </a:solidFill>
                        <a:latin typeface="標楷體" panose="03000509000000000000" pitchFamily="65" charset="-120"/>
                        <a:ea typeface="標楷體" panose="03000509000000000000" pitchFamily="65" charset="-120"/>
                      </a:endParaRPr>
                    </a:p>
                  </a:txBody>
                  <a:tcPr marT="45705" marB="45705" anchor="ctr"/>
                </a:tc>
                <a:tc>
                  <a:txBody>
                    <a:bodyPr/>
                    <a:lstStyle/>
                    <a:p>
                      <a:r>
                        <a:rPr lang="zh-TW" altLang="en-US" sz="2600" b="0" dirty="0" smtClean="0">
                          <a:solidFill>
                            <a:schemeClr val="tx1"/>
                          </a:solidFill>
                          <a:latin typeface="標楷體" panose="03000509000000000000" pitchFamily="65" charset="-120"/>
                          <a:ea typeface="標楷體" panose="03000509000000000000" pitchFamily="65" charset="-120"/>
                        </a:rPr>
                        <a:t>建物修繕及設備修繕之編列原則請依總務處規定辦理。</a:t>
                      </a:r>
                      <a:endParaRPr lang="zh-TW" altLang="en-US" sz="2600" b="0" dirty="0">
                        <a:solidFill>
                          <a:schemeClr val="tx1"/>
                        </a:solidFill>
                        <a:latin typeface="標楷體" panose="03000509000000000000" pitchFamily="65" charset="-120"/>
                        <a:ea typeface="標楷體" panose="03000509000000000000" pitchFamily="65" charset="-120"/>
                      </a:endParaRPr>
                    </a:p>
                  </a:txBody>
                  <a:tcPr marT="45705" marB="45705"/>
                </a:tc>
                <a:extLst>
                  <a:ext uri="{0D108BD9-81ED-4DB2-BD59-A6C34878D82A}">
                    <a16:rowId xmlns:a16="http://schemas.microsoft.com/office/drawing/2014/main" val="10001"/>
                  </a:ext>
                </a:extLst>
              </a:tr>
              <a:tr h="3657911">
                <a:tc>
                  <a:txBody>
                    <a:bodyPr/>
                    <a:lstStyle/>
                    <a:p>
                      <a:r>
                        <a:rPr lang="zh-TW" altLang="en-US" sz="2800" spc="-580" baseline="0" dirty="0" smtClean="0">
                          <a:latin typeface="標楷體" panose="03000509000000000000" pitchFamily="65" charset="-120"/>
                          <a:ea typeface="標楷體" panose="03000509000000000000" pitchFamily="65" charset="-120"/>
                        </a:rPr>
                        <a:t>財產交易短絀</a:t>
                      </a:r>
                      <a:endParaRPr lang="en-US" altLang="zh-TW" sz="2800" spc="-580" baseline="0" dirty="0" smtClean="0">
                        <a:latin typeface="標楷體" panose="03000509000000000000" pitchFamily="65" charset="-120"/>
                        <a:ea typeface="標楷體" panose="03000509000000000000" pitchFamily="65" charset="-120"/>
                      </a:endParaRPr>
                    </a:p>
                  </a:txBody>
                  <a:tcPr marT="45705" marB="45705" anchor="ctr"/>
                </a:tc>
                <a:tc>
                  <a:txBody>
                    <a:bodyPr/>
                    <a:lstStyle/>
                    <a:p>
                      <a:pPr marL="342900" indent="-342900">
                        <a:buFont typeface="Arial" panose="020B0604020202020204" pitchFamily="34" charset="0"/>
                        <a:buChar char="•"/>
                      </a:pPr>
                      <a:r>
                        <a:rPr lang="zh-TW" altLang="en-US" sz="2600" dirty="0" smtClean="0">
                          <a:latin typeface="標楷體" panose="03000509000000000000" pitchFamily="65" charset="-120"/>
                          <a:ea typeface="標楷體" panose="03000509000000000000" pitchFamily="65" charset="-120"/>
                        </a:rPr>
                        <a:t>不堪使用且達報廢年限之財產（不包含列管物品），由單位保管人至總務資訊系統之財物管理服務網頁登錄，經資產組線上查核無誤後，由各單位至該系統印出「預估報廢清冊」，經單位主管核章後送至資產組核章，再將此清冊附於概算表中</a:t>
                      </a:r>
                      <a:endParaRPr lang="en-US" altLang="zh-TW" sz="2600" dirty="0" smtClean="0">
                        <a:latin typeface="標楷體" panose="03000509000000000000" pitchFamily="65" charset="-120"/>
                        <a:ea typeface="標楷體" panose="03000509000000000000" pitchFamily="65" charset="-120"/>
                      </a:endParaRPr>
                    </a:p>
                    <a:p>
                      <a:pPr marL="342900" indent="-342900">
                        <a:buFont typeface="Arial" panose="020B0604020202020204" pitchFamily="34" charset="0"/>
                        <a:buChar char="•"/>
                      </a:pPr>
                      <a:r>
                        <a:rPr lang="zh-TW" altLang="en-US" sz="2600" dirty="0" smtClean="0">
                          <a:latin typeface="標楷體" panose="03000509000000000000" pitchFamily="65" charset="-120"/>
                          <a:ea typeface="標楷體" panose="03000509000000000000" pitchFamily="65" charset="-120"/>
                        </a:rPr>
                        <a:t>財產報廢之殘值數，需登錄</a:t>
                      </a:r>
                      <a:r>
                        <a:rPr lang="zh-TW" altLang="en-US" sz="2600" b="1" dirty="0" smtClean="0">
                          <a:solidFill>
                            <a:srgbClr val="0033CC"/>
                          </a:solidFill>
                          <a:latin typeface="Times New Roman" pitchFamily="18" charset="0"/>
                          <a:ea typeface="標楷體" panose="03000509000000000000" pitchFamily="65" charset="-120"/>
                          <a:cs typeface="Times New Roman" pitchFamily="18" charset="0"/>
                        </a:rPr>
                        <a:t>會計項目：</a:t>
                      </a:r>
                      <a:r>
                        <a:rPr lang="en-US" altLang="zh-TW" sz="2600" b="1" dirty="0" smtClean="0">
                          <a:solidFill>
                            <a:srgbClr val="0033CC"/>
                          </a:solidFill>
                          <a:latin typeface="Times New Roman" pitchFamily="18" charset="0"/>
                          <a:ea typeface="標楷體" panose="03000509000000000000" pitchFamily="65" charset="-120"/>
                          <a:cs typeface="Times New Roman" pitchFamily="18" charset="0"/>
                        </a:rPr>
                        <a:t>51X2</a:t>
                      </a:r>
                      <a:r>
                        <a:rPr lang="zh-TW" altLang="en-US" sz="2600" dirty="0" smtClean="0">
                          <a:latin typeface="標楷體" panose="03000509000000000000" pitchFamily="65" charset="-120"/>
                          <a:ea typeface="標楷體" panose="03000509000000000000" pitchFamily="65" charset="-120"/>
                        </a:rPr>
                        <a:t>財產交易短絀，以利財產報廢預算執行</a:t>
                      </a:r>
                      <a:r>
                        <a:rPr lang="zh-TW" altLang="en-US" sz="2000" dirty="0" smtClean="0">
                          <a:latin typeface="標楷體" panose="03000509000000000000" pitchFamily="65" charset="-120"/>
                          <a:ea typeface="標楷體" panose="03000509000000000000" pitchFamily="65" charset="-120"/>
                        </a:rPr>
                        <a:t>。</a:t>
                      </a:r>
                      <a:endParaRPr lang="zh-TW" altLang="en-US" sz="2600" dirty="0">
                        <a:latin typeface="標楷體" panose="03000509000000000000" pitchFamily="65" charset="-120"/>
                        <a:ea typeface="標楷體" panose="03000509000000000000" pitchFamily="65" charset="-120"/>
                      </a:endParaRPr>
                    </a:p>
                  </a:txBody>
                  <a:tcPr marT="45705" marB="45705" anchor="ctr"/>
                </a:tc>
                <a:extLst>
                  <a:ext uri="{0D108BD9-81ED-4DB2-BD59-A6C34878D82A}">
                    <a16:rowId xmlns:a16="http://schemas.microsoft.com/office/drawing/2014/main" val="10002"/>
                  </a:ext>
                </a:extLst>
              </a:tr>
              <a:tr h="801619">
                <a:tc>
                  <a:txBody>
                    <a:bodyPr/>
                    <a:lstStyle/>
                    <a:p>
                      <a:r>
                        <a:rPr lang="zh-TW" altLang="en-US" sz="2800" b="0" spc="-500" baseline="0" dirty="0" smtClean="0">
                          <a:solidFill>
                            <a:schemeClr val="tx1"/>
                          </a:solidFill>
                          <a:latin typeface="標楷體" panose="03000509000000000000" pitchFamily="65" charset="-120"/>
                          <a:ea typeface="標楷體" panose="03000509000000000000" pitchFamily="65" charset="-120"/>
                        </a:rPr>
                        <a:t>折舊及攤銷</a:t>
                      </a:r>
                      <a:endParaRPr lang="zh-TW" altLang="en-US" sz="2800" b="0" spc="-500" baseline="0" dirty="0">
                        <a:solidFill>
                          <a:schemeClr val="tx1"/>
                        </a:solidFill>
                        <a:latin typeface="標楷體" panose="03000509000000000000" pitchFamily="65" charset="-120"/>
                        <a:ea typeface="標楷體" panose="03000509000000000000" pitchFamily="65" charset="-120"/>
                      </a:endParaRPr>
                    </a:p>
                  </a:txBody>
                  <a:tcPr marT="45705" marB="45705" anchor="ctr"/>
                </a:tc>
                <a:tc>
                  <a:txBody>
                    <a:bodyPr/>
                    <a:lstStyle/>
                    <a:p>
                      <a:r>
                        <a:rPr lang="zh-TW" altLang="en-US" sz="2600" b="0" dirty="0" smtClean="0">
                          <a:solidFill>
                            <a:schemeClr val="tx1"/>
                          </a:solidFill>
                          <a:latin typeface="標楷體" panose="03000509000000000000" pitchFamily="65" charset="-120"/>
                          <a:ea typeface="標楷體" panose="03000509000000000000" pitchFamily="65" charset="-120"/>
                        </a:rPr>
                        <a:t>資本支出之折舊與攤銷由</a:t>
                      </a:r>
                      <a:r>
                        <a:rPr lang="zh-TW" altLang="zh-TW" sz="2600" b="1" kern="1200" dirty="0" smtClean="0">
                          <a:solidFill>
                            <a:srgbClr val="0033CC"/>
                          </a:solidFill>
                          <a:latin typeface="標楷體" panose="03000509000000000000" pitchFamily="65" charset="-120"/>
                          <a:ea typeface="標楷體" panose="03000509000000000000" pitchFamily="65" charset="-120"/>
                          <a:cs typeface="+mn-cs"/>
                        </a:rPr>
                        <a:t>總務處</a:t>
                      </a:r>
                      <a:r>
                        <a:rPr lang="zh-TW" altLang="en-US" sz="2600" b="1" kern="1200" dirty="0" smtClean="0">
                          <a:solidFill>
                            <a:srgbClr val="0033CC"/>
                          </a:solidFill>
                          <a:latin typeface="標楷體" panose="03000509000000000000" pitchFamily="65" charset="-120"/>
                          <a:ea typeface="標楷體" panose="03000509000000000000" pitchFamily="65" charset="-120"/>
                          <a:cs typeface="+mn-cs"/>
                        </a:rPr>
                        <a:t>資</a:t>
                      </a:r>
                      <a:r>
                        <a:rPr lang="zh-TW" altLang="en-US" sz="2600" b="1" dirty="0" smtClean="0">
                          <a:solidFill>
                            <a:srgbClr val="0033CC"/>
                          </a:solidFill>
                          <a:latin typeface="標楷體" panose="03000509000000000000" pitchFamily="65" charset="-120"/>
                          <a:ea typeface="標楷體" panose="03000509000000000000" pitchFamily="65" charset="-120"/>
                        </a:rPr>
                        <a:t>產組</a:t>
                      </a:r>
                      <a:r>
                        <a:rPr lang="zh-TW" altLang="en-US" sz="2600" b="0" dirty="0" smtClean="0">
                          <a:solidFill>
                            <a:schemeClr val="tx1"/>
                          </a:solidFill>
                          <a:latin typeface="標楷體" panose="03000509000000000000" pitchFamily="65" charset="-120"/>
                          <a:ea typeface="標楷體" panose="03000509000000000000" pitchFamily="65" charset="-120"/>
                        </a:rPr>
                        <a:t>統一編列。</a:t>
                      </a:r>
                    </a:p>
                  </a:txBody>
                  <a:tcPr marT="45705" marB="45705" anchor="ctr"/>
                </a:tc>
                <a:extLst>
                  <a:ext uri="{0D108BD9-81ED-4DB2-BD59-A6C34878D82A}">
                    <a16:rowId xmlns:a16="http://schemas.microsoft.com/office/drawing/2014/main" val="10003"/>
                  </a:ext>
                </a:extLst>
              </a:tr>
            </a:tbl>
          </a:graphicData>
        </a:graphic>
      </p:graphicFrame>
      <p:sp>
        <p:nvSpPr>
          <p:cNvPr id="5"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p>
        </p:txBody>
      </p:sp>
    </p:spTree>
    <p:extLst>
      <p:ext uri="{BB962C8B-B14F-4D97-AF65-F5344CB8AC3E}">
        <p14:creationId xmlns:p14="http://schemas.microsoft.com/office/powerpoint/2010/main" val="30708103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14325" y="787400"/>
            <a:ext cx="8515350" cy="600075"/>
          </a:xfrm>
        </p:spPr>
        <p:txBody>
          <a:bodyPr/>
          <a:lstStyle/>
          <a:p>
            <a:pPr algn="ctr" eaLnBrk="1" hangingPunct="1"/>
            <a:r>
              <a:rPr lang="zh-TW" altLang="en-US" sz="3600" dirty="0" smtClean="0">
                <a:solidFill>
                  <a:schemeClr val="tx2">
                    <a:lumMod val="75000"/>
                  </a:schemeClr>
                </a:solidFill>
                <a:latin typeface="標楷體" pitchFamily="65" charset="-120"/>
                <a:ea typeface="標楷體" pitchFamily="65" charset="-120"/>
                <a:cs typeface="Times New Roman" pitchFamily="18" charset="0"/>
              </a:rPr>
              <a:t>議    程</a:t>
            </a:r>
          </a:p>
        </p:txBody>
      </p:sp>
      <p:graphicFrame>
        <p:nvGraphicFramePr>
          <p:cNvPr id="1188902" name="Group 38"/>
          <p:cNvGraphicFramePr>
            <a:graphicFrameLocks noGrp="1"/>
          </p:cNvGraphicFramePr>
          <p:nvPr>
            <p:ph idx="1"/>
            <p:extLst>
              <p:ext uri="{D42A27DB-BD31-4B8C-83A1-F6EECF244321}">
                <p14:modId xmlns:p14="http://schemas.microsoft.com/office/powerpoint/2010/main" val="1283513862"/>
              </p:ext>
            </p:extLst>
          </p:nvPr>
        </p:nvGraphicFramePr>
        <p:xfrm>
          <a:off x="508000" y="1600200"/>
          <a:ext cx="8335963" cy="4297364"/>
        </p:xfrm>
        <a:graphic>
          <a:graphicData uri="http://schemas.openxmlformats.org/drawingml/2006/table">
            <a:tbl>
              <a:tblPr>
                <a:tableStyleId>{08FB837D-C827-4EFA-A057-4D05807E0F7C}</a:tableStyleId>
              </a:tblPr>
              <a:tblGrid>
                <a:gridCol w="3000636">
                  <a:extLst>
                    <a:ext uri="{9D8B030D-6E8A-4147-A177-3AD203B41FA5}">
                      <a16:colId xmlns:a16="http://schemas.microsoft.com/office/drawing/2014/main" val="20000"/>
                    </a:ext>
                  </a:extLst>
                </a:gridCol>
                <a:gridCol w="5335327">
                  <a:extLst>
                    <a:ext uri="{9D8B030D-6E8A-4147-A177-3AD203B41FA5}">
                      <a16:colId xmlns:a16="http://schemas.microsoft.com/office/drawing/2014/main" val="20001"/>
                    </a:ext>
                  </a:extLst>
                </a:gridCol>
              </a:tblGrid>
              <a:tr h="580029">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958975" algn="l"/>
                        </a:tabLst>
                      </a:pPr>
                      <a:r>
                        <a:rPr kumimoji="0" lang="zh-TW" altLang="en-US" sz="2000" b="1" u="none" strike="noStrike" cap="none" normalizeH="0" baseline="0" dirty="0" smtClean="0">
                          <a:ln>
                            <a:noFill/>
                          </a:ln>
                          <a:solidFill>
                            <a:schemeClr val="tx2">
                              <a:lumMod val="75000"/>
                            </a:schemeClr>
                          </a:solidFill>
                          <a:effectLst/>
                        </a:rPr>
                        <a:t>時          間</a:t>
                      </a:r>
                      <a:endParaRPr kumimoji="0" lang="zh-TW" altLang="en-US" sz="2000" b="1" i="0" u="none" strike="noStrike" cap="none" normalizeH="0" baseline="0" dirty="0" smtClean="0">
                        <a:ln>
                          <a:noFill/>
                        </a:ln>
                        <a:solidFill>
                          <a:schemeClr val="tx2">
                            <a:lumMod val="75000"/>
                          </a:schemeClr>
                        </a:solidFill>
                        <a:effectLst/>
                        <a:latin typeface="Arial" charset="0"/>
                        <a:ea typeface="標楷體" pitchFamily="65" charset="-120"/>
                        <a:cs typeface="Times New Roman" pitchFamily="18" charset="0"/>
                      </a:endParaRPr>
                    </a:p>
                  </a:txBody>
                  <a:tcPr marT="45722" marB="45722"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39938" algn="l"/>
                          <a:tab pos="2154238" algn="l"/>
                        </a:tabLst>
                      </a:pPr>
                      <a:r>
                        <a:rPr kumimoji="0" lang="zh-TW" altLang="en-US" sz="2000" b="1" u="none" strike="noStrike" cap="none" normalizeH="0" baseline="0" dirty="0" smtClean="0">
                          <a:ln>
                            <a:noFill/>
                          </a:ln>
                          <a:solidFill>
                            <a:schemeClr val="tx2">
                              <a:lumMod val="75000"/>
                            </a:schemeClr>
                          </a:solidFill>
                          <a:effectLst/>
                        </a:rPr>
                        <a:t>內                容</a:t>
                      </a:r>
                      <a:endParaRPr kumimoji="0" lang="zh-TW" altLang="en-US" sz="2000" b="1" i="0" u="none" strike="noStrike" cap="none" normalizeH="0" baseline="0" dirty="0" smtClean="0">
                        <a:ln>
                          <a:noFill/>
                        </a:ln>
                        <a:solidFill>
                          <a:schemeClr val="tx2">
                            <a:lumMod val="75000"/>
                          </a:schemeClr>
                        </a:solidFill>
                        <a:effectLst/>
                        <a:latin typeface="Arial" charset="0"/>
                        <a:ea typeface="標楷體" pitchFamily="65" charset="-120"/>
                        <a:cs typeface="Times New Roman" pitchFamily="18" charset="0"/>
                      </a:endParaRPr>
                    </a:p>
                  </a:txBody>
                  <a:tcPr marT="45722" marB="45722" anchor="ctr" horzOverflow="overflow"/>
                </a:tc>
                <a:extLst>
                  <a:ext uri="{0D108BD9-81ED-4DB2-BD59-A6C34878D82A}">
                    <a16:rowId xmlns:a16="http://schemas.microsoft.com/office/drawing/2014/main" val="10000"/>
                  </a:ext>
                </a:extLst>
              </a:tr>
              <a:tr h="610869">
                <a:tc>
                  <a:txBody>
                    <a:bodyPr/>
                    <a:lstStyle/>
                    <a:p>
                      <a:pPr marR="242570" algn="ctr">
                        <a:lnSpc>
                          <a:spcPts val="2000"/>
                        </a:lnSpc>
                        <a:spcAft>
                          <a:spcPts val="0"/>
                        </a:spcAft>
                      </a:pPr>
                      <a:r>
                        <a:rPr lang="en-US" sz="2000" b="1" kern="100" dirty="0">
                          <a:solidFill>
                            <a:schemeClr val="tx2">
                              <a:lumMod val="75000"/>
                            </a:schemeClr>
                          </a:solidFill>
                          <a:effectLst/>
                        </a:rPr>
                        <a:t>13</a:t>
                      </a:r>
                      <a:r>
                        <a:rPr lang="zh-TW" sz="2000" b="1" kern="100" dirty="0">
                          <a:solidFill>
                            <a:schemeClr val="tx2">
                              <a:lumMod val="75000"/>
                            </a:schemeClr>
                          </a:solidFill>
                          <a:effectLst/>
                        </a:rPr>
                        <a:t>：</a:t>
                      </a:r>
                      <a:r>
                        <a:rPr lang="en-US" sz="2000" b="1" kern="100" dirty="0">
                          <a:solidFill>
                            <a:schemeClr val="tx2">
                              <a:lumMod val="75000"/>
                            </a:schemeClr>
                          </a:solidFill>
                          <a:effectLst/>
                        </a:rPr>
                        <a:t>30</a:t>
                      </a:r>
                      <a:r>
                        <a:rPr lang="zh-TW" sz="2000" b="1" kern="100" dirty="0">
                          <a:solidFill>
                            <a:schemeClr val="tx2">
                              <a:lumMod val="75000"/>
                            </a:schemeClr>
                          </a:solidFill>
                          <a:effectLst/>
                        </a:rPr>
                        <a:t>〜</a:t>
                      </a:r>
                      <a:r>
                        <a:rPr lang="en-US" sz="2000" b="1" kern="100" dirty="0">
                          <a:solidFill>
                            <a:schemeClr val="tx2">
                              <a:lumMod val="75000"/>
                            </a:schemeClr>
                          </a:solidFill>
                          <a:effectLst/>
                        </a:rPr>
                        <a:t>13</a:t>
                      </a:r>
                      <a:r>
                        <a:rPr lang="zh-TW" sz="2000" b="1" kern="100" dirty="0">
                          <a:solidFill>
                            <a:schemeClr val="tx2">
                              <a:lumMod val="75000"/>
                            </a:schemeClr>
                          </a:solidFill>
                          <a:effectLst/>
                        </a:rPr>
                        <a:t>：</a:t>
                      </a:r>
                      <a:r>
                        <a:rPr lang="en-US" sz="2000" b="1" kern="100" dirty="0">
                          <a:solidFill>
                            <a:schemeClr val="tx2">
                              <a:lumMod val="75000"/>
                            </a:schemeClr>
                          </a:solidFill>
                          <a:effectLst/>
                        </a:rPr>
                        <a:t>40</a:t>
                      </a:r>
                      <a:endParaRPr lang="zh-TW" sz="2000" b="1" kern="100" dirty="0">
                        <a:solidFill>
                          <a:schemeClr val="tx2">
                            <a:lumMod val="75000"/>
                          </a:schemeClr>
                        </a:solidFill>
                        <a:effectLst/>
                        <a:latin typeface="Times New Roman" panose="02020603050405020304" pitchFamily="18" charset="0"/>
                        <a:ea typeface="新細明體"/>
                        <a:cs typeface="Times New Roman" panose="02020603050405020304" pitchFamily="18" charset="0"/>
                      </a:endParaRPr>
                    </a:p>
                  </a:txBody>
                  <a:tcPr marL="17780" marR="1778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76475" algn="l"/>
                        </a:tabLst>
                      </a:pPr>
                      <a:r>
                        <a:rPr kumimoji="0" lang="zh-TW" altLang="en-US" sz="2000" b="1" u="none" strike="noStrike" cap="none" normalizeH="0" baseline="0" dirty="0" smtClean="0">
                          <a:ln>
                            <a:noFill/>
                          </a:ln>
                          <a:solidFill>
                            <a:schemeClr val="tx2">
                              <a:lumMod val="75000"/>
                            </a:schemeClr>
                          </a:solidFill>
                          <a:effectLst/>
                        </a:rPr>
                        <a:t>報到</a:t>
                      </a:r>
                      <a:endParaRPr kumimoji="0" lang="zh-TW" altLang="en-US" sz="2000" b="1" i="0" u="none" strike="noStrike" cap="none" normalizeH="0" baseline="0" dirty="0" smtClean="0">
                        <a:ln>
                          <a:noFill/>
                        </a:ln>
                        <a:solidFill>
                          <a:schemeClr val="tx2">
                            <a:lumMod val="75000"/>
                          </a:schemeClr>
                        </a:solidFill>
                        <a:effectLst/>
                        <a:latin typeface="Arial" charset="0"/>
                        <a:ea typeface="標楷體" pitchFamily="65" charset="-120"/>
                        <a:cs typeface="Times New Roman" pitchFamily="18" charset="0"/>
                      </a:endParaRPr>
                    </a:p>
                  </a:txBody>
                  <a:tcPr marT="45722" marB="45722" anchor="ctr" horzOverflow="overflow"/>
                </a:tc>
                <a:extLst>
                  <a:ext uri="{0D108BD9-81ED-4DB2-BD59-A6C34878D82A}">
                    <a16:rowId xmlns:a16="http://schemas.microsoft.com/office/drawing/2014/main" val="10001"/>
                  </a:ext>
                </a:extLst>
              </a:tr>
              <a:tr h="610869">
                <a:tc>
                  <a:txBody>
                    <a:bodyPr/>
                    <a:lstStyle/>
                    <a:p>
                      <a:pPr marR="242570" algn="ctr">
                        <a:lnSpc>
                          <a:spcPts val="2000"/>
                        </a:lnSpc>
                        <a:spcAft>
                          <a:spcPts val="0"/>
                        </a:spcAft>
                      </a:pPr>
                      <a:r>
                        <a:rPr lang="en-US" sz="2000" b="1" kern="100" dirty="0">
                          <a:solidFill>
                            <a:schemeClr val="tx2">
                              <a:lumMod val="75000"/>
                            </a:schemeClr>
                          </a:solidFill>
                          <a:effectLst/>
                        </a:rPr>
                        <a:t>13</a:t>
                      </a:r>
                      <a:r>
                        <a:rPr lang="zh-TW" sz="2000" b="1" kern="100" dirty="0">
                          <a:solidFill>
                            <a:schemeClr val="tx2">
                              <a:lumMod val="75000"/>
                            </a:schemeClr>
                          </a:solidFill>
                          <a:effectLst/>
                        </a:rPr>
                        <a:t>：</a:t>
                      </a:r>
                      <a:r>
                        <a:rPr lang="en-US" sz="2000" b="1" kern="100" dirty="0">
                          <a:solidFill>
                            <a:schemeClr val="tx2">
                              <a:lumMod val="75000"/>
                            </a:schemeClr>
                          </a:solidFill>
                          <a:effectLst/>
                        </a:rPr>
                        <a:t>40</a:t>
                      </a:r>
                      <a:r>
                        <a:rPr lang="zh-TW" sz="2000" b="1" kern="100" dirty="0">
                          <a:solidFill>
                            <a:schemeClr val="tx2">
                              <a:lumMod val="75000"/>
                            </a:schemeClr>
                          </a:solidFill>
                          <a:effectLst/>
                        </a:rPr>
                        <a:t>〜</a:t>
                      </a:r>
                      <a:r>
                        <a:rPr lang="en-US" sz="2000" b="1" kern="100" dirty="0" smtClean="0">
                          <a:solidFill>
                            <a:schemeClr val="tx2">
                              <a:lumMod val="75000"/>
                            </a:schemeClr>
                          </a:solidFill>
                          <a:effectLst/>
                        </a:rPr>
                        <a:t>14</a:t>
                      </a:r>
                      <a:r>
                        <a:rPr lang="zh-TW" sz="2000" b="1" kern="100" dirty="0" smtClean="0">
                          <a:solidFill>
                            <a:schemeClr val="tx2">
                              <a:lumMod val="75000"/>
                            </a:schemeClr>
                          </a:solidFill>
                          <a:effectLst/>
                        </a:rPr>
                        <a:t>：</a:t>
                      </a:r>
                      <a:r>
                        <a:rPr lang="en-US" altLang="zh-TW" sz="2000" b="1" kern="100" dirty="0" smtClean="0">
                          <a:solidFill>
                            <a:schemeClr val="tx2">
                              <a:lumMod val="75000"/>
                            </a:schemeClr>
                          </a:solidFill>
                          <a:effectLst/>
                        </a:rPr>
                        <a:t>10</a:t>
                      </a:r>
                      <a:endParaRPr lang="zh-TW" sz="2000" b="1" kern="100" dirty="0">
                        <a:solidFill>
                          <a:schemeClr val="tx2">
                            <a:lumMod val="75000"/>
                          </a:schemeClr>
                        </a:solidFill>
                        <a:effectLst/>
                        <a:latin typeface="Times New Roman" panose="02020603050405020304" pitchFamily="18" charset="0"/>
                        <a:ea typeface="新細明體"/>
                        <a:cs typeface="Times New Roman" panose="02020603050405020304" pitchFamily="18" charset="0"/>
                      </a:endParaRPr>
                    </a:p>
                  </a:txBody>
                  <a:tcPr marL="17780" marR="1778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76475" algn="l"/>
                          <a:tab pos="2505075" algn="l"/>
                          <a:tab pos="2619375" algn="l"/>
                        </a:tabLst>
                      </a:pPr>
                      <a:r>
                        <a:rPr kumimoji="0" lang="en-US" altLang="zh-TW" sz="2000" b="1" u="none" strike="noStrike" cap="none" normalizeH="0" baseline="0" dirty="0" smtClean="0">
                          <a:ln>
                            <a:noFill/>
                          </a:ln>
                          <a:solidFill>
                            <a:schemeClr val="tx2">
                              <a:lumMod val="75000"/>
                            </a:schemeClr>
                          </a:solidFill>
                          <a:effectLst/>
                        </a:rPr>
                        <a:t>109</a:t>
                      </a:r>
                      <a:r>
                        <a:rPr kumimoji="0" lang="zh-TW" altLang="en-US" sz="2000" b="1" u="none" strike="noStrike" cap="none" normalizeH="0" baseline="0" dirty="0" smtClean="0">
                          <a:ln>
                            <a:noFill/>
                          </a:ln>
                          <a:solidFill>
                            <a:schemeClr val="tx2">
                              <a:lumMod val="75000"/>
                            </a:schemeClr>
                          </a:solidFill>
                          <a:effectLst/>
                        </a:rPr>
                        <a:t>學年度預算編列原則說明</a:t>
                      </a:r>
                      <a:endParaRPr kumimoji="0" lang="en-US" altLang="zh-TW" sz="2000" b="1" i="0" u="none" strike="noStrike" cap="none" normalizeH="0" baseline="0" dirty="0" smtClean="0">
                        <a:ln>
                          <a:noFill/>
                        </a:ln>
                        <a:solidFill>
                          <a:schemeClr val="tx2">
                            <a:lumMod val="75000"/>
                          </a:schemeClr>
                        </a:solidFill>
                        <a:effectLst/>
                        <a:latin typeface="Times New Roman" pitchFamily="18" charset="0"/>
                        <a:ea typeface="標楷體" pitchFamily="65" charset="-120"/>
                        <a:cs typeface="Times New Roman" pitchFamily="18" charset="0"/>
                      </a:endParaRPr>
                    </a:p>
                  </a:txBody>
                  <a:tcPr marT="45722" marB="45722" anchor="ctr" horzOverflow="overflow"/>
                </a:tc>
                <a:extLst>
                  <a:ext uri="{0D108BD9-81ED-4DB2-BD59-A6C34878D82A}">
                    <a16:rowId xmlns:a16="http://schemas.microsoft.com/office/drawing/2014/main" val="10002"/>
                  </a:ext>
                </a:extLst>
              </a:tr>
              <a:tr h="667160">
                <a:tc>
                  <a:txBody>
                    <a:bodyPr/>
                    <a:lstStyle/>
                    <a:p>
                      <a:pPr marR="242570" algn="ctr">
                        <a:lnSpc>
                          <a:spcPts val="2000"/>
                        </a:lnSpc>
                        <a:spcAft>
                          <a:spcPts val="0"/>
                        </a:spcAft>
                      </a:pPr>
                      <a:r>
                        <a:rPr lang="en-US" sz="2000" b="1" kern="100" dirty="0" smtClean="0">
                          <a:solidFill>
                            <a:schemeClr val="tx2">
                              <a:lumMod val="75000"/>
                            </a:schemeClr>
                          </a:solidFill>
                          <a:effectLst/>
                        </a:rPr>
                        <a:t>14</a:t>
                      </a:r>
                      <a:r>
                        <a:rPr lang="zh-TW" sz="2000" b="1" kern="100" dirty="0" smtClean="0">
                          <a:solidFill>
                            <a:schemeClr val="tx2">
                              <a:lumMod val="75000"/>
                            </a:schemeClr>
                          </a:solidFill>
                          <a:effectLst/>
                        </a:rPr>
                        <a:t>：</a:t>
                      </a:r>
                      <a:r>
                        <a:rPr lang="en-US" altLang="zh-TW" sz="2000" b="1" kern="100" dirty="0" smtClean="0">
                          <a:solidFill>
                            <a:schemeClr val="tx2">
                              <a:lumMod val="75000"/>
                            </a:schemeClr>
                          </a:solidFill>
                          <a:effectLst/>
                        </a:rPr>
                        <a:t>1</a:t>
                      </a:r>
                      <a:r>
                        <a:rPr lang="en-US" sz="2000" b="1" kern="100" dirty="0" smtClean="0">
                          <a:solidFill>
                            <a:schemeClr val="tx2">
                              <a:lumMod val="75000"/>
                            </a:schemeClr>
                          </a:solidFill>
                          <a:effectLst/>
                        </a:rPr>
                        <a:t>0</a:t>
                      </a:r>
                      <a:r>
                        <a:rPr lang="zh-TW" sz="2000" b="1" kern="100" dirty="0">
                          <a:solidFill>
                            <a:schemeClr val="tx2">
                              <a:lumMod val="75000"/>
                            </a:schemeClr>
                          </a:solidFill>
                          <a:effectLst/>
                        </a:rPr>
                        <a:t>〜</a:t>
                      </a:r>
                      <a:r>
                        <a:rPr lang="en-US" sz="2000" b="1" kern="100" dirty="0">
                          <a:solidFill>
                            <a:schemeClr val="tx2">
                              <a:lumMod val="75000"/>
                            </a:schemeClr>
                          </a:solidFill>
                          <a:effectLst/>
                        </a:rPr>
                        <a:t>14</a:t>
                      </a:r>
                      <a:r>
                        <a:rPr lang="zh-TW" sz="2000" b="1" kern="100" dirty="0" smtClean="0">
                          <a:solidFill>
                            <a:schemeClr val="tx2">
                              <a:lumMod val="75000"/>
                            </a:schemeClr>
                          </a:solidFill>
                          <a:effectLst/>
                        </a:rPr>
                        <a:t>：</a:t>
                      </a:r>
                      <a:r>
                        <a:rPr lang="en-US" altLang="zh-TW" sz="2000" b="1" kern="100" dirty="0" smtClean="0">
                          <a:solidFill>
                            <a:schemeClr val="tx2">
                              <a:lumMod val="75000"/>
                            </a:schemeClr>
                          </a:solidFill>
                          <a:effectLst/>
                        </a:rPr>
                        <a:t>4</a:t>
                      </a:r>
                      <a:r>
                        <a:rPr lang="en-US" sz="2000" b="1" kern="100" dirty="0" smtClean="0">
                          <a:solidFill>
                            <a:schemeClr val="tx2">
                              <a:lumMod val="75000"/>
                            </a:schemeClr>
                          </a:solidFill>
                          <a:effectLst/>
                        </a:rPr>
                        <a:t>0</a:t>
                      </a:r>
                      <a:endParaRPr lang="zh-TW" sz="2000" b="1" kern="100" dirty="0">
                        <a:solidFill>
                          <a:schemeClr val="tx2">
                            <a:lumMod val="75000"/>
                          </a:schemeClr>
                        </a:solidFill>
                        <a:effectLst/>
                        <a:latin typeface="Times New Roman" panose="02020603050405020304" pitchFamily="18" charset="0"/>
                        <a:ea typeface="新細明體"/>
                        <a:cs typeface="Times New Roman" panose="02020603050405020304" pitchFamily="18" charset="0"/>
                      </a:endParaRPr>
                    </a:p>
                  </a:txBody>
                  <a:tcPr marL="17780" marR="1778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76475" algn="l"/>
                          <a:tab pos="2505075" algn="l"/>
                          <a:tab pos="2619375" algn="l"/>
                        </a:tabLst>
                        <a:defRPr/>
                      </a:pPr>
                      <a:r>
                        <a:rPr kumimoji="0" lang="zh-TW" altLang="en-US" sz="2000" b="1" u="none" strike="noStrike" cap="none" normalizeH="0" baseline="0" dirty="0" smtClean="0">
                          <a:ln>
                            <a:noFill/>
                          </a:ln>
                          <a:solidFill>
                            <a:schemeClr val="tx2">
                              <a:lumMod val="75000"/>
                            </a:schemeClr>
                          </a:solidFill>
                          <a:effectLst/>
                        </a:rPr>
                        <a:t>總務處相關預算說明</a:t>
                      </a:r>
                      <a:endParaRPr kumimoji="0" lang="zh-TW" altLang="en-US" sz="2000" b="1" i="0" u="none" strike="noStrike" cap="none" normalizeH="0" baseline="0" dirty="0" smtClean="0">
                        <a:ln>
                          <a:noFill/>
                        </a:ln>
                        <a:solidFill>
                          <a:schemeClr val="tx2">
                            <a:lumMod val="75000"/>
                          </a:schemeClr>
                        </a:solidFill>
                        <a:effectLst/>
                        <a:latin typeface="Arial" charset="0"/>
                        <a:ea typeface="標楷體" pitchFamily="65" charset="-120"/>
                        <a:cs typeface="Times New Roman" pitchFamily="18" charset="0"/>
                      </a:endParaRPr>
                    </a:p>
                  </a:txBody>
                  <a:tcPr marT="45722" marB="45722" anchor="ctr" horzOverflow="overflow"/>
                </a:tc>
                <a:extLst>
                  <a:ext uri="{0D108BD9-81ED-4DB2-BD59-A6C34878D82A}">
                    <a16:rowId xmlns:a16="http://schemas.microsoft.com/office/drawing/2014/main" val="10003"/>
                  </a:ext>
                </a:extLst>
              </a:tr>
              <a:tr h="608784">
                <a:tc>
                  <a:txBody>
                    <a:bodyPr/>
                    <a:lstStyle/>
                    <a:p>
                      <a:pPr marR="242570" algn="ctr">
                        <a:lnSpc>
                          <a:spcPts val="2000"/>
                        </a:lnSpc>
                        <a:spcAft>
                          <a:spcPts val="0"/>
                        </a:spcAft>
                      </a:pPr>
                      <a:r>
                        <a:rPr lang="en-US" sz="2000" b="1" kern="100" dirty="0">
                          <a:solidFill>
                            <a:schemeClr val="tx2">
                              <a:lumMod val="75000"/>
                            </a:schemeClr>
                          </a:solidFill>
                          <a:effectLst/>
                        </a:rPr>
                        <a:t>14</a:t>
                      </a:r>
                      <a:r>
                        <a:rPr lang="zh-TW" sz="2000" b="1" kern="100" dirty="0" smtClean="0">
                          <a:solidFill>
                            <a:schemeClr val="tx2">
                              <a:lumMod val="75000"/>
                            </a:schemeClr>
                          </a:solidFill>
                          <a:effectLst/>
                        </a:rPr>
                        <a:t>：</a:t>
                      </a:r>
                      <a:r>
                        <a:rPr lang="en-US" altLang="zh-TW" sz="2000" b="1" kern="100" dirty="0" smtClean="0">
                          <a:solidFill>
                            <a:schemeClr val="tx2">
                              <a:lumMod val="75000"/>
                            </a:schemeClr>
                          </a:solidFill>
                          <a:effectLst/>
                        </a:rPr>
                        <a:t>4</a:t>
                      </a:r>
                      <a:r>
                        <a:rPr lang="en-US" sz="2000" b="1" kern="100" dirty="0" smtClean="0">
                          <a:solidFill>
                            <a:schemeClr val="tx2">
                              <a:lumMod val="75000"/>
                            </a:schemeClr>
                          </a:solidFill>
                          <a:effectLst/>
                        </a:rPr>
                        <a:t>0</a:t>
                      </a:r>
                      <a:r>
                        <a:rPr lang="zh-TW" sz="2000" b="1" kern="100" dirty="0">
                          <a:solidFill>
                            <a:schemeClr val="tx2">
                              <a:lumMod val="75000"/>
                            </a:schemeClr>
                          </a:solidFill>
                          <a:effectLst/>
                        </a:rPr>
                        <a:t>〜</a:t>
                      </a:r>
                      <a:r>
                        <a:rPr lang="en-US" sz="2000" b="1" kern="100" dirty="0" smtClean="0">
                          <a:solidFill>
                            <a:schemeClr val="tx2">
                              <a:lumMod val="75000"/>
                            </a:schemeClr>
                          </a:solidFill>
                          <a:effectLst/>
                        </a:rPr>
                        <a:t>1</a:t>
                      </a:r>
                      <a:r>
                        <a:rPr lang="en-US" altLang="zh-TW" sz="2000" b="1" kern="100" dirty="0" smtClean="0">
                          <a:solidFill>
                            <a:schemeClr val="tx2">
                              <a:lumMod val="75000"/>
                            </a:schemeClr>
                          </a:solidFill>
                          <a:effectLst/>
                        </a:rPr>
                        <a:t>4</a:t>
                      </a:r>
                      <a:r>
                        <a:rPr lang="zh-TW" sz="2000" b="1" kern="100" dirty="0" smtClean="0">
                          <a:solidFill>
                            <a:schemeClr val="tx2">
                              <a:lumMod val="75000"/>
                            </a:schemeClr>
                          </a:solidFill>
                          <a:effectLst/>
                        </a:rPr>
                        <a:t>：</a:t>
                      </a:r>
                      <a:r>
                        <a:rPr lang="en-US" altLang="zh-TW" sz="2000" b="1" kern="100" dirty="0" smtClean="0">
                          <a:solidFill>
                            <a:schemeClr val="tx2">
                              <a:lumMod val="75000"/>
                            </a:schemeClr>
                          </a:solidFill>
                          <a:effectLst/>
                        </a:rPr>
                        <a:t>5</a:t>
                      </a:r>
                      <a:r>
                        <a:rPr lang="en-US" sz="2000" b="1" kern="100" dirty="0" smtClean="0">
                          <a:solidFill>
                            <a:schemeClr val="tx2">
                              <a:lumMod val="75000"/>
                            </a:schemeClr>
                          </a:solidFill>
                          <a:effectLst/>
                        </a:rPr>
                        <a:t>0</a:t>
                      </a:r>
                      <a:endParaRPr lang="zh-TW" sz="2000" b="1" kern="100" dirty="0">
                        <a:solidFill>
                          <a:schemeClr val="tx2">
                            <a:lumMod val="75000"/>
                          </a:schemeClr>
                        </a:solidFill>
                        <a:effectLst/>
                        <a:latin typeface="Times New Roman" panose="02020603050405020304" pitchFamily="18" charset="0"/>
                        <a:ea typeface="新細明體"/>
                        <a:cs typeface="Times New Roman" panose="02020603050405020304" pitchFamily="18" charset="0"/>
                      </a:endParaRPr>
                    </a:p>
                  </a:txBody>
                  <a:tcPr marL="17780" marR="1778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146300" algn="l"/>
                          <a:tab pos="2276475" algn="l"/>
                        </a:tabLst>
                      </a:pPr>
                      <a:r>
                        <a:rPr kumimoji="0" lang="zh-TW" altLang="en-US" sz="2000" b="1" u="none" strike="noStrike" cap="none" normalizeH="0" baseline="0" dirty="0" smtClean="0">
                          <a:ln>
                            <a:noFill/>
                          </a:ln>
                          <a:solidFill>
                            <a:schemeClr val="tx2">
                              <a:lumMod val="75000"/>
                            </a:schemeClr>
                          </a:solidFill>
                          <a:effectLst/>
                        </a:rPr>
                        <a:t>研發處相關預算說明</a:t>
                      </a:r>
                      <a:endParaRPr kumimoji="0" lang="zh-TW" altLang="en-US" sz="2000" b="1" i="0" u="none" strike="noStrike" cap="none" normalizeH="0" baseline="0" dirty="0" smtClean="0">
                        <a:ln>
                          <a:noFill/>
                        </a:ln>
                        <a:solidFill>
                          <a:schemeClr val="tx2">
                            <a:lumMod val="75000"/>
                          </a:schemeClr>
                        </a:solidFill>
                        <a:effectLst/>
                        <a:latin typeface="Arial" charset="0"/>
                        <a:ea typeface="標楷體" pitchFamily="65" charset="-120"/>
                        <a:cs typeface="Times New Roman" pitchFamily="18" charset="0"/>
                      </a:endParaRPr>
                    </a:p>
                  </a:txBody>
                  <a:tcPr marT="45722" marB="45722" anchor="ctr" horzOverflow="overflow"/>
                </a:tc>
                <a:extLst>
                  <a:ext uri="{0D108BD9-81ED-4DB2-BD59-A6C34878D82A}">
                    <a16:rowId xmlns:a16="http://schemas.microsoft.com/office/drawing/2014/main" val="10004"/>
                  </a:ext>
                </a:extLst>
              </a:tr>
              <a:tr h="610869">
                <a:tc>
                  <a:txBody>
                    <a:bodyPr/>
                    <a:lstStyle/>
                    <a:p>
                      <a:pPr marR="242570" algn="ctr">
                        <a:lnSpc>
                          <a:spcPts val="2000"/>
                        </a:lnSpc>
                        <a:spcAft>
                          <a:spcPts val="0"/>
                        </a:spcAft>
                      </a:pPr>
                      <a:r>
                        <a:rPr lang="en-US" sz="2000" b="1" kern="100" dirty="0" smtClean="0">
                          <a:solidFill>
                            <a:schemeClr val="tx2">
                              <a:lumMod val="75000"/>
                            </a:schemeClr>
                          </a:solidFill>
                          <a:effectLst/>
                        </a:rPr>
                        <a:t>1</a:t>
                      </a:r>
                      <a:r>
                        <a:rPr lang="en-US" altLang="zh-TW" sz="2000" b="1" kern="100" dirty="0" smtClean="0">
                          <a:solidFill>
                            <a:schemeClr val="tx2">
                              <a:lumMod val="75000"/>
                            </a:schemeClr>
                          </a:solidFill>
                          <a:effectLst/>
                        </a:rPr>
                        <a:t>4</a:t>
                      </a:r>
                      <a:r>
                        <a:rPr lang="zh-TW" sz="2000" b="1" kern="100" dirty="0" smtClean="0">
                          <a:solidFill>
                            <a:schemeClr val="tx2">
                              <a:lumMod val="75000"/>
                            </a:schemeClr>
                          </a:solidFill>
                          <a:effectLst/>
                        </a:rPr>
                        <a:t>：</a:t>
                      </a:r>
                      <a:r>
                        <a:rPr lang="en-US" altLang="zh-TW" sz="2000" b="1" kern="100" dirty="0" smtClean="0">
                          <a:solidFill>
                            <a:schemeClr val="tx2">
                              <a:lumMod val="75000"/>
                            </a:schemeClr>
                          </a:solidFill>
                          <a:effectLst/>
                        </a:rPr>
                        <a:t>5</a:t>
                      </a:r>
                      <a:r>
                        <a:rPr lang="en-US" sz="2000" b="1" kern="100" dirty="0" smtClean="0">
                          <a:solidFill>
                            <a:schemeClr val="tx2">
                              <a:lumMod val="75000"/>
                            </a:schemeClr>
                          </a:solidFill>
                          <a:effectLst/>
                        </a:rPr>
                        <a:t>0</a:t>
                      </a:r>
                      <a:r>
                        <a:rPr lang="zh-TW" sz="2000" b="1" kern="100" dirty="0">
                          <a:solidFill>
                            <a:schemeClr val="tx2">
                              <a:lumMod val="75000"/>
                            </a:schemeClr>
                          </a:solidFill>
                          <a:effectLst/>
                        </a:rPr>
                        <a:t>〜</a:t>
                      </a:r>
                      <a:r>
                        <a:rPr lang="en-US" sz="2000" b="1" kern="100" dirty="0" smtClean="0">
                          <a:solidFill>
                            <a:schemeClr val="tx2">
                              <a:lumMod val="75000"/>
                            </a:schemeClr>
                          </a:solidFill>
                          <a:effectLst/>
                        </a:rPr>
                        <a:t>1</a:t>
                      </a:r>
                      <a:r>
                        <a:rPr lang="en-US" altLang="zh-TW" sz="2000" b="1" kern="100" dirty="0" smtClean="0">
                          <a:solidFill>
                            <a:schemeClr val="tx2">
                              <a:lumMod val="75000"/>
                            </a:schemeClr>
                          </a:solidFill>
                          <a:effectLst/>
                        </a:rPr>
                        <a:t>5</a:t>
                      </a:r>
                      <a:r>
                        <a:rPr lang="zh-TW" sz="2000" b="1" kern="100" dirty="0" smtClean="0">
                          <a:solidFill>
                            <a:schemeClr val="tx2">
                              <a:lumMod val="75000"/>
                            </a:schemeClr>
                          </a:solidFill>
                          <a:effectLst/>
                        </a:rPr>
                        <a:t>：</a:t>
                      </a:r>
                      <a:r>
                        <a:rPr lang="en-US" altLang="zh-TW" sz="2000" b="1" kern="100" dirty="0" smtClean="0">
                          <a:solidFill>
                            <a:schemeClr val="tx2">
                              <a:lumMod val="75000"/>
                            </a:schemeClr>
                          </a:solidFill>
                          <a:effectLst/>
                        </a:rPr>
                        <a:t>1</a:t>
                      </a:r>
                      <a:r>
                        <a:rPr lang="en-US" sz="2000" b="1" kern="100" dirty="0" smtClean="0">
                          <a:solidFill>
                            <a:schemeClr val="tx2">
                              <a:lumMod val="75000"/>
                            </a:schemeClr>
                          </a:solidFill>
                          <a:effectLst/>
                        </a:rPr>
                        <a:t>0</a:t>
                      </a:r>
                      <a:endParaRPr lang="zh-TW" sz="2000" b="1" kern="100" dirty="0">
                        <a:solidFill>
                          <a:schemeClr val="tx2">
                            <a:lumMod val="75000"/>
                          </a:schemeClr>
                        </a:solidFill>
                        <a:effectLst/>
                        <a:latin typeface="Times New Roman" panose="02020603050405020304" pitchFamily="18" charset="0"/>
                        <a:ea typeface="新細明體"/>
                        <a:cs typeface="Times New Roman" panose="02020603050405020304" pitchFamily="18" charset="0"/>
                      </a:endParaRPr>
                    </a:p>
                  </a:txBody>
                  <a:tcPr marL="17780" marR="1778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146300" algn="l"/>
                          <a:tab pos="2276475" algn="l"/>
                        </a:tabLst>
                      </a:pPr>
                      <a:r>
                        <a:rPr kumimoji="0" lang="zh-TW" altLang="en-US" sz="2000" b="1" u="none" strike="noStrike" cap="none" normalizeH="0" baseline="0" dirty="0" smtClean="0">
                          <a:ln>
                            <a:noFill/>
                          </a:ln>
                          <a:solidFill>
                            <a:schemeClr val="tx2">
                              <a:lumMod val="75000"/>
                            </a:schemeClr>
                          </a:solidFill>
                          <a:effectLst/>
                        </a:rPr>
                        <a:t>問題與討論</a:t>
                      </a:r>
                      <a:endParaRPr kumimoji="0" lang="zh-TW" altLang="en-US" sz="2000" b="1" i="0" u="none" strike="noStrike" cap="none" normalizeH="0" baseline="0" dirty="0" smtClean="0">
                        <a:ln>
                          <a:noFill/>
                        </a:ln>
                        <a:solidFill>
                          <a:schemeClr val="tx2">
                            <a:lumMod val="75000"/>
                          </a:schemeClr>
                        </a:solidFill>
                        <a:effectLst/>
                        <a:latin typeface="Arial" charset="0"/>
                        <a:ea typeface="標楷體" pitchFamily="65" charset="-120"/>
                        <a:cs typeface="Times New Roman" pitchFamily="18" charset="0"/>
                      </a:endParaRPr>
                    </a:p>
                  </a:txBody>
                  <a:tcPr marT="45722" marB="45722" anchor="ctr" horzOverflow="overflow"/>
                </a:tc>
                <a:extLst>
                  <a:ext uri="{0D108BD9-81ED-4DB2-BD59-A6C34878D82A}">
                    <a16:rowId xmlns:a16="http://schemas.microsoft.com/office/drawing/2014/main" val="10005"/>
                  </a:ext>
                </a:extLst>
              </a:tr>
              <a:tr h="608784">
                <a:tc>
                  <a:txBody>
                    <a:bodyPr/>
                    <a:lstStyle/>
                    <a:p>
                      <a:pPr marR="242570" algn="ctr">
                        <a:lnSpc>
                          <a:spcPts val="2000"/>
                        </a:lnSpc>
                        <a:spcAft>
                          <a:spcPts val="0"/>
                        </a:spcAft>
                      </a:pPr>
                      <a:r>
                        <a:rPr lang="en-US" sz="2000" b="1" kern="100" dirty="0">
                          <a:solidFill>
                            <a:schemeClr val="tx2">
                              <a:lumMod val="75000"/>
                            </a:schemeClr>
                          </a:solidFill>
                          <a:effectLst/>
                        </a:rPr>
                        <a:t>15</a:t>
                      </a:r>
                      <a:r>
                        <a:rPr lang="zh-TW" sz="2000" b="1" kern="100" dirty="0" smtClean="0">
                          <a:solidFill>
                            <a:schemeClr val="tx2">
                              <a:lumMod val="75000"/>
                            </a:schemeClr>
                          </a:solidFill>
                          <a:effectLst/>
                        </a:rPr>
                        <a:t>：</a:t>
                      </a:r>
                      <a:r>
                        <a:rPr lang="en-US" altLang="zh-TW" sz="2000" b="1" kern="100" dirty="0" smtClean="0">
                          <a:solidFill>
                            <a:schemeClr val="tx2">
                              <a:lumMod val="75000"/>
                            </a:schemeClr>
                          </a:solidFill>
                          <a:effectLst/>
                        </a:rPr>
                        <a:t>1</a:t>
                      </a:r>
                      <a:r>
                        <a:rPr lang="en-US" sz="2000" b="1" kern="100" dirty="0" smtClean="0">
                          <a:solidFill>
                            <a:schemeClr val="tx2">
                              <a:lumMod val="75000"/>
                            </a:schemeClr>
                          </a:solidFill>
                          <a:effectLst/>
                        </a:rPr>
                        <a:t>0</a:t>
                      </a:r>
                      <a:r>
                        <a:rPr lang="zh-TW" sz="2000" b="1" kern="100" dirty="0">
                          <a:solidFill>
                            <a:schemeClr val="tx2">
                              <a:lumMod val="75000"/>
                            </a:schemeClr>
                          </a:solidFill>
                          <a:effectLst/>
                        </a:rPr>
                        <a:t>〜</a:t>
                      </a:r>
                      <a:r>
                        <a:rPr lang="en-US" sz="2000" b="1" kern="100" dirty="0">
                          <a:solidFill>
                            <a:schemeClr val="tx2">
                              <a:lumMod val="75000"/>
                            </a:schemeClr>
                          </a:solidFill>
                          <a:effectLst/>
                        </a:rPr>
                        <a:t>15</a:t>
                      </a:r>
                      <a:r>
                        <a:rPr lang="zh-TW" sz="2000" b="1" kern="100" dirty="0" smtClean="0">
                          <a:solidFill>
                            <a:schemeClr val="tx2">
                              <a:lumMod val="75000"/>
                            </a:schemeClr>
                          </a:solidFill>
                          <a:effectLst/>
                        </a:rPr>
                        <a:t>：</a:t>
                      </a:r>
                      <a:r>
                        <a:rPr lang="en-US" altLang="zh-TW" sz="2000" b="1" kern="100" dirty="0" smtClean="0">
                          <a:solidFill>
                            <a:schemeClr val="tx2">
                              <a:lumMod val="75000"/>
                            </a:schemeClr>
                          </a:solidFill>
                          <a:effectLst/>
                        </a:rPr>
                        <a:t>30</a:t>
                      </a:r>
                      <a:endParaRPr lang="zh-TW" sz="2000" b="1" kern="100" dirty="0">
                        <a:solidFill>
                          <a:schemeClr val="tx2">
                            <a:lumMod val="75000"/>
                          </a:schemeClr>
                        </a:solidFill>
                        <a:effectLst/>
                        <a:latin typeface="Times New Roman" panose="02020603050405020304" pitchFamily="18" charset="0"/>
                        <a:ea typeface="新細明體"/>
                        <a:cs typeface="Times New Roman" panose="02020603050405020304" pitchFamily="18" charset="0"/>
                      </a:endParaRPr>
                    </a:p>
                  </a:txBody>
                  <a:tcPr marL="17780" marR="1778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146300" algn="l"/>
                          <a:tab pos="2276475" algn="l"/>
                        </a:tabLst>
                        <a:defRPr/>
                      </a:pPr>
                      <a:r>
                        <a:rPr kumimoji="0" lang="zh-TW" altLang="en-US" sz="2000" b="1" u="none" strike="noStrike" cap="none" normalizeH="0" baseline="0" dirty="0" smtClean="0">
                          <a:ln>
                            <a:noFill/>
                          </a:ln>
                          <a:solidFill>
                            <a:schemeClr val="tx2">
                              <a:lumMod val="75000"/>
                            </a:schemeClr>
                          </a:solidFill>
                          <a:effectLst/>
                        </a:rPr>
                        <a:t>概算系統操作說明</a:t>
                      </a:r>
                      <a:r>
                        <a:rPr kumimoji="0" lang="en-US" altLang="zh-TW" sz="2000" b="1" u="none" strike="noStrike" cap="none" normalizeH="0" baseline="0" dirty="0" smtClean="0">
                          <a:ln>
                            <a:noFill/>
                          </a:ln>
                          <a:solidFill>
                            <a:schemeClr val="tx2">
                              <a:lumMod val="75000"/>
                            </a:schemeClr>
                          </a:solidFill>
                          <a:effectLst/>
                        </a:rPr>
                        <a:t>(</a:t>
                      </a:r>
                      <a:r>
                        <a:rPr kumimoji="0" lang="zh-TW" altLang="en-US" sz="2000" b="1" u="none" strike="noStrike" cap="none" normalizeH="0" baseline="0" dirty="0" smtClean="0">
                          <a:ln>
                            <a:noFill/>
                          </a:ln>
                          <a:solidFill>
                            <a:schemeClr val="tx2">
                              <a:lumMod val="75000"/>
                            </a:schemeClr>
                          </a:solidFill>
                          <a:effectLst/>
                        </a:rPr>
                        <a:t>自由參加</a:t>
                      </a:r>
                      <a:r>
                        <a:rPr kumimoji="0" lang="en-US" altLang="zh-TW" sz="2000" b="1" u="none" strike="noStrike" cap="none" normalizeH="0" baseline="0" dirty="0" smtClean="0">
                          <a:ln>
                            <a:noFill/>
                          </a:ln>
                          <a:solidFill>
                            <a:schemeClr val="tx2">
                              <a:lumMod val="75000"/>
                            </a:schemeClr>
                          </a:solidFill>
                          <a:effectLst/>
                        </a:rPr>
                        <a:t>)</a:t>
                      </a:r>
                      <a:endParaRPr kumimoji="0" lang="zh-TW" altLang="en-US" sz="2000" b="1" i="0" u="none" strike="noStrike" cap="none" normalizeH="0" baseline="0" dirty="0" smtClean="0">
                        <a:ln>
                          <a:noFill/>
                        </a:ln>
                        <a:solidFill>
                          <a:schemeClr val="tx2">
                            <a:lumMod val="75000"/>
                          </a:schemeClr>
                        </a:solidFill>
                        <a:effectLst/>
                        <a:latin typeface="Arial" charset="0"/>
                        <a:ea typeface="標楷體" pitchFamily="65" charset="-120"/>
                        <a:cs typeface="Times New Roman" pitchFamily="18" charset="0"/>
                      </a:endParaRPr>
                    </a:p>
                  </a:txBody>
                  <a:tcPr marT="45722" marB="45722" anchor="ctr" horzOverflow="overflow"/>
                </a:tc>
                <a:extLst>
                  <a:ext uri="{0D108BD9-81ED-4DB2-BD59-A6C34878D82A}">
                    <a16:rowId xmlns:a16="http://schemas.microsoft.com/office/drawing/2014/main" val="10006"/>
                  </a:ext>
                </a:extLst>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4256056683"/>
              </p:ext>
            </p:extLst>
          </p:nvPr>
        </p:nvGraphicFramePr>
        <p:xfrm>
          <a:off x="228600" y="914400"/>
          <a:ext cx="8724900" cy="5183073"/>
        </p:xfrm>
        <a:graphic>
          <a:graphicData uri="http://schemas.openxmlformats.org/drawingml/2006/table">
            <a:tbl>
              <a:tblPr firstRow="1" bandRow="1">
                <a:tableStyleId>{5C22544A-7EE6-4342-B048-85BDC9FD1C3A}</a:tableStyleId>
              </a:tblPr>
              <a:tblGrid>
                <a:gridCol w="2109355">
                  <a:extLst>
                    <a:ext uri="{9D8B030D-6E8A-4147-A177-3AD203B41FA5}">
                      <a16:colId xmlns:a16="http://schemas.microsoft.com/office/drawing/2014/main" val="20000"/>
                    </a:ext>
                  </a:extLst>
                </a:gridCol>
                <a:gridCol w="1194954">
                  <a:extLst>
                    <a:ext uri="{9D8B030D-6E8A-4147-A177-3AD203B41FA5}">
                      <a16:colId xmlns:a16="http://schemas.microsoft.com/office/drawing/2014/main" val="20001"/>
                    </a:ext>
                  </a:extLst>
                </a:gridCol>
                <a:gridCol w="5420591">
                  <a:extLst>
                    <a:ext uri="{9D8B030D-6E8A-4147-A177-3AD203B41FA5}">
                      <a16:colId xmlns:a16="http://schemas.microsoft.com/office/drawing/2014/main" val="20002"/>
                    </a:ext>
                  </a:extLst>
                </a:gridCol>
              </a:tblGrid>
              <a:tr h="550718">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727" marB="45727"/>
                </a:tc>
                <a:tc gridSpan="2">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727" marB="45727"/>
                </a:tc>
                <a:tc hMerge="1">
                  <a:txBody>
                    <a:bodyPr/>
                    <a:lstStyle/>
                    <a:p>
                      <a:pPr algn="ctr"/>
                      <a:endParaRPr lang="zh-TW" altLang="en-US" sz="28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925811">
                <a:tc rowSpan="4">
                  <a:txBody>
                    <a:bodyPr/>
                    <a:lstStyle/>
                    <a:p>
                      <a:r>
                        <a:rPr lang="zh-TW" altLang="en-US" sz="2400" b="0" dirty="0" smtClean="0">
                          <a:latin typeface="標楷體" panose="03000509000000000000" pitchFamily="65" charset="-120"/>
                          <a:ea typeface="標楷體" panose="03000509000000000000" pitchFamily="65" charset="-120"/>
                        </a:rPr>
                        <a:t>退休撫卹支出</a:t>
                      </a:r>
                      <a:endParaRPr lang="zh-TW" altLang="en-US" sz="2400" b="0" dirty="0">
                        <a:latin typeface="標楷體" panose="03000509000000000000" pitchFamily="65" charset="-120"/>
                        <a:ea typeface="標楷體" panose="03000509000000000000" pitchFamily="65" charset="-120"/>
                      </a:endParaRPr>
                    </a:p>
                  </a:txBody>
                  <a:tcPr marT="45727" marB="45727"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輔仁退休費</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人事室依實際屆齡退休人員預估退休金各項差額</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tc>
                <a:extLst>
                  <a:ext uri="{0D108BD9-81ED-4DB2-BD59-A6C34878D82A}">
                    <a16:rowId xmlns:a16="http://schemas.microsoft.com/office/drawing/2014/main" val="10001"/>
                  </a:ext>
                </a:extLst>
              </a:tr>
              <a:tr h="871478">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私校退撫儲金</a:t>
                      </a:r>
                    </a:p>
                  </a:txBody>
                  <a:tcPr marT="45727" marB="45727" anchor="ctr"/>
                </a:tc>
                <a:tc rowSpan="2">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人事室編列</a:t>
                      </a:r>
                    </a:p>
                  </a:txBody>
                  <a:tcPr marT="45727" marB="45727" anchor="ctr"/>
                </a:tc>
                <a:extLst>
                  <a:ext uri="{0D108BD9-81ED-4DB2-BD59-A6C34878D82A}">
                    <a16:rowId xmlns:a16="http://schemas.microsoft.com/office/drawing/2014/main" val="10002"/>
                  </a:ext>
                </a:extLst>
              </a:tr>
              <a:tr h="871588">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工友退休準備金</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nchor="ctr"/>
                </a:tc>
                <a:tc vMerge="1">
                  <a:txBody>
                    <a:bodyPr/>
                    <a:lstStyle/>
                    <a:p>
                      <a:endParaRPr lang="zh-TW" altLang="en-US" sz="2400" b="0" dirty="0">
                        <a:solidFill>
                          <a:schemeClr val="tx1"/>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3"/>
                  </a:ext>
                </a:extLst>
              </a:tr>
              <a:tr h="1646332">
                <a:tc vMerge="1">
                  <a:txBody>
                    <a:bodyPr/>
                    <a:lstStyle/>
                    <a:p>
                      <a:endParaRPr lang="zh-TW" altLang="en-US" sz="2400" dirty="0">
                        <a:latin typeface="標楷體" panose="03000509000000000000" pitchFamily="65" charset="-120"/>
                        <a:ea typeface="標楷體" panose="03000509000000000000" pitchFamily="65" charset="-120"/>
                      </a:endParaRPr>
                    </a:p>
                  </a:txBody>
                  <a:tcP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勞保退休準備金</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nchor="ctr"/>
                </a:tc>
                <a:tc>
                  <a:txBody>
                    <a:bodyPr/>
                    <a:lstStyle/>
                    <a:p>
                      <a:pPr marL="180975" indent="-180975">
                        <a:buFont typeface="Arial" panose="020B0604020202020204" pitchFamily="34" charset="0"/>
                        <a:buChar char="•"/>
                      </a:pPr>
                      <a:r>
                        <a:rPr lang="zh-TW" altLang="en-US" sz="2400" b="0" dirty="0" smtClean="0">
                          <a:solidFill>
                            <a:schemeClr val="tx1"/>
                          </a:solidFill>
                          <a:latin typeface="標楷體" panose="03000509000000000000" pitchFamily="65" charset="-120"/>
                          <a:ea typeface="標楷體" panose="03000509000000000000" pitchFamily="65" charset="-120"/>
                        </a:rPr>
                        <a:t>校內經費專兼職約聘人員由人事室統一編列</a:t>
                      </a:r>
                      <a:endParaRPr lang="en-US" altLang="zh-TW" sz="2400" b="0" dirty="0" smtClean="0">
                        <a:solidFill>
                          <a:schemeClr val="tx1"/>
                        </a:solidFill>
                        <a:latin typeface="標楷體" panose="03000509000000000000" pitchFamily="65" charset="-120"/>
                        <a:ea typeface="標楷體" panose="03000509000000000000" pitchFamily="65" charset="-120"/>
                      </a:endParaRPr>
                    </a:p>
                    <a:p>
                      <a:pPr marL="180975" indent="-180975">
                        <a:buFont typeface="Arial" panose="020B0604020202020204" pitchFamily="34" charset="0"/>
                        <a:buChar char="•"/>
                      </a:pPr>
                      <a:r>
                        <a:rPr lang="zh-TW" altLang="en-US" sz="2400" b="1" dirty="0" smtClean="0">
                          <a:solidFill>
                            <a:srgbClr val="0033CC"/>
                          </a:solidFill>
                          <a:latin typeface="標楷體" panose="03000509000000000000" pitchFamily="65" charset="-120"/>
                          <a:ea typeface="標楷體" panose="03000509000000000000" pitchFamily="65" charset="-120"/>
                        </a:rPr>
                        <a:t>碩士在職專班由單位自行編列</a:t>
                      </a:r>
                      <a:endParaRPr lang="en-US" altLang="zh-TW" sz="2400" b="1" dirty="0" smtClean="0">
                        <a:solidFill>
                          <a:srgbClr val="0033CC"/>
                        </a:solidFill>
                        <a:latin typeface="標楷體" panose="03000509000000000000" pitchFamily="65" charset="-120"/>
                        <a:ea typeface="標楷體" panose="03000509000000000000" pitchFamily="65" charset="-120"/>
                      </a:endParaRPr>
                    </a:p>
                    <a:p>
                      <a:pPr marL="180975" indent="-180975">
                        <a:buFont typeface="Arial" panose="020B0604020202020204" pitchFamily="34" charset="0"/>
                        <a:buChar char="•"/>
                      </a:pPr>
                      <a:r>
                        <a:rPr lang="zh-TW" altLang="en-US" sz="2400" b="1" dirty="0" smtClean="0">
                          <a:solidFill>
                            <a:srgbClr val="0033CC"/>
                          </a:solidFill>
                          <a:latin typeface="標楷體" panose="03000509000000000000" pitchFamily="65" charset="-120"/>
                          <a:ea typeface="標楷體" panose="03000509000000000000" pitchFamily="65" charset="-120"/>
                        </a:rPr>
                        <a:t>專案計畫聘用人員由計畫自行編列</a:t>
                      </a:r>
                      <a:endParaRPr lang="zh-TW" altLang="en-US" sz="2400" b="1" dirty="0">
                        <a:solidFill>
                          <a:srgbClr val="0033CC"/>
                        </a:solidFill>
                        <a:latin typeface="標楷體" panose="03000509000000000000" pitchFamily="65" charset="-120"/>
                        <a:ea typeface="標楷體" panose="03000509000000000000" pitchFamily="65" charset="-120"/>
                      </a:endParaRPr>
                    </a:p>
                  </a:txBody>
                  <a:tcPr marT="45727" marB="45727"/>
                </a:tc>
                <a:extLst>
                  <a:ext uri="{0D108BD9-81ED-4DB2-BD59-A6C34878D82A}">
                    <a16:rowId xmlns:a16="http://schemas.microsoft.com/office/drawing/2014/main" val="10004"/>
                  </a:ext>
                </a:extLst>
              </a:tr>
            </a:tbl>
          </a:graphicData>
        </a:graphic>
      </p:graphicFrame>
      <p:sp>
        <p:nvSpPr>
          <p:cNvPr id="5"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p>
        </p:txBody>
      </p:sp>
    </p:spTree>
    <p:extLst>
      <p:ext uri="{BB962C8B-B14F-4D97-AF65-F5344CB8AC3E}">
        <p14:creationId xmlns:p14="http://schemas.microsoft.com/office/powerpoint/2010/main" val="38480572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194485990"/>
              </p:ext>
            </p:extLst>
          </p:nvPr>
        </p:nvGraphicFramePr>
        <p:xfrm>
          <a:off x="228600" y="685800"/>
          <a:ext cx="8724900" cy="5004727"/>
        </p:xfrm>
        <a:graphic>
          <a:graphicData uri="http://schemas.openxmlformats.org/drawingml/2006/table">
            <a:tbl>
              <a:tblPr firstRow="1" bandRow="1">
                <a:tableStyleId>{5C22544A-7EE6-4342-B048-85BDC9FD1C3A}</a:tableStyleId>
              </a:tblPr>
              <a:tblGrid>
                <a:gridCol w="177165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4514850">
                  <a:extLst>
                    <a:ext uri="{9D8B030D-6E8A-4147-A177-3AD203B41FA5}">
                      <a16:colId xmlns:a16="http://schemas.microsoft.com/office/drawing/2014/main" val="20002"/>
                    </a:ext>
                  </a:extLst>
                </a:gridCol>
              </a:tblGrid>
              <a:tr h="578770">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727" marB="45727"/>
                </a:tc>
                <a:tc gridSpan="2">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727" marB="45727"/>
                </a:tc>
                <a:tc hMerge="1">
                  <a:txBody>
                    <a:bodyPr/>
                    <a:lstStyle/>
                    <a:p>
                      <a:pPr algn="ctr"/>
                      <a:endParaRPr lang="zh-TW" altLang="en-US" sz="28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1716755">
                <a:tc rowSpan="5">
                  <a:txBody>
                    <a:bodyPr/>
                    <a:lstStyle/>
                    <a:p>
                      <a:r>
                        <a:rPr lang="zh-TW" altLang="en-US" sz="3200" dirty="0" smtClean="0">
                          <a:latin typeface="標楷體" panose="03000509000000000000" pitchFamily="65" charset="-120"/>
                          <a:ea typeface="標楷體" panose="03000509000000000000" pitchFamily="65" charset="-120"/>
                        </a:rPr>
                        <a:t>獎助學金支出</a:t>
                      </a:r>
                      <a:endParaRPr lang="zh-TW" altLang="en-US" sz="3200" dirty="0">
                        <a:latin typeface="標楷體" panose="03000509000000000000" pitchFamily="65" charset="-120"/>
                        <a:ea typeface="標楷體" panose="03000509000000000000" pitchFamily="65" charset="-120"/>
                      </a:endParaRPr>
                    </a:p>
                  </a:txBody>
                  <a:tcPr marT="45727" marB="45727"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助學金</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nchor="ctr"/>
                </a:tc>
                <a:tc>
                  <a:txBody>
                    <a:bodyPr/>
                    <a:lstStyle/>
                    <a:p>
                      <a:pPr marL="180975" indent="-180975">
                        <a:buFont typeface="Arial" panose="020B0604020202020204" pitchFamily="34" charset="0"/>
                        <a:buChar char="•"/>
                      </a:pP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每小時</a:t>
                      </a:r>
                      <a:r>
                        <a:rPr lang="en-US" altLang="zh-TW" sz="2400" b="1" dirty="0" smtClean="0">
                          <a:solidFill>
                            <a:srgbClr val="FF0000"/>
                          </a:solidFill>
                          <a:latin typeface="Times New Roman" pitchFamily="18" charset="0"/>
                          <a:ea typeface="標楷體" panose="03000509000000000000" pitchFamily="65" charset="-120"/>
                          <a:cs typeface="Times New Roman" pitchFamily="18" charset="0"/>
                        </a:rPr>
                        <a:t>158</a:t>
                      </a:r>
                      <a:r>
                        <a:rPr lang="zh-TW" altLang="en-US" sz="2400" b="1" dirty="0" smtClean="0">
                          <a:solidFill>
                            <a:srgbClr val="FF0000"/>
                          </a:solidFill>
                          <a:latin typeface="Times New Roman" pitchFamily="18" charset="0"/>
                          <a:ea typeface="標楷體" panose="03000509000000000000" pitchFamily="65" charset="-120"/>
                          <a:cs typeface="Times New Roman" pitchFamily="18" charset="0"/>
                        </a:rPr>
                        <a:t>元</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之給付標準提列。</a:t>
                      </a:r>
                    </a:p>
                    <a:p>
                      <a:pPr marL="180975" indent="-180975">
                        <a:buFont typeface="Arial" panose="020B0604020202020204" pitchFamily="34" charset="0"/>
                        <a:buChar char="•"/>
                      </a:pPr>
                      <a:r>
                        <a:rPr lang="zh-TW" altLang="en-US" sz="2400" b="0" u="none" dirty="0" smtClean="0">
                          <a:solidFill>
                            <a:schemeClr val="tx1"/>
                          </a:solidFill>
                          <a:latin typeface="Times New Roman" pitchFamily="18" charset="0"/>
                          <a:ea typeface="標楷體" panose="03000509000000000000" pitchFamily="65" charset="-120"/>
                          <a:cs typeface="Times New Roman" pitchFamily="18" charset="0"/>
                        </a:rPr>
                        <a:t>各單位</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以</a:t>
                      </a:r>
                      <a:r>
                        <a:rPr lang="en-US" altLang="zh-TW" sz="2400" b="1" dirty="0" smtClean="0">
                          <a:solidFill>
                            <a:srgbClr val="FF0000"/>
                          </a:solidFill>
                          <a:latin typeface="Times New Roman" pitchFamily="18" charset="0"/>
                          <a:ea typeface="標楷體" panose="03000509000000000000" pitchFamily="65" charset="-120"/>
                          <a:cs typeface="Times New Roman" pitchFamily="18" charset="0"/>
                        </a:rPr>
                        <a:t>108</a:t>
                      </a:r>
                      <a:r>
                        <a:rPr lang="zh-TW" altLang="en-US" sz="2400" b="1" dirty="0" smtClean="0">
                          <a:solidFill>
                            <a:srgbClr val="FF0000"/>
                          </a:solidFill>
                          <a:latin typeface="Times New Roman" pitchFamily="18" charset="0"/>
                          <a:ea typeface="標楷體" panose="03000509000000000000" pitchFamily="65" charset="-120"/>
                          <a:cs typeface="Times New Roman" pitchFamily="18" charset="0"/>
                        </a:rPr>
                        <a:t>學年度預算額度</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為標準編列，內含勞健保及勞退校付金額。</a:t>
                      </a:r>
                    </a:p>
                  </a:txBody>
                  <a:tcPr marT="45727" marB="45727" anchor="ctr"/>
                </a:tc>
                <a:extLst>
                  <a:ext uri="{0D108BD9-81ED-4DB2-BD59-A6C34878D82A}">
                    <a16:rowId xmlns:a16="http://schemas.microsoft.com/office/drawing/2014/main" val="10001"/>
                  </a:ext>
                </a:extLst>
              </a:tr>
              <a:tr h="570187">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輔仁書卷獎</a:t>
                      </a:r>
                    </a:p>
                  </a:txBody>
                  <a:tcPr marT="45727" marB="45727" anchor="ctr"/>
                </a:tc>
                <a:tc rowSpan="3">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學務處統一編列</a:t>
                      </a:r>
                    </a:p>
                  </a:txBody>
                  <a:tcPr marT="45727" marB="45727" anchor="ctr"/>
                </a:tc>
                <a:extLst>
                  <a:ext uri="{0D108BD9-81ED-4DB2-BD59-A6C34878D82A}">
                    <a16:rowId xmlns:a16="http://schemas.microsoft.com/office/drawing/2014/main" val="10002"/>
                  </a:ext>
                </a:extLst>
              </a:tr>
              <a:tr h="572981">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清寒獎學金</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nchor="ctr"/>
                </a:tc>
                <a:tc vMerge="1">
                  <a:txBody>
                    <a:bodyPr/>
                    <a:lstStyle/>
                    <a:p>
                      <a:endParaRPr lang="zh-TW" altLang="en-US" sz="2400" b="0" dirty="0">
                        <a:solidFill>
                          <a:schemeClr val="tx1"/>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3"/>
                  </a:ext>
                </a:extLst>
              </a:tr>
              <a:tr h="457267">
                <a:tc vMerge="1">
                  <a:txBody>
                    <a:bodyPr/>
                    <a:lstStyle/>
                    <a:p>
                      <a:endParaRPr lang="zh-TW" altLang="en-US" sz="2400" dirty="0">
                        <a:latin typeface="標楷體" panose="03000509000000000000" pitchFamily="65" charset="-120"/>
                        <a:ea typeface="標楷體" panose="03000509000000000000" pitchFamily="65" charset="-120"/>
                      </a:endParaRPr>
                    </a:p>
                  </a:txBody>
                  <a:tcP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學生就學優待減免</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nchor="ctr"/>
                </a:tc>
                <a:tc vMerge="1">
                  <a:txBody>
                    <a:bodyPr/>
                    <a:lstStyle/>
                    <a:p>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tc>
                <a:extLst>
                  <a:ext uri="{0D108BD9-81ED-4DB2-BD59-A6C34878D82A}">
                    <a16:rowId xmlns:a16="http://schemas.microsoft.com/office/drawing/2014/main" val="10004"/>
                  </a:ext>
                </a:extLst>
              </a:tr>
              <a:tr h="743060">
                <a:tc vMerge="1">
                  <a:txBody>
                    <a:bodyPr/>
                    <a:lstStyle/>
                    <a:p>
                      <a:endParaRPr lang="zh-TW" altLang="en-US" sz="2400" dirty="0">
                        <a:latin typeface="標楷體" panose="03000509000000000000" pitchFamily="65" charset="-120"/>
                        <a:ea typeface="標楷體" panose="03000509000000000000" pitchFamily="65" charset="-120"/>
                      </a:endParaRPr>
                    </a:p>
                  </a:txBody>
                  <a:tcPr anchor="ctr"/>
                </a:tc>
                <a:tc>
                  <a:txBody>
                    <a:bodyPr/>
                    <a:lstStyle/>
                    <a:p>
                      <a:r>
                        <a:rPr lang="zh-TW" altLang="en-US" sz="2400" b="0" spc="-300" baseline="0" dirty="0" smtClean="0">
                          <a:solidFill>
                            <a:schemeClr val="tx1"/>
                          </a:solidFill>
                          <a:latin typeface="標楷體" panose="03000509000000000000" pitchFamily="65" charset="-120"/>
                          <a:ea typeface="標楷體" panose="03000509000000000000" pitchFamily="65" charset="-120"/>
                        </a:rPr>
                        <a:t>研究生獎助學金</a:t>
                      </a:r>
                      <a:endParaRPr lang="zh-TW" altLang="en-US" sz="2400" b="0" spc="-300" baseline="0" dirty="0">
                        <a:solidFill>
                          <a:schemeClr val="tx1"/>
                        </a:solidFill>
                        <a:latin typeface="標楷體" panose="03000509000000000000" pitchFamily="65" charset="-120"/>
                        <a:ea typeface="標楷體" panose="03000509000000000000" pitchFamily="65" charset="-120"/>
                      </a:endParaRPr>
                    </a:p>
                  </a:txBody>
                  <a:tcPr marT="45727" marB="45727"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教務處統一編列</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nchor="ctr"/>
                </a:tc>
                <a:extLst>
                  <a:ext uri="{0D108BD9-81ED-4DB2-BD59-A6C34878D82A}">
                    <a16:rowId xmlns:a16="http://schemas.microsoft.com/office/drawing/2014/main" val="10005"/>
                  </a:ext>
                </a:extLst>
              </a:tr>
            </a:tbl>
          </a:graphicData>
        </a:graphic>
      </p:graphicFrame>
      <p:sp>
        <p:nvSpPr>
          <p:cNvPr id="5"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p>
        </p:txBody>
      </p:sp>
    </p:spTree>
    <p:extLst>
      <p:ext uri="{BB962C8B-B14F-4D97-AF65-F5344CB8AC3E}">
        <p14:creationId xmlns:p14="http://schemas.microsoft.com/office/powerpoint/2010/main" val="423734978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293074698"/>
              </p:ext>
            </p:extLst>
          </p:nvPr>
        </p:nvGraphicFramePr>
        <p:xfrm>
          <a:off x="190500" y="1009650"/>
          <a:ext cx="8724900" cy="4967893"/>
        </p:xfrm>
        <a:graphic>
          <a:graphicData uri="http://schemas.openxmlformats.org/drawingml/2006/table">
            <a:tbl>
              <a:tblPr firstRow="1" bandRow="1">
                <a:tableStyleId>{5C22544A-7EE6-4342-B048-85BDC9FD1C3A}</a:tableStyleId>
              </a:tblPr>
              <a:tblGrid>
                <a:gridCol w="3752850">
                  <a:extLst>
                    <a:ext uri="{9D8B030D-6E8A-4147-A177-3AD203B41FA5}">
                      <a16:colId xmlns:a16="http://schemas.microsoft.com/office/drawing/2014/main" val="20000"/>
                    </a:ext>
                  </a:extLst>
                </a:gridCol>
                <a:gridCol w="4972050">
                  <a:extLst>
                    <a:ext uri="{9D8B030D-6E8A-4147-A177-3AD203B41FA5}">
                      <a16:colId xmlns:a16="http://schemas.microsoft.com/office/drawing/2014/main" val="20001"/>
                    </a:ext>
                  </a:extLst>
                </a:gridCol>
              </a:tblGrid>
              <a:tr h="578701">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721" marB="45721"/>
                </a:tc>
                <a:tc>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721" marB="45721"/>
                </a:tc>
                <a:extLst>
                  <a:ext uri="{0D108BD9-81ED-4DB2-BD59-A6C34878D82A}">
                    <a16:rowId xmlns:a16="http://schemas.microsoft.com/office/drawing/2014/main" val="10000"/>
                  </a:ext>
                </a:extLst>
              </a:tr>
              <a:tr h="1188754">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推廣教育及其他教學支出</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1" marB="45721" anchor="ctr"/>
                </a:tc>
                <a:tc>
                  <a:txBody>
                    <a:bodyPr/>
                    <a:lstStyle/>
                    <a:p>
                      <a:r>
                        <a:rPr lang="zh-TW" altLang="en-US" sz="2400" b="0" dirty="0" smtClean="0">
                          <a:solidFill>
                            <a:schemeClr val="tx1"/>
                          </a:solidFill>
                          <a:latin typeface="標楷體" panose="03000509000000000000" pitchFamily="65" charset="-120"/>
                          <a:ea typeface="標楷體" panose="03000509000000000000" pitchFamily="65" charset="-120"/>
                        </a:rPr>
                        <a:t>凡學校依規定設有推廣教育班或從事其他教學活動所支付之各項費用皆屬之。</a:t>
                      </a:r>
                      <a:endParaRPr lang="zh-TW" altLang="en-US" sz="2400" b="0" dirty="0">
                        <a:solidFill>
                          <a:schemeClr val="tx1"/>
                        </a:solidFill>
                        <a:latin typeface="標楷體" panose="03000509000000000000" pitchFamily="65" charset="-120"/>
                        <a:ea typeface="標楷體" panose="03000509000000000000" pitchFamily="65" charset="-120"/>
                      </a:endParaRPr>
                    </a:p>
                  </a:txBody>
                  <a:tcPr marT="45721" marB="45721"/>
                </a:tc>
                <a:extLst>
                  <a:ext uri="{0D108BD9-81ED-4DB2-BD59-A6C34878D82A}">
                    <a16:rowId xmlns:a16="http://schemas.microsoft.com/office/drawing/2014/main" val="10001"/>
                  </a:ext>
                </a:extLst>
              </a:tr>
              <a:tr h="1188754">
                <a:tc>
                  <a:txBody>
                    <a:bodyPr/>
                    <a:lstStyle/>
                    <a:p>
                      <a:r>
                        <a:rPr lang="zh-TW" altLang="en-US" sz="2400" b="0" spc="0" baseline="0" dirty="0" smtClean="0">
                          <a:solidFill>
                            <a:schemeClr val="tx1"/>
                          </a:solidFill>
                          <a:latin typeface="標楷體" panose="03000509000000000000" pitchFamily="65" charset="-120"/>
                          <a:ea typeface="標楷體" panose="03000509000000000000" pitchFamily="65" charset="-120"/>
                        </a:rPr>
                        <a:t>產學合作支出</a:t>
                      </a:r>
                      <a:endParaRPr lang="zh-TW" altLang="en-US" sz="2400" b="0" spc="0" baseline="0" dirty="0">
                        <a:solidFill>
                          <a:schemeClr val="tx1"/>
                        </a:solidFill>
                        <a:latin typeface="標楷體" panose="03000509000000000000" pitchFamily="65" charset="-120"/>
                        <a:ea typeface="標楷體" panose="03000509000000000000" pitchFamily="65" charset="-120"/>
                      </a:endParaRPr>
                    </a:p>
                  </a:txBody>
                  <a:tcPr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dirty="0" smtClean="0">
                          <a:solidFill>
                            <a:schemeClr val="tx1"/>
                          </a:solidFill>
                          <a:latin typeface="標楷體" panose="03000509000000000000" pitchFamily="65" charset="-120"/>
                          <a:ea typeface="標楷體" panose="03000509000000000000" pitchFamily="65" charset="-120"/>
                        </a:rPr>
                        <a:t>各業務單位預估下一學年將與外界產學合作所支付之費用。</a:t>
                      </a:r>
                    </a:p>
                  </a:txBody>
                  <a:tcPr marT="45721" marB="45721" anchor="ctr"/>
                </a:tc>
                <a:extLst>
                  <a:ext uri="{0D108BD9-81ED-4DB2-BD59-A6C34878D82A}">
                    <a16:rowId xmlns:a16="http://schemas.microsoft.com/office/drawing/2014/main" val="10002"/>
                  </a:ext>
                </a:extLst>
              </a:tr>
              <a:tr h="594377">
                <a:tc>
                  <a:txBody>
                    <a:bodyPr/>
                    <a:lstStyle/>
                    <a:p>
                      <a:r>
                        <a:rPr lang="zh-TW" altLang="en-US" sz="2400" b="0" spc="0" baseline="0" dirty="0" smtClean="0">
                          <a:solidFill>
                            <a:schemeClr val="tx1"/>
                          </a:solidFill>
                          <a:latin typeface="標楷體" panose="03000509000000000000" pitchFamily="65" charset="-120"/>
                          <a:ea typeface="標楷體" panose="03000509000000000000" pitchFamily="65" charset="-120"/>
                        </a:rPr>
                        <a:t>財務支出</a:t>
                      </a:r>
                      <a:endParaRPr lang="zh-TW" altLang="en-US" sz="2400" b="0" spc="0" baseline="0" dirty="0">
                        <a:solidFill>
                          <a:schemeClr val="tx1"/>
                        </a:solidFill>
                        <a:latin typeface="標楷體" panose="03000509000000000000" pitchFamily="65" charset="-120"/>
                        <a:ea typeface="標楷體" panose="03000509000000000000" pitchFamily="65" charset="-120"/>
                      </a:endParaRPr>
                    </a:p>
                  </a:txBody>
                  <a:tcPr marT="45721" marB="45721" anchor="ctr"/>
                </a:tc>
                <a:tc>
                  <a:txBody>
                    <a:bodyPr/>
                    <a:lstStyle/>
                    <a:p>
                      <a:pPr marL="266700" indent="-180975">
                        <a:buFont typeface="Arial" pitchFamily="34" charset="0"/>
                        <a:buChar char="•"/>
                      </a:pPr>
                      <a:r>
                        <a:rPr lang="zh-TW" altLang="zh-TW" sz="2400" kern="100" dirty="0" smtClean="0">
                          <a:effectLst/>
                          <a:latin typeface="Times New Roman"/>
                          <a:ea typeface="標楷體"/>
                          <a:cs typeface="Times New Roman"/>
                        </a:rPr>
                        <a:t>利息費用由</a:t>
                      </a:r>
                      <a:r>
                        <a:rPr lang="zh-TW" altLang="zh-TW" sz="2400" u="sng" kern="100" dirty="0" smtClean="0">
                          <a:solidFill>
                            <a:srgbClr val="0033CC"/>
                          </a:solidFill>
                          <a:effectLst/>
                          <a:latin typeface="Times New Roman"/>
                          <a:ea typeface="標楷體"/>
                          <a:cs typeface="Times New Roman"/>
                        </a:rPr>
                        <a:t>總務處</a:t>
                      </a:r>
                      <a:r>
                        <a:rPr lang="zh-TW" altLang="zh-TW" sz="2400" kern="100" dirty="0" smtClean="0">
                          <a:effectLst/>
                          <a:latin typeface="Times New Roman"/>
                          <a:ea typeface="標楷體"/>
                          <a:cs typeface="Times New Roman"/>
                        </a:rPr>
                        <a:t>估列。</a:t>
                      </a:r>
                      <a:r>
                        <a:rPr lang="zh-TW" altLang="en-US" sz="2400" dirty="0" smtClean="0">
                          <a:solidFill>
                            <a:schemeClr val="tx1"/>
                          </a:solidFill>
                          <a:latin typeface="Times New Roman" pitchFamily="18" charset="0"/>
                          <a:ea typeface="標楷體" panose="03000509000000000000" pitchFamily="65" charset="-120"/>
                          <a:cs typeface="Times New Roman" pitchFamily="18" charset="0"/>
                        </a:rPr>
                        <a:t>。</a:t>
                      </a:r>
                    </a:p>
                    <a:p>
                      <a:pPr marL="266700" indent="-180975">
                        <a:buFont typeface="Arial" pitchFamily="34" charset="0"/>
                        <a:buChar char="•"/>
                      </a:pPr>
                      <a:r>
                        <a:rPr lang="zh-TW" altLang="zh-TW" sz="2400" kern="100" dirty="0" smtClean="0">
                          <a:effectLst/>
                          <a:latin typeface="Times New Roman"/>
                          <a:ea typeface="標楷體"/>
                          <a:cs typeface="Times New Roman"/>
                        </a:rPr>
                        <a:t>投資損失由</a:t>
                      </a:r>
                      <a:r>
                        <a:rPr lang="zh-TW" altLang="zh-TW" sz="2400" u="sng" kern="100" dirty="0" smtClean="0">
                          <a:solidFill>
                            <a:srgbClr val="0033CC"/>
                          </a:solidFill>
                          <a:effectLst/>
                          <a:latin typeface="Times New Roman"/>
                          <a:ea typeface="標楷體"/>
                          <a:cs typeface="Times New Roman"/>
                        </a:rPr>
                        <a:t>資金室</a:t>
                      </a:r>
                      <a:r>
                        <a:rPr lang="zh-TW" altLang="zh-TW" sz="2400" kern="100" dirty="0" smtClean="0">
                          <a:effectLst/>
                          <a:latin typeface="Times New Roman"/>
                          <a:ea typeface="標楷體"/>
                          <a:cs typeface="Times New Roman"/>
                        </a:rPr>
                        <a:t>估列</a:t>
                      </a:r>
                      <a:r>
                        <a:rPr lang="zh-TW" altLang="en-US" sz="2400" dirty="0" smtClean="0">
                          <a:latin typeface="標楷體" panose="03000509000000000000" pitchFamily="65" charset="-120"/>
                          <a:ea typeface="標楷體" panose="03000509000000000000" pitchFamily="65" charset="-120"/>
                        </a:rPr>
                        <a:t>。</a:t>
                      </a:r>
                    </a:p>
                  </a:txBody>
                  <a:tcPr marT="45721" marB="45721" anchor="ctr"/>
                </a:tc>
                <a:extLst>
                  <a:ext uri="{0D108BD9-81ED-4DB2-BD59-A6C34878D82A}">
                    <a16:rowId xmlns:a16="http://schemas.microsoft.com/office/drawing/2014/main" val="10003"/>
                  </a:ext>
                </a:extLst>
              </a:tr>
              <a:tr h="594377">
                <a:tc>
                  <a:txBody>
                    <a:bodyPr/>
                    <a:lstStyle/>
                    <a:p>
                      <a:r>
                        <a:rPr lang="zh-TW" altLang="en-US" sz="2400" b="0" spc="0" baseline="0" dirty="0" smtClean="0">
                          <a:solidFill>
                            <a:schemeClr val="tx1"/>
                          </a:solidFill>
                          <a:latin typeface="標楷體" panose="03000509000000000000" pitchFamily="65" charset="-120"/>
                          <a:ea typeface="標楷體" panose="03000509000000000000" pitchFamily="65" charset="-120"/>
                        </a:rPr>
                        <a:t>其他支出</a:t>
                      </a:r>
                      <a:endParaRPr lang="zh-TW" altLang="en-US" sz="2400" b="0" spc="0" baseline="0" dirty="0">
                        <a:solidFill>
                          <a:schemeClr val="tx1"/>
                        </a:solidFill>
                        <a:latin typeface="標楷體" panose="03000509000000000000" pitchFamily="65" charset="-120"/>
                        <a:ea typeface="標楷體" panose="03000509000000000000" pitchFamily="65" charset="-120"/>
                      </a:endParaRPr>
                    </a:p>
                  </a:txBody>
                  <a:tcPr marT="45721" marB="45721" anchor="ctr"/>
                </a:tc>
                <a:tc>
                  <a:txBody>
                    <a:bodyPr/>
                    <a:lstStyle/>
                    <a:p>
                      <a:pPr marL="266700" indent="-180975">
                        <a:buFont typeface="Arial" pitchFamily="34" charset="0"/>
                        <a:buChar char="•"/>
                      </a:pP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試務費支出由</a:t>
                      </a:r>
                      <a:r>
                        <a:rPr lang="zh-TW" altLang="en-US" sz="2400" b="0" u="sng" dirty="0" smtClean="0">
                          <a:solidFill>
                            <a:srgbClr val="0033CC"/>
                          </a:solidFill>
                          <a:latin typeface="Times New Roman" pitchFamily="18" charset="0"/>
                          <a:ea typeface="標楷體" panose="03000509000000000000" pitchFamily="65" charset="-120"/>
                          <a:cs typeface="Times New Roman" pitchFamily="18" charset="0"/>
                        </a:rPr>
                        <a:t>教務處</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預估下學年度各項招生情形編列預算。</a:t>
                      </a:r>
                      <a:endParaRPr lang="en-US" altLang="zh-TW" sz="2400" b="0" dirty="0" smtClean="0">
                        <a:solidFill>
                          <a:schemeClr val="tx1"/>
                        </a:solidFill>
                        <a:latin typeface="Times New Roman" pitchFamily="18" charset="0"/>
                        <a:ea typeface="標楷體" panose="03000509000000000000" pitchFamily="65" charset="-120"/>
                        <a:cs typeface="Times New Roman" pitchFamily="18" charset="0"/>
                      </a:endParaRPr>
                    </a:p>
                    <a:p>
                      <a:pPr marL="266700" indent="-180975">
                        <a:buFont typeface="Arial" pitchFamily="34" charset="0"/>
                        <a:buChar char="•"/>
                      </a:pP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外籍生申請入學由</a:t>
                      </a:r>
                      <a:r>
                        <a:rPr lang="zh-TW" altLang="en-US" sz="2400" b="0" u="sng" dirty="0" smtClean="0">
                          <a:solidFill>
                            <a:srgbClr val="0033CC"/>
                          </a:solidFill>
                          <a:latin typeface="Times New Roman" pitchFamily="18" charset="0"/>
                          <a:ea typeface="標楷體" panose="03000509000000000000" pitchFamily="65" charset="-120"/>
                          <a:cs typeface="Times New Roman" pitchFamily="18" charset="0"/>
                        </a:rPr>
                        <a:t>國教處</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編列。</a:t>
                      </a:r>
                      <a:endParaRPr lang="zh-TW" altLang="en-US" sz="2400" b="0" dirty="0">
                        <a:solidFill>
                          <a:schemeClr val="tx1"/>
                        </a:solidFill>
                        <a:latin typeface="Times New Roman" pitchFamily="18" charset="0"/>
                        <a:ea typeface="標楷體" panose="03000509000000000000" pitchFamily="65" charset="-120"/>
                        <a:cs typeface="Times New Roman" pitchFamily="18" charset="0"/>
                      </a:endParaRPr>
                    </a:p>
                  </a:txBody>
                  <a:tcPr marT="45721" marB="45721" anchor="ctr"/>
                </a:tc>
                <a:extLst>
                  <a:ext uri="{0D108BD9-81ED-4DB2-BD59-A6C34878D82A}">
                    <a16:rowId xmlns:a16="http://schemas.microsoft.com/office/drawing/2014/main" val="10004"/>
                  </a:ext>
                </a:extLst>
              </a:tr>
            </a:tbl>
          </a:graphicData>
        </a:graphic>
      </p:graphicFrame>
      <p:sp>
        <p:nvSpPr>
          <p:cNvPr id="5"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962164302"/>
              </p:ext>
            </p:extLst>
          </p:nvPr>
        </p:nvGraphicFramePr>
        <p:xfrm>
          <a:off x="209292" y="695327"/>
          <a:ext cx="8724900" cy="5499056"/>
        </p:xfrm>
        <a:graphic>
          <a:graphicData uri="http://schemas.openxmlformats.org/drawingml/2006/table">
            <a:tbl>
              <a:tblPr firstRow="1" bandRow="1">
                <a:tableStyleId>{5C22544A-7EE6-4342-B048-85BDC9FD1C3A}</a:tableStyleId>
              </a:tblPr>
              <a:tblGrid>
                <a:gridCol w="1771650">
                  <a:extLst>
                    <a:ext uri="{9D8B030D-6E8A-4147-A177-3AD203B41FA5}">
                      <a16:colId xmlns:a16="http://schemas.microsoft.com/office/drawing/2014/main" val="20000"/>
                    </a:ext>
                  </a:extLst>
                </a:gridCol>
                <a:gridCol w="6953250">
                  <a:extLst>
                    <a:ext uri="{9D8B030D-6E8A-4147-A177-3AD203B41FA5}">
                      <a16:colId xmlns:a16="http://schemas.microsoft.com/office/drawing/2014/main" val="20001"/>
                    </a:ext>
                  </a:extLst>
                </a:gridCol>
              </a:tblGrid>
              <a:tr h="501591">
                <a:tc>
                  <a:txBody>
                    <a:bodyPr/>
                    <a:lstStyle/>
                    <a:p>
                      <a:pPr algn="ctr"/>
                      <a:r>
                        <a:rPr lang="zh-TW" altLang="en-US" sz="2800" dirty="0" smtClean="0">
                          <a:latin typeface="標楷體" panose="03000509000000000000" pitchFamily="65" charset="-120"/>
                          <a:ea typeface="標楷體" panose="03000509000000000000" pitchFamily="65" charset="-120"/>
                        </a:rPr>
                        <a:t>會計項目</a:t>
                      </a:r>
                      <a:endParaRPr lang="zh-TW" altLang="en-US" sz="2800" dirty="0">
                        <a:latin typeface="標楷體" panose="03000509000000000000" pitchFamily="65" charset="-120"/>
                        <a:ea typeface="標楷體" panose="03000509000000000000" pitchFamily="65" charset="-120"/>
                      </a:endParaRPr>
                    </a:p>
                  </a:txBody>
                  <a:tcPr marT="45709" marB="45709"/>
                </a:tc>
                <a:tc>
                  <a:txBody>
                    <a:bodyPr/>
                    <a:lstStyle/>
                    <a:p>
                      <a:pPr algn="ctr"/>
                      <a:r>
                        <a:rPr lang="zh-TW" altLang="en-US" sz="2800" dirty="0" smtClean="0">
                          <a:latin typeface="標楷體" panose="03000509000000000000" pitchFamily="65" charset="-120"/>
                          <a:ea typeface="標楷體" panose="03000509000000000000" pitchFamily="65" charset="-120"/>
                        </a:rPr>
                        <a:t>編列原則</a:t>
                      </a:r>
                    </a:p>
                  </a:txBody>
                  <a:tcPr marT="45709" marB="45709"/>
                </a:tc>
                <a:extLst>
                  <a:ext uri="{0D108BD9-81ED-4DB2-BD59-A6C34878D82A}">
                    <a16:rowId xmlns:a16="http://schemas.microsoft.com/office/drawing/2014/main" val="10000"/>
                  </a:ext>
                </a:extLst>
              </a:tr>
              <a:tr h="4784782">
                <a:tc>
                  <a:txBody>
                    <a:bodyPr/>
                    <a:lstStyle/>
                    <a:p>
                      <a:r>
                        <a:rPr lang="zh-TW" altLang="en-US" sz="2800" b="0" dirty="0" smtClean="0">
                          <a:solidFill>
                            <a:schemeClr val="tx1"/>
                          </a:solidFill>
                          <a:latin typeface="標楷體" panose="03000509000000000000" pitchFamily="65" charset="-120"/>
                          <a:ea typeface="標楷體" panose="03000509000000000000" pitchFamily="65" charset="-120"/>
                        </a:rPr>
                        <a:t>資本支出</a:t>
                      </a:r>
                      <a:endParaRPr lang="zh-TW" altLang="en-US" sz="2800" b="0" dirty="0">
                        <a:solidFill>
                          <a:schemeClr val="tx1"/>
                        </a:solidFill>
                        <a:latin typeface="標楷體" panose="03000509000000000000" pitchFamily="65" charset="-120"/>
                        <a:ea typeface="標楷體" panose="03000509000000000000" pitchFamily="65" charset="-120"/>
                      </a:endParaRPr>
                    </a:p>
                  </a:txBody>
                  <a:tcPr marT="45709" marB="45709" anchor="ctr"/>
                </a:tc>
                <a:tc>
                  <a:txBody>
                    <a:bodyPr/>
                    <a:lstStyle/>
                    <a:p>
                      <a:pPr marL="180975" indent="-180975">
                        <a:lnSpc>
                          <a:spcPts val="3500"/>
                        </a:lnSpc>
                        <a:buFont typeface="Arial" panose="020B0604020202020204" pitchFamily="34" charset="0"/>
                        <a:buChar char="•"/>
                      </a:pPr>
                      <a:r>
                        <a:rPr lang="zh-TW" altLang="en-US" sz="2400" b="1" dirty="0" smtClean="0">
                          <a:solidFill>
                            <a:srgbClr val="FF0000"/>
                          </a:solidFill>
                          <a:latin typeface="Times New Roman" pitchFamily="18" charset="0"/>
                          <a:ea typeface="標楷體" panose="03000509000000000000" pitchFamily="65" charset="-120"/>
                          <a:cs typeface="Times New Roman" pitchFamily="18" charset="0"/>
                        </a:rPr>
                        <a:t>耐用年限二年以上且金額</a:t>
                      </a:r>
                      <a:r>
                        <a:rPr lang="en-US" altLang="zh-TW" sz="2400" b="1" dirty="0" smtClean="0">
                          <a:solidFill>
                            <a:srgbClr val="FF0000"/>
                          </a:solidFill>
                          <a:latin typeface="Times New Roman" pitchFamily="18" charset="0"/>
                          <a:ea typeface="標楷體" panose="03000509000000000000" pitchFamily="65" charset="-120"/>
                          <a:cs typeface="Times New Roman" pitchFamily="18" charset="0"/>
                        </a:rPr>
                        <a:t>10,000</a:t>
                      </a:r>
                      <a:r>
                        <a:rPr lang="zh-TW" altLang="en-US" sz="2400" b="1" dirty="0" smtClean="0">
                          <a:solidFill>
                            <a:srgbClr val="FF0000"/>
                          </a:solidFill>
                          <a:latin typeface="Times New Roman" pitchFamily="18" charset="0"/>
                          <a:ea typeface="標楷體" panose="03000509000000000000" pitchFamily="65" charset="-120"/>
                          <a:cs typeface="Times New Roman" pitchFamily="18" charset="0"/>
                        </a:rPr>
                        <a:t>元（含）</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以上之儀器、設備之支出。各單位編列預算時需將用途、規格、新購或汰換等列示清楚，執行時依</a:t>
                      </a:r>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輔仁大學採購作業辦法</a:t>
                      </a:r>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辦理。</a:t>
                      </a:r>
                      <a:endParaRPr lang="en-US" altLang="zh-TW" sz="24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nSpc>
                          <a:spcPts val="3500"/>
                        </a:lnSpc>
                        <a:buFont typeface="Arial" panose="020B0604020202020204" pitchFamily="34" charset="0"/>
                        <a:buChar char="•"/>
                      </a:pPr>
                      <a:r>
                        <a:rPr lang="en-US" altLang="zh-TW" sz="2400" b="1" kern="1200" dirty="0" smtClean="0">
                          <a:solidFill>
                            <a:srgbClr val="0033CC"/>
                          </a:solidFill>
                          <a:latin typeface="Times New Roman" pitchFamily="18" charset="0"/>
                          <a:ea typeface="標楷體" panose="03000509000000000000" pitchFamily="65" charset="-120"/>
                          <a:cs typeface="Times New Roman" pitchFamily="18" charset="0"/>
                        </a:rPr>
                        <a:t>12</a:t>
                      </a:r>
                      <a:r>
                        <a:rPr lang="zh-TW" altLang="en-US" sz="2400" b="1" kern="1200" dirty="0" smtClean="0">
                          <a:solidFill>
                            <a:srgbClr val="0033CC"/>
                          </a:solidFill>
                          <a:latin typeface="Times New Roman" pitchFamily="18" charset="0"/>
                          <a:ea typeface="標楷體" panose="03000509000000000000" pitchFamily="65" charset="-120"/>
                          <a:cs typeface="Times New Roman" pitchFamily="18" charset="0"/>
                        </a:rPr>
                        <a:t>學院</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額度以</a:t>
                      </a:r>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108</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學年度總預算額度為上限，滿足各院基本辦公額度為目標進行逐年</a:t>
                      </a:r>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3%</a:t>
                      </a:r>
                      <a:r>
                        <a:rPr lang="en-US" altLang="zh-TW" sz="2400" b="0" dirty="0" smtClean="0">
                          <a:solidFill>
                            <a:schemeClr val="tx1"/>
                          </a:solidFill>
                          <a:latin typeface="新細明體"/>
                          <a:ea typeface="新細明體"/>
                          <a:cs typeface="Times New Roman" pitchFamily="18" charset="0"/>
                        </a:rPr>
                        <a:t>〜</a:t>
                      </a:r>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5%</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微調。</a:t>
                      </a:r>
                      <a:endParaRPr lang="en-US" altLang="zh-TW" sz="24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nSpc>
                          <a:spcPts val="3500"/>
                        </a:lnSpc>
                        <a:buFont typeface="Arial" panose="020B0604020202020204" pitchFamily="34" charset="0"/>
                        <a:buChar char="•"/>
                      </a:pPr>
                      <a:r>
                        <a:rPr lang="zh-TW" altLang="en-US" sz="2400" b="1" kern="1200" dirty="0" smtClean="0">
                          <a:solidFill>
                            <a:srgbClr val="0033CC"/>
                          </a:solidFill>
                          <a:latin typeface="Times New Roman" pitchFamily="18" charset="0"/>
                          <a:ea typeface="標楷體" panose="03000509000000000000" pitchFamily="65" charset="-120"/>
                          <a:cs typeface="Times New Roman" pitchFamily="18" charset="0"/>
                        </a:rPr>
                        <a:t>進修部及行政單位</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以</a:t>
                      </a:r>
                      <a:r>
                        <a:rPr lang="en-US" altLang="zh-TW" sz="2400" b="0" dirty="0" smtClean="0">
                          <a:solidFill>
                            <a:schemeClr val="tx1"/>
                          </a:solidFill>
                          <a:latin typeface="Times New Roman" pitchFamily="18" charset="0"/>
                          <a:ea typeface="標楷體" panose="03000509000000000000" pitchFamily="65" charset="-120"/>
                          <a:cs typeface="Times New Roman" pitchFamily="18" charset="0"/>
                        </a:rPr>
                        <a:t>108</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學年度預算額度為編列基準。</a:t>
                      </a:r>
                      <a:endParaRPr lang="en-US" altLang="zh-TW" sz="2400" b="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nSpc>
                          <a:spcPts val="3500"/>
                        </a:lnSpc>
                        <a:buFont typeface="Arial" panose="020B0604020202020204" pitchFamily="34" charset="0"/>
                        <a:buChar char="•"/>
                      </a:pPr>
                      <a:r>
                        <a:rPr lang="zh-TW" altLang="en-US" sz="2400" b="1" dirty="0" smtClean="0">
                          <a:solidFill>
                            <a:srgbClr val="008000"/>
                          </a:solidFill>
                          <a:latin typeface="Times New Roman" pitchFamily="18" charset="0"/>
                          <a:ea typeface="標楷體" panose="03000509000000000000" pitchFamily="65" charset="-120"/>
                          <a:cs typeface="Times New Roman" pitchFamily="18" charset="0"/>
                        </a:rPr>
                        <a:t>特別計畫資本支出</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設備預算應配合</a:t>
                      </a:r>
                      <a:r>
                        <a:rPr lang="zh-TW" altLang="en-US" sz="2400" b="1" dirty="0" smtClean="0">
                          <a:solidFill>
                            <a:srgbClr val="008000"/>
                          </a:solidFill>
                          <a:latin typeface="Times New Roman" pitchFamily="18" charset="0"/>
                          <a:ea typeface="標楷體" panose="03000509000000000000" pitchFamily="65" charset="-120"/>
                          <a:cs typeface="Times New Roman" pitchFamily="18" charset="0"/>
                        </a:rPr>
                        <a:t>中程校務發展計畫</a:t>
                      </a:r>
                      <a:r>
                        <a:rPr lang="zh-TW" altLang="en-US" sz="2400" b="0" dirty="0" smtClean="0">
                          <a:solidFill>
                            <a:schemeClr val="tx1"/>
                          </a:solidFill>
                          <a:latin typeface="Times New Roman" pitchFamily="18" charset="0"/>
                          <a:ea typeface="標楷體" panose="03000509000000000000" pitchFamily="65" charset="-120"/>
                          <a:cs typeface="Times New Roman" pitchFamily="18" charset="0"/>
                        </a:rPr>
                        <a:t>編列。</a:t>
                      </a:r>
                      <a:endParaRPr lang="en-US" altLang="zh-TW" sz="2400" b="0" dirty="0" smtClean="0">
                        <a:solidFill>
                          <a:schemeClr val="tx1"/>
                        </a:solidFill>
                        <a:latin typeface="Times New Roman" pitchFamily="18" charset="0"/>
                        <a:ea typeface="標楷體" panose="03000509000000000000" pitchFamily="65" charset="-120"/>
                        <a:cs typeface="Times New Roman" pitchFamily="18" charset="0"/>
                      </a:endParaRPr>
                    </a:p>
                    <a:p>
                      <a:pPr marL="0" indent="0">
                        <a:lnSpc>
                          <a:spcPts val="3500"/>
                        </a:lnSpc>
                        <a:buFont typeface="Arial" panose="020B0604020202020204" pitchFamily="34" charset="0"/>
                        <a:buNone/>
                      </a:pPr>
                      <a:endParaRPr lang="en-US" altLang="zh-TW" sz="2400" b="0" dirty="0" smtClean="0">
                        <a:solidFill>
                          <a:schemeClr val="tx1"/>
                        </a:solidFill>
                        <a:latin typeface="標楷體" panose="03000509000000000000" pitchFamily="65" charset="-120"/>
                        <a:ea typeface="標楷體" panose="03000509000000000000" pitchFamily="65" charset="-120"/>
                      </a:endParaRPr>
                    </a:p>
                  </a:txBody>
                  <a:tcPr marT="45709" marB="45709"/>
                </a:tc>
                <a:extLst>
                  <a:ext uri="{0D108BD9-81ED-4DB2-BD59-A6C34878D82A}">
                    <a16:rowId xmlns:a16="http://schemas.microsoft.com/office/drawing/2014/main" val="10001"/>
                  </a:ext>
                </a:extLst>
              </a:tr>
            </a:tbl>
          </a:graphicData>
        </a:graphic>
      </p:graphicFrame>
      <p:sp>
        <p:nvSpPr>
          <p:cNvPr id="5"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資本支出</a:t>
            </a:r>
            <a:r>
              <a:rPr lang="en-US" altLang="zh-TW" sz="3600" dirty="0" smtClean="0">
                <a:solidFill>
                  <a:schemeClr val="bg1"/>
                </a:solidFill>
                <a:latin typeface="標楷體" pitchFamily="65" charset="-120"/>
                <a:ea typeface="標楷體" pitchFamily="65" charset="-120"/>
              </a:rPr>
              <a:t>)</a:t>
            </a:r>
            <a:endParaRPr lang="zh-TW" altLang="en-US" sz="3600" dirty="0" smtClean="0">
              <a:solidFill>
                <a:schemeClr val="bg1"/>
              </a:solidFill>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400041026"/>
              </p:ext>
            </p:extLst>
          </p:nvPr>
        </p:nvGraphicFramePr>
        <p:xfrm>
          <a:off x="247650" y="503238"/>
          <a:ext cx="8724900" cy="5364162"/>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457136">
                <a:tc>
                  <a:txBody>
                    <a:bodyPr/>
                    <a:lstStyle/>
                    <a:p>
                      <a:pPr algn="ctr"/>
                      <a:r>
                        <a:rPr lang="zh-TW" altLang="en-US" sz="2400" dirty="0" smtClean="0">
                          <a:latin typeface="標楷體" panose="03000509000000000000" pitchFamily="65" charset="-120"/>
                          <a:ea typeface="標楷體" panose="03000509000000000000" pitchFamily="65" charset="-120"/>
                        </a:rPr>
                        <a:t>電腦</a:t>
                      </a:r>
                      <a:endParaRPr lang="zh-TW" altLang="en-US" sz="2400" dirty="0">
                        <a:latin typeface="標楷體" panose="03000509000000000000" pitchFamily="65" charset="-120"/>
                        <a:ea typeface="標楷體" panose="03000509000000000000" pitchFamily="65" charset="-120"/>
                      </a:endParaRPr>
                    </a:p>
                  </a:txBody>
                  <a:tcPr marT="45688" marB="45688"/>
                </a:tc>
                <a:tc>
                  <a:txBody>
                    <a:bodyPr/>
                    <a:lstStyle/>
                    <a:p>
                      <a:pPr algn="ctr"/>
                      <a:r>
                        <a:rPr lang="zh-TW" altLang="en-US" sz="2400" dirty="0" smtClean="0">
                          <a:latin typeface="標楷體" panose="03000509000000000000" pitchFamily="65" charset="-120"/>
                          <a:ea typeface="標楷體" panose="03000509000000000000" pitchFamily="65" charset="-120"/>
                        </a:rPr>
                        <a:t>印表機</a:t>
                      </a:r>
                      <a:endParaRPr lang="zh-TW" altLang="en-US" sz="2400" dirty="0">
                        <a:latin typeface="標楷體" panose="03000509000000000000" pitchFamily="65" charset="-120"/>
                        <a:ea typeface="標楷體" panose="03000509000000000000" pitchFamily="65" charset="-120"/>
                      </a:endParaRPr>
                    </a:p>
                  </a:txBody>
                  <a:tcPr marT="45688" marB="45688"/>
                </a:tc>
                <a:tc>
                  <a:txBody>
                    <a:bodyPr/>
                    <a:lstStyle/>
                    <a:p>
                      <a:pPr algn="ctr"/>
                      <a:r>
                        <a:rPr lang="zh-TW" altLang="en-US" sz="2400" dirty="0" smtClean="0">
                          <a:latin typeface="標楷體" panose="03000509000000000000" pitchFamily="65" charset="-120"/>
                          <a:ea typeface="標楷體" panose="03000509000000000000" pitchFamily="65" charset="-120"/>
                        </a:rPr>
                        <a:t>冷氣</a:t>
                      </a:r>
                      <a:endParaRPr lang="zh-TW" altLang="en-US" sz="2400" dirty="0">
                        <a:latin typeface="標楷體" panose="03000509000000000000" pitchFamily="65" charset="-120"/>
                        <a:ea typeface="標楷體" panose="03000509000000000000" pitchFamily="65" charset="-120"/>
                      </a:endParaRPr>
                    </a:p>
                  </a:txBody>
                  <a:tcPr marT="45688" marB="45688"/>
                </a:tc>
                <a:tc>
                  <a:txBody>
                    <a:bodyPr/>
                    <a:lstStyle/>
                    <a:p>
                      <a:pPr algn="ctr"/>
                      <a:r>
                        <a:rPr lang="zh-TW" altLang="en-US" sz="2400" dirty="0" smtClean="0">
                          <a:latin typeface="標楷體" panose="03000509000000000000" pitchFamily="65" charset="-120"/>
                          <a:ea typeface="標楷體" panose="03000509000000000000" pitchFamily="65" charset="-120"/>
                        </a:rPr>
                        <a:t>辦公家具</a:t>
                      </a:r>
                      <a:endParaRPr lang="zh-TW" altLang="en-US" sz="2400" dirty="0">
                        <a:latin typeface="標楷體" panose="03000509000000000000" pitchFamily="65" charset="-120"/>
                        <a:ea typeface="標楷體" panose="03000509000000000000" pitchFamily="65" charset="-120"/>
                      </a:endParaRPr>
                    </a:p>
                  </a:txBody>
                  <a:tcPr marT="45688" marB="45688"/>
                </a:tc>
                <a:extLst>
                  <a:ext uri="{0D108BD9-81ED-4DB2-BD59-A6C34878D82A}">
                    <a16:rowId xmlns:a16="http://schemas.microsoft.com/office/drawing/2014/main" val="10000"/>
                  </a:ext>
                </a:extLst>
              </a:tr>
              <a:tr h="4907026">
                <a:tc>
                  <a:txBody>
                    <a:bodyPr/>
                    <a:lstStyle/>
                    <a:p>
                      <a:pPr marL="180975" indent="-180975">
                        <a:buFont typeface="Arial" panose="020B0604020202020204" pitchFamily="34" charset="0"/>
                        <a:buChar char="•"/>
                      </a:pPr>
                      <a:r>
                        <a:rPr lang="zh-TW" altLang="en-US" sz="2200" dirty="0" smtClean="0">
                          <a:solidFill>
                            <a:schemeClr val="tx1"/>
                          </a:solidFill>
                          <a:latin typeface="Times New Roman" pitchFamily="18" charset="0"/>
                          <a:ea typeface="標楷體" panose="03000509000000000000" pitchFamily="65" charset="-120"/>
                          <a:cs typeface="Times New Roman" pitchFamily="18" charset="0"/>
                        </a:rPr>
                        <a:t>行政人員以個人桌上型電腦、教師以筆記型電腦為編列原則。</a:t>
                      </a:r>
                      <a:endParaRPr lang="en-US" altLang="zh-TW" sz="220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buFont typeface="Arial" panose="020B0604020202020204" pitchFamily="34" charset="0"/>
                        <a:buChar char="•"/>
                      </a:pPr>
                      <a:r>
                        <a:rPr lang="zh-TW" altLang="en-US" sz="2200" b="1" dirty="0" smtClean="0">
                          <a:solidFill>
                            <a:srgbClr val="008000"/>
                          </a:solidFill>
                          <a:latin typeface="Times New Roman" pitchFamily="18" charset="0"/>
                          <a:ea typeface="標楷體" panose="03000509000000000000" pitchFamily="65" charset="-120"/>
                          <a:cs typeface="Times New Roman" pitchFamily="18" charset="0"/>
                        </a:rPr>
                        <a:t>桌上型</a:t>
                      </a:r>
                      <a:r>
                        <a:rPr lang="zh-TW" altLang="en-US" sz="2200" dirty="0" smtClean="0">
                          <a:latin typeface="Times New Roman" pitchFamily="18" charset="0"/>
                          <a:ea typeface="標楷體" panose="03000509000000000000" pitchFamily="65" charset="-120"/>
                          <a:cs typeface="Times New Roman" pitchFamily="18" charset="0"/>
                        </a:rPr>
                        <a:t>電腦</a:t>
                      </a:r>
                      <a:r>
                        <a:rPr lang="en-US" altLang="zh-TW" sz="2200" b="1" dirty="0" smtClean="0">
                          <a:solidFill>
                            <a:srgbClr val="0033CC"/>
                          </a:solidFill>
                          <a:latin typeface="Times New Roman" pitchFamily="18" charset="0"/>
                          <a:ea typeface="標楷體" panose="03000509000000000000" pitchFamily="65" charset="-120"/>
                          <a:cs typeface="Times New Roman" pitchFamily="18" charset="0"/>
                        </a:rPr>
                        <a:t>23,000</a:t>
                      </a:r>
                      <a:r>
                        <a:rPr lang="zh-TW" altLang="en-US" sz="2200" b="1" dirty="0" smtClean="0">
                          <a:solidFill>
                            <a:srgbClr val="0033CC"/>
                          </a:solidFill>
                          <a:latin typeface="Times New Roman" pitchFamily="18" charset="0"/>
                          <a:ea typeface="標楷體" panose="03000509000000000000" pitchFamily="65" charset="-120"/>
                          <a:cs typeface="Times New Roman" pitchFamily="18" charset="0"/>
                        </a:rPr>
                        <a:t>元</a:t>
                      </a:r>
                      <a:endParaRPr lang="en-US" altLang="zh-TW" sz="2200" b="1" dirty="0" smtClean="0">
                        <a:solidFill>
                          <a:srgbClr val="0033CC"/>
                        </a:solidFill>
                        <a:latin typeface="Times New Roman" pitchFamily="18" charset="0"/>
                        <a:ea typeface="標楷體" panose="03000509000000000000" pitchFamily="65" charset="-120"/>
                        <a:cs typeface="Times New Roman" pitchFamily="18" charset="0"/>
                      </a:endParaRPr>
                    </a:p>
                    <a:p>
                      <a:pPr marL="85725" indent="0" algn="l">
                        <a:lnSpc>
                          <a:spcPts val="2400"/>
                        </a:lnSpc>
                        <a:buFont typeface="Arial" panose="020B0604020202020204" pitchFamily="34" charset="0"/>
                        <a:buNone/>
                      </a:pPr>
                      <a:r>
                        <a:rPr lang="en-US" altLang="zh-TW" sz="2200" dirty="0" smtClean="0">
                          <a:solidFill>
                            <a:srgbClr val="FF0000"/>
                          </a:solidFill>
                          <a:latin typeface="Times New Roman" pitchFamily="18" charset="0"/>
                          <a:ea typeface="標楷體" panose="03000509000000000000" pitchFamily="65" charset="-120"/>
                          <a:cs typeface="Times New Roman" pitchFamily="18" charset="0"/>
                        </a:rPr>
                        <a:t>(</a:t>
                      </a:r>
                      <a:r>
                        <a:rPr lang="zh-TW" altLang="en-US" sz="2200" dirty="0" smtClean="0">
                          <a:solidFill>
                            <a:srgbClr val="FF0000"/>
                          </a:solidFill>
                          <a:latin typeface="Times New Roman" pitchFamily="18" charset="0"/>
                          <a:ea typeface="標楷體" panose="03000509000000000000" pitchFamily="65" charset="-120"/>
                          <a:cs typeface="Times New Roman" pitchFamily="18" charset="0"/>
                        </a:rPr>
                        <a:t>含電腦主機</a:t>
                      </a:r>
                      <a:r>
                        <a:rPr lang="en-US" altLang="zh-TW" sz="2200" dirty="0" smtClean="0">
                          <a:solidFill>
                            <a:srgbClr val="FF0000"/>
                          </a:solidFill>
                          <a:latin typeface="Times New Roman" pitchFamily="18" charset="0"/>
                          <a:ea typeface="標楷體" panose="03000509000000000000" pitchFamily="65" charset="-120"/>
                          <a:cs typeface="Times New Roman" pitchFamily="18" charset="0"/>
                        </a:rPr>
                        <a:t>20,000</a:t>
                      </a:r>
                      <a:r>
                        <a:rPr lang="zh-TW" altLang="en-US" sz="2200" dirty="0" smtClean="0">
                          <a:solidFill>
                            <a:srgbClr val="FF0000"/>
                          </a:solidFill>
                          <a:latin typeface="Times New Roman" pitchFamily="18" charset="0"/>
                          <a:ea typeface="標楷體" panose="03000509000000000000" pitchFamily="65" charset="-120"/>
                          <a:cs typeface="Times New Roman" pitchFamily="18" charset="0"/>
                        </a:rPr>
                        <a:t>元及電腦螢幕</a:t>
                      </a:r>
                      <a:r>
                        <a:rPr lang="en-US" altLang="zh-TW" sz="2200" dirty="0" smtClean="0">
                          <a:solidFill>
                            <a:srgbClr val="FF0000"/>
                          </a:solidFill>
                          <a:latin typeface="Times New Roman" pitchFamily="18" charset="0"/>
                          <a:ea typeface="標楷體" panose="03000509000000000000" pitchFamily="65" charset="-120"/>
                          <a:cs typeface="Times New Roman" pitchFamily="18" charset="0"/>
                        </a:rPr>
                        <a:t>3,000</a:t>
                      </a:r>
                      <a:r>
                        <a:rPr lang="zh-TW" altLang="en-US" sz="2200" dirty="0" smtClean="0">
                          <a:solidFill>
                            <a:srgbClr val="FF0000"/>
                          </a:solidFill>
                          <a:latin typeface="Times New Roman" pitchFamily="18" charset="0"/>
                          <a:ea typeface="標楷體" panose="03000509000000000000" pitchFamily="65" charset="-120"/>
                          <a:cs typeface="Times New Roman" pitchFamily="18" charset="0"/>
                        </a:rPr>
                        <a:t>元</a:t>
                      </a:r>
                      <a:r>
                        <a:rPr lang="en-US" altLang="zh-TW" sz="2200" dirty="0" smtClean="0">
                          <a:solidFill>
                            <a:srgbClr val="FF0000"/>
                          </a:solidFill>
                          <a:latin typeface="Times New Roman" pitchFamily="18" charset="0"/>
                          <a:ea typeface="標楷體" panose="03000509000000000000" pitchFamily="65" charset="-120"/>
                          <a:cs typeface="Times New Roman" pitchFamily="18" charset="0"/>
                        </a:rPr>
                        <a:t>)</a:t>
                      </a:r>
                    </a:p>
                    <a:p>
                      <a:pPr marL="0" indent="0">
                        <a:lnSpc>
                          <a:spcPts val="1200"/>
                        </a:lnSpc>
                        <a:buFont typeface="Arial" panose="020B0604020202020204" pitchFamily="34" charset="0"/>
                        <a:buNone/>
                      </a:pPr>
                      <a:endParaRPr lang="en-US" altLang="zh-TW" sz="2200" dirty="0" smtClean="0">
                        <a:latin typeface="Times New Roman" pitchFamily="18" charset="0"/>
                        <a:ea typeface="標楷體" panose="03000509000000000000" pitchFamily="65" charset="-120"/>
                        <a:cs typeface="Times New Roman" pitchFamily="18" charset="0"/>
                      </a:endParaRPr>
                    </a:p>
                    <a:p>
                      <a:pPr marL="180975" indent="-180975">
                        <a:buFont typeface="Arial" panose="020B0604020202020204" pitchFamily="34" charset="0"/>
                        <a:buChar char="•"/>
                      </a:pPr>
                      <a:r>
                        <a:rPr lang="zh-TW" altLang="en-US" sz="2200" b="1" dirty="0" smtClean="0">
                          <a:solidFill>
                            <a:srgbClr val="008000"/>
                          </a:solidFill>
                          <a:latin typeface="Times New Roman" pitchFamily="18" charset="0"/>
                          <a:ea typeface="標楷體" panose="03000509000000000000" pitchFamily="65" charset="-120"/>
                          <a:cs typeface="Times New Roman" pitchFamily="18" charset="0"/>
                        </a:rPr>
                        <a:t>筆記型</a:t>
                      </a:r>
                      <a:r>
                        <a:rPr lang="zh-TW" altLang="en-US" sz="2200" dirty="0" smtClean="0">
                          <a:latin typeface="Times New Roman" pitchFamily="18" charset="0"/>
                          <a:ea typeface="標楷體" panose="03000509000000000000" pitchFamily="65" charset="-120"/>
                          <a:cs typeface="Times New Roman" pitchFamily="18" charset="0"/>
                        </a:rPr>
                        <a:t>電腦</a:t>
                      </a:r>
                      <a:r>
                        <a:rPr lang="en-US" altLang="zh-TW" sz="2200" b="1" dirty="0" smtClean="0">
                          <a:solidFill>
                            <a:srgbClr val="0033CC"/>
                          </a:solidFill>
                          <a:latin typeface="Times New Roman" pitchFamily="18" charset="0"/>
                          <a:ea typeface="標楷體" panose="03000509000000000000" pitchFamily="65" charset="-120"/>
                          <a:cs typeface="Times New Roman" pitchFamily="18" charset="0"/>
                        </a:rPr>
                        <a:t>30,000</a:t>
                      </a:r>
                      <a:r>
                        <a:rPr lang="zh-TW" altLang="en-US" sz="2200" b="1" dirty="0" smtClean="0">
                          <a:solidFill>
                            <a:srgbClr val="0033CC"/>
                          </a:solidFill>
                          <a:latin typeface="Times New Roman" pitchFamily="18" charset="0"/>
                          <a:ea typeface="標楷體" panose="03000509000000000000" pitchFamily="65" charset="-120"/>
                          <a:cs typeface="Times New Roman" pitchFamily="18" charset="0"/>
                        </a:rPr>
                        <a:t>元</a:t>
                      </a:r>
                      <a:r>
                        <a:rPr lang="zh-TW" altLang="en-US" sz="2200" dirty="0" smtClean="0">
                          <a:latin typeface="Times New Roman" pitchFamily="18" charset="0"/>
                          <a:ea typeface="標楷體" panose="03000509000000000000" pitchFamily="65" charset="-120"/>
                          <a:cs typeface="Times New Roman" pitchFamily="18" charset="0"/>
                        </a:rPr>
                        <a:t>為編列標準。</a:t>
                      </a:r>
                      <a:endParaRPr lang="en-US" altLang="zh-TW" sz="2200" dirty="0" smtClean="0">
                        <a:latin typeface="Times New Roman" pitchFamily="18" charset="0"/>
                        <a:ea typeface="標楷體" panose="03000509000000000000" pitchFamily="65" charset="-120"/>
                        <a:cs typeface="Times New Roman" pitchFamily="18" charset="0"/>
                      </a:endParaRPr>
                    </a:p>
                    <a:p>
                      <a:pPr marL="0" indent="0">
                        <a:lnSpc>
                          <a:spcPts val="2400"/>
                        </a:lnSpc>
                        <a:buFont typeface="Arial" panose="020B0604020202020204" pitchFamily="34" charset="0"/>
                        <a:buNone/>
                      </a:pPr>
                      <a:endParaRPr lang="en-US" altLang="zh-TW" sz="2200" dirty="0" smtClean="0">
                        <a:latin typeface="Times New Roman" pitchFamily="18" charset="0"/>
                        <a:ea typeface="標楷體" panose="03000509000000000000" pitchFamily="65" charset="-120"/>
                        <a:cs typeface="Times New Roman" pitchFamily="18" charset="0"/>
                      </a:endParaRPr>
                    </a:p>
                    <a:p>
                      <a:pPr marL="0" indent="0">
                        <a:buFont typeface="Arial" panose="020B0604020202020204" pitchFamily="34" charset="0"/>
                        <a:buNone/>
                      </a:pPr>
                      <a:r>
                        <a:rPr lang="zh-TW" altLang="en-US" sz="2200" dirty="0" smtClean="0">
                          <a:latin typeface="Times New Roman" pitchFamily="18" charset="0"/>
                          <a:ea typeface="標楷體" panose="03000509000000000000" pitchFamily="65" charset="-120"/>
                          <a:cs typeface="Times New Roman" pitchFamily="18" charset="0"/>
                        </a:rPr>
                        <a:t>若系所單位有特殊需求，請自行補足差額後採購。 </a:t>
                      </a:r>
                      <a:endParaRPr lang="zh-TW" altLang="en-US" sz="2200" dirty="0">
                        <a:latin typeface="Times New Roman" pitchFamily="18" charset="0"/>
                        <a:ea typeface="標楷體" panose="03000509000000000000" pitchFamily="65" charset="-120"/>
                        <a:cs typeface="Times New Roman" pitchFamily="18" charset="0"/>
                      </a:endParaRPr>
                    </a:p>
                  </a:txBody>
                  <a:tcPr marT="45688" marB="45688"/>
                </a:tc>
                <a:tc>
                  <a:txBody>
                    <a:bodyPr/>
                    <a:lstStyle/>
                    <a:p>
                      <a:pPr marL="180975" indent="-180975">
                        <a:buFont typeface="Arial" panose="020B0604020202020204" pitchFamily="34" charset="0"/>
                        <a:buChar char="•"/>
                      </a:pPr>
                      <a:r>
                        <a:rPr lang="en-US" altLang="zh-TW" sz="2200" dirty="0" smtClean="0">
                          <a:latin typeface="Times New Roman" pitchFamily="18" charset="0"/>
                          <a:ea typeface="標楷體" panose="03000509000000000000" pitchFamily="65" charset="-120"/>
                          <a:cs typeface="Times New Roman" pitchFamily="18" charset="0"/>
                        </a:rPr>
                        <a:t>A4</a:t>
                      </a:r>
                      <a:r>
                        <a:rPr lang="zh-TW" altLang="en-US" sz="2200" dirty="0" smtClean="0">
                          <a:latin typeface="Times New Roman" pitchFamily="18" charset="0"/>
                          <a:ea typeface="標楷體" panose="03000509000000000000" pitchFamily="65" charset="-120"/>
                          <a:cs typeface="Times New Roman" pitchFamily="18" charset="0"/>
                        </a:rPr>
                        <a:t>雷射印表機</a:t>
                      </a:r>
                      <a:r>
                        <a:rPr lang="en-US" altLang="zh-TW" sz="2200" dirty="0" smtClean="0">
                          <a:latin typeface="Times New Roman" pitchFamily="18" charset="0"/>
                          <a:ea typeface="標楷體" panose="03000509000000000000" pitchFamily="65" charset="-120"/>
                          <a:cs typeface="Times New Roman" pitchFamily="18" charset="0"/>
                        </a:rPr>
                        <a:t>15,000</a:t>
                      </a:r>
                      <a:r>
                        <a:rPr lang="zh-TW" altLang="en-US" sz="2200" dirty="0" smtClean="0">
                          <a:latin typeface="Times New Roman" pitchFamily="18" charset="0"/>
                          <a:ea typeface="標楷體" panose="03000509000000000000" pitchFamily="65" charset="-120"/>
                          <a:cs typeface="Times New Roman" pitchFamily="18" charset="0"/>
                        </a:rPr>
                        <a:t>元以下。</a:t>
                      </a:r>
                      <a:endParaRPr lang="en-US" altLang="zh-TW" sz="2200" dirty="0" smtClean="0">
                        <a:latin typeface="Times New Roman" pitchFamily="18" charset="0"/>
                        <a:ea typeface="標楷體" panose="03000509000000000000" pitchFamily="65" charset="-120"/>
                        <a:cs typeface="Times New Roman" pitchFamily="18" charset="0"/>
                      </a:endParaRPr>
                    </a:p>
                    <a:p>
                      <a:pPr marL="180975" indent="-180975">
                        <a:buFont typeface="Arial" panose="020B0604020202020204" pitchFamily="34" charset="0"/>
                        <a:buChar char="•"/>
                      </a:pPr>
                      <a:r>
                        <a:rPr lang="zh-TW" altLang="en-US" sz="2200" dirty="0" smtClean="0">
                          <a:latin typeface="Times New Roman" pitchFamily="18" charset="0"/>
                          <a:ea typeface="標楷體" panose="03000509000000000000" pitchFamily="65" charset="-120"/>
                          <a:cs typeface="Times New Roman" pitchFamily="18" charset="0"/>
                        </a:rPr>
                        <a:t>有特殊需求者可另案說明 。</a:t>
                      </a:r>
                    </a:p>
                    <a:p>
                      <a:endParaRPr lang="zh-TW" altLang="en-US" sz="2200" dirty="0">
                        <a:latin typeface="Times New Roman" pitchFamily="18" charset="0"/>
                        <a:ea typeface="標楷體" panose="03000509000000000000" pitchFamily="65" charset="-120"/>
                        <a:cs typeface="Times New Roman" pitchFamily="18" charset="0"/>
                      </a:endParaRPr>
                    </a:p>
                  </a:txBody>
                  <a:tcPr marT="45688" marB="45688"/>
                </a:tc>
                <a:tc>
                  <a:txBody>
                    <a:bodyPr/>
                    <a:lstStyle/>
                    <a:p>
                      <a:pPr marL="180975" indent="-180975">
                        <a:buFont typeface="Arial" pitchFamily="34" charset="0"/>
                        <a:buChar char="•"/>
                        <a:tabLst/>
                      </a:pPr>
                      <a:r>
                        <a:rPr lang="zh-TW" altLang="en-US" sz="2200" dirty="0" smtClean="0">
                          <a:solidFill>
                            <a:srgbClr val="FF0000"/>
                          </a:solidFill>
                          <a:latin typeface="Times New Roman" pitchFamily="18" charset="0"/>
                          <a:ea typeface="標楷體" panose="03000509000000000000" pitchFamily="65" charset="-120"/>
                          <a:cs typeface="Times New Roman" pitchFamily="18" charset="0"/>
                        </a:rPr>
                        <a:t>窗型冷氣為優先考量</a:t>
                      </a:r>
                      <a:r>
                        <a:rPr lang="zh-TW" altLang="en-US" sz="2200" dirty="0" smtClean="0">
                          <a:latin typeface="Times New Roman" pitchFamily="18" charset="0"/>
                          <a:ea typeface="標楷體" panose="03000509000000000000" pitchFamily="65" charset="-120"/>
                          <a:cs typeface="Times New Roman" pitchFamily="18" charset="0"/>
                        </a:rPr>
                        <a:t>，除非該空間無法安裝窗型冷氣，再以分離式冷氣編列。</a:t>
                      </a:r>
                      <a:endParaRPr lang="en-US" altLang="zh-TW" sz="2200" dirty="0" smtClean="0">
                        <a:latin typeface="Times New Roman" pitchFamily="18" charset="0"/>
                        <a:ea typeface="標楷體" panose="03000509000000000000" pitchFamily="65" charset="-120"/>
                        <a:cs typeface="Times New Roman" pitchFamily="18" charset="0"/>
                      </a:endParaRPr>
                    </a:p>
                    <a:p>
                      <a:pPr marL="180975" indent="-180975">
                        <a:buFont typeface="Arial" pitchFamily="34" charset="0"/>
                        <a:buChar char="•"/>
                      </a:pPr>
                      <a:r>
                        <a:rPr lang="zh-TW" altLang="en-US" sz="2200" dirty="0" smtClean="0">
                          <a:latin typeface="Times New Roman" pitchFamily="18" charset="0"/>
                          <a:ea typeface="標楷體" panose="03000509000000000000" pitchFamily="65" charset="-120"/>
                          <a:cs typeface="Times New Roman" pitchFamily="18" charset="0"/>
                        </a:rPr>
                        <a:t>其他特殊空間，依現況處理。</a:t>
                      </a:r>
                      <a:endParaRPr lang="en-US" altLang="zh-TW" sz="2200" dirty="0" smtClean="0">
                        <a:latin typeface="Times New Roman" pitchFamily="18" charset="0"/>
                        <a:ea typeface="標楷體" panose="03000509000000000000" pitchFamily="65" charset="-120"/>
                        <a:cs typeface="Times New Roman" pitchFamily="18" charset="0"/>
                      </a:endParaRPr>
                    </a:p>
                    <a:p>
                      <a:pPr>
                        <a:lnSpc>
                          <a:spcPts val="1800"/>
                        </a:lnSpc>
                      </a:pPr>
                      <a:endParaRPr lang="zh-TW" altLang="en-US" sz="2200" dirty="0" smtClean="0">
                        <a:latin typeface="Times New Roman" pitchFamily="18" charset="0"/>
                        <a:ea typeface="標楷體" panose="03000509000000000000" pitchFamily="65" charset="-120"/>
                        <a:cs typeface="Times New Roman" pitchFamily="18" charset="0"/>
                      </a:endParaRPr>
                    </a:p>
                    <a:p>
                      <a:r>
                        <a:rPr lang="en-US" altLang="zh-TW" sz="2000" dirty="0" smtClean="0">
                          <a:latin typeface="Times New Roman" pitchFamily="18" charset="0"/>
                          <a:ea typeface="標楷體" panose="03000509000000000000" pitchFamily="65" charset="-120"/>
                          <a:cs typeface="Times New Roman" pitchFamily="18" charset="0"/>
                        </a:rPr>
                        <a:t>【</a:t>
                      </a:r>
                      <a:r>
                        <a:rPr lang="zh-TW" altLang="en-US" sz="2000" dirty="0" smtClean="0">
                          <a:latin typeface="Times New Roman" pitchFamily="18" charset="0"/>
                          <a:ea typeface="標楷體" panose="03000509000000000000" pitchFamily="65" charset="-120"/>
                          <a:cs typeface="Times New Roman" pitchFamily="18" charset="0"/>
                        </a:rPr>
                        <a:t>非異常報廢之冷氣，</a:t>
                      </a:r>
                      <a:r>
                        <a:rPr lang="zh-TW" altLang="en-US" sz="2000" b="1" dirty="0" smtClean="0">
                          <a:solidFill>
                            <a:srgbClr val="008000"/>
                          </a:solidFill>
                          <a:latin typeface="Times New Roman" pitchFamily="18" charset="0"/>
                          <a:ea typeface="標楷體" panose="03000509000000000000" pitchFamily="65" charset="-120"/>
                          <a:cs typeface="Times New Roman" pitchFamily="18" charset="0"/>
                        </a:rPr>
                        <a:t>使用年限為至少</a:t>
                      </a:r>
                      <a:r>
                        <a:rPr lang="en-US" altLang="zh-TW" sz="2000" b="1" dirty="0" smtClean="0">
                          <a:solidFill>
                            <a:srgbClr val="008000"/>
                          </a:solidFill>
                          <a:latin typeface="Times New Roman" pitchFamily="18" charset="0"/>
                          <a:ea typeface="標楷體" panose="03000509000000000000" pitchFamily="65" charset="-120"/>
                          <a:cs typeface="Times New Roman" pitchFamily="18" charset="0"/>
                        </a:rPr>
                        <a:t>9</a:t>
                      </a:r>
                      <a:r>
                        <a:rPr lang="zh-TW" altLang="en-US" sz="2000" b="1" dirty="0" smtClean="0">
                          <a:solidFill>
                            <a:srgbClr val="008000"/>
                          </a:solidFill>
                          <a:latin typeface="Times New Roman" pitchFamily="18" charset="0"/>
                          <a:ea typeface="標楷體" panose="03000509000000000000" pitchFamily="65" charset="-120"/>
                          <a:cs typeface="Times New Roman" pitchFamily="18" charset="0"/>
                        </a:rPr>
                        <a:t>年</a:t>
                      </a:r>
                      <a:r>
                        <a:rPr lang="en-US" altLang="zh-TW" sz="2000" dirty="0" smtClean="0">
                          <a:latin typeface="Times New Roman" pitchFamily="18" charset="0"/>
                          <a:ea typeface="標楷體" panose="03000509000000000000" pitchFamily="65" charset="-120"/>
                          <a:cs typeface="Times New Roman" pitchFamily="18" charset="0"/>
                        </a:rPr>
                        <a:t>】</a:t>
                      </a:r>
                      <a:endParaRPr lang="zh-TW" altLang="en-US" sz="2000" dirty="0">
                        <a:latin typeface="Times New Roman" pitchFamily="18" charset="0"/>
                        <a:ea typeface="標楷體" panose="03000509000000000000" pitchFamily="65" charset="-120"/>
                        <a:cs typeface="Times New Roman" pitchFamily="18" charset="0"/>
                      </a:endParaRPr>
                    </a:p>
                  </a:txBody>
                  <a:tcPr marT="45688" marB="45688"/>
                </a:tc>
                <a:tc>
                  <a:txBody>
                    <a:bodyPr/>
                    <a:lstStyle/>
                    <a:p>
                      <a:pPr marL="180975" indent="-180975" algn="l">
                        <a:buFont typeface="Arial" panose="020B0604020202020204" pitchFamily="34" charset="0"/>
                        <a:buChar char="•"/>
                      </a:pPr>
                      <a:r>
                        <a:rPr lang="zh-TW" altLang="en-US" sz="2200" dirty="0" smtClean="0">
                          <a:solidFill>
                            <a:schemeClr val="tx1"/>
                          </a:solidFill>
                          <a:latin typeface="Times New Roman" pitchFamily="18" charset="0"/>
                          <a:ea typeface="標楷體" panose="03000509000000000000" pitchFamily="65" charset="-120"/>
                          <a:cs typeface="Times New Roman" pitchFamily="18" charset="0"/>
                        </a:rPr>
                        <a:t>院長級為</a:t>
                      </a:r>
                      <a:r>
                        <a:rPr lang="en-US" altLang="zh-TW" sz="2200" dirty="0" smtClean="0">
                          <a:solidFill>
                            <a:schemeClr val="tx1"/>
                          </a:solidFill>
                          <a:latin typeface="Times New Roman" pitchFamily="18" charset="0"/>
                          <a:ea typeface="標楷體" panose="03000509000000000000" pitchFamily="65" charset="-120"/>
                          <a:cs typeface="Times New Roman" pitchFamily="18" charset="0"/>
                        </a:rPr>
                        <a:t>190,000</a:t>
                      </a:r>
                      <a:r>
                        <a:rPr lang="zh-TW" altLang="en-US" sz="2200" dirty="0" smtClean="0">
                          <a:solidFill>
                            <a:schemeClr val="tx1"/>
                          </a:solidFill>
                          <a:latin typeface="Times New Roman" pitchFamily="18" charset="0"/>
                          <a:ea typeface="標楷體" panose="03000509000000000000" pitchFamily="65" charset="-120"/>
                          <a:cs typeface="Times New Roman" pitchFamily="18" charset="0"/>
                        </a:rPr>
                        <a:t>元</a:t>
                      </a:r>
                      <a:endParaRPr lang="en-US" altLang="zh-TW" sz="220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gn="l">
                        <a:buFont typeface="Arial" panose="020B0604020202020204" pitchFamily="34" charset="0"/>
                        <a:buChar char="•"/>
                        <a:tabLst/>
                      </a:pPr>
                      <a:r>
                        <a:rPr lang="zh-TW" altLang="en-US" sz="2200" dirty="0" smtClean="0">
                          <a:solidFill>
                            <a:schemeClr val="tx1"/>
                          </a:solidFill>
                          <a:latin typeface="Times New Roman" pitchFamily="18" charset="0"/>
                          <a:ea typeface="標楷體" panose="03000509000000000000" pitchFamily="65" charset="-120"/>
                          <a:cs typeface="Times New Roman" pitchFamily="18" charset="0"/>
                        </a:rPr>
                        <a:t>系所主任級為</a:t>
                      </a:r>
                      <a:r>
                        <a:rPr lang="en-US" altLang="zh-TW" sz="2200" spc="-100" baseline="0" dirty="0" smtClean="0">
                          <a:solidFill>
                            <a:schemeClr val="tx1"/>
                          </a:solidFill>
                          <a:latin typeface="Times New Roman" pitchFamily="18" charset="0"/>
                          <a:ea typeface="標楷體" panose="03000509000000000000" pitchFamily="65" charset="-120"/>
                          <a:cs typeface="Times New Roman" pitchFamily="18" charset="0"/>
                        </a:rPr>
                        <a:t>100,000</a:t>
                      </a:r>
                      <a:r>
                        <a:rPr lang="zh-TW" altLang="en-US" sz="2200" spc="-100" baseline="0" dirty="0" smtClean="0">
                          <a:solidFill>
                            <a:schemeClr val="tx1"/>
                          </a:solidFill>
                          <a:latin typeface="Times New Roman" pitchFamily="18" charset="0"/>
                          <a:ea typeface="標楷體" panose="03000509000000000000" pitchFamily="65" charset="-120"/>
                          <a:cs typeface="Times New Roman" pitchFamily="18" charset="0"/>
                        </a:rPr>
                        <a:t>元</a:t>
                      </a:r>
                      <a:endParaRPr lang="en-US" altLang="zh-TW" sz="2200" spc="-100" baseline="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gn="l">
                        <a:buFont typeface="Arial" panose="020B0604020202020204" pitchFamily="34" charset="0"/>
                        <a:buChar char="•"/>
                      </a:pPr>
                      <a:r>
                        <a:rPr lang="zh-TW" altLang="en-US" sz="2200" dirty="0" smtClean="0">
                          <a:solidFill>
                            <a:schemeClr val="tx1"/>
                          </a:solidFill>
                          <a:latin typeface="Times New Roman" pitchFamily="18" charset="0"/>
                          <a:ea typeface="標楷體" panose="03000509000000000000" pitchFamily="65" charset="-120"/>
                          <a:cs typeface="Times New Roman" pitchFamily="18" charset="0"/>
                        </a:rPr>
                        <a:t>教師級為</a:t>
                      </a:r>
                      <a:r>
                        <a:rPr lang="en-US" altLang="zh-TW" sz="2200" dirty="0" smtClean="0">
                          <a:solidFill>
                            <a:schemeClr val="tx1"/>
                          </a:solidFill>
                          <a:latin typeface="Times New Roman" pitchFamily="18" charset="0"/>
                          <a:ea typeface="標楷體" panose="03000509000000000000" pitchFamily="65" charset="-120"/>
                          <a:cs typeface="Times New Roman" pitchFamily="18" charset="0"/>
                        </a:rPr>
                        <a:t>45,000</a:t>
                      </a:r>
                      <a:r>
                        <a:rPr lang="zh-TW" altLang="en-US" sz="2200" dirty="0" smtClean="0">
                          <a:solidFill>
                            <a:schemeClr val="tx1"/>
                          </a:solidFill>
                          <a:latin typeface="Times New Roman" pitchFamily="18" charset="0"/>
                          <a:ea typeface="標楷體" panose="03000509000000000000" pitchFamily="65" charset="-120"/>
                          <a:cs typeface="Times New Roman" pitchFamily="18" charset="0"/>
                        </a:rPr>
                        <a:t>元</a:t>
                      </a:r>
                      <a:endParaRPr lang="en-US" altLang="zh-TW" sz="2200" dirty="0" smtClean="0">
                        <a:solidFill>
                          <a:schemeClr val="tx1"/>
                        </a:solidFill>
                        <a:latin typeface="Times New Roman" pitchFamily="18" charset="0"/>
                        <a:ea typeface="標楷體" panose="03000509000000000000" pitchFamily="65" charset="-120"/>
                        <a:cs typeface="Times New Roman" pitchFamily="18" charset="0"/>
                      </a:endParaRPr>
                    </a:p>
                    <a:p>
                      <a:pPr marL="180975" indent="-180975" algn="l">
                        <a:buFont typeface="Arial" panose="020B0604020202020204" pitchFamily="34" charset="0"/>
                        <a:buChar char="•"/>
                      </a:pPr>
                      <a:r>
                        <a:rPr lang="zh-TW" altLang="en-US" sz="2200" dirty="0" smtClean="0">
                          <a:solidFill>
                            <a:schemeClr val="tx1"/>
                          </a:solidFill>
                          <a:latin typeface="Times New Roman" pitchFamily="18" charset="0"/>
                          <a:ea typeface="標楷體" panose="03000509000000000000" pitchFamily="65" charset="-120"/>
                          <a:cs typeface="Times New Roman" pitchFamily="18" charset="0"/>
                        </a:rPr>
                        <a:t>行政人員級為</a:t>
                      </a:r>
                      <a:r>
                        <a:rPr lang="en-US" altLang="zh-TW" sz="2200" dirty="0" smtClean="0">
                          <a:solidFill>
                            <a:schemeClr val="tx1"/>
                          </a:solidFill>
                          <a:latin typeface="Times New Roman" pitchFamily="18" charset="0"/>
                          <a:ea typeface="標楷體" panose="03000509000000000000" pitchFamily="65" charset="-120"/>
                          <a:cs typeface="Times New Roman" pitchFamily="18" charset="0"/>
                        </a:rPr>
                        <a:t>11,000</a:t>
                      </a:r>
                      <a:r>
                        <a:rPr lang="zh-TW" altLang="en-US" sz="2200" dirty="0" smtClean="0">
                          <a:solidFill>
                            <a:schemeClr val="tx1"/>
                          </a:solidFill>
                          <a:latin typeface="Times New Roman" pitchFamily="18" charset="0"/>
                          <a:ea typeface="標楷體" panose="03000509000000000000" pitchFamily="65" charset="-120"/>
                          <a:cs typeface="Times New Roman" pitchFamily="18" charset="0"/>
                        </a:rPr>
                        <a:t>元</a:t>
                      </a:r>
                      <a:endParaRPr lang="zh-TW" altLang="en-US" sz="2200" dirty="0">
                        <a:solidFill>
                          <a:schemeClr val="tx1"/>
                        </a:solidFill>
                        <a:latin typeface="Times New Roman" pitchFamily="18" charset="0"/>
                        <a:ea typeface="標楷體" panose="03000509000000000000" pitchFamily="65" charset="-120"/>
                        <a:cs typeface="Times New Roman" pitchFamily="18" charset="0"/>
                      </a:endParaRPr>
                    </a:p>
                  </a:txBody>
                  <a:tcPr marT="45688" marB="45688"/>
                </a:tc>
                <a:extLst>
                  <a:ext uri="{0D108BD9-81ED-4DB2-BD59-A6C34878D82A}">
                    <a16:rowId xmlns:a16="http://schemas.microsoft.com/office/drawing/2014/main" val="10001"/>
                  </a:ext>
                </a:extLst>
              </a:tr>
            </a:tbl>
          </a:graphicData>
        </a:graphic>
      </p:graphicFrame>
      <p:sp>
        <p:nvSpPr>
          <p:cNvPr id="27667" name="矩形 4"/>
          <p:cNvSpPr>
            <a:spLocks noChangeArrowheads="1"/>
          </p:cNvSpPr>
          <p:nvPr/>
        </p:nvSpPr>
        <p:spPr bwMode="auto">
          <a:xfrm>
            <a:off x="209550" y="5565913"/>
            <a:ext cx="8763000" cy="1158737"/>
          </a:xfrm>
          <a:prstGeom prst="rect">
            <a:avLst/>
          </a:prstGeom>
          <a:solidFill>
            <a:schemeClr val="bg2">
              <a:lumMod val="20000"/>
              <a:lumOff val="80000"/>
            </a:schemeClr>
          </a:solidFill>
          <a:ln>
            <a:headEnd/>
            <a:tailEnd/>
          </a:ln>
          <a:extLst/>
        </p:spPr>
        <p:style>
          <a:lnRef idx="2">
            <a:schemeClr val="accent6"/>
          </a:lnRef>
          <a:fillRef idx="1">
            <a:schemeClr val="lt1"/>
          </a:fillRef>
          <a:effectRef idx="0">
            <a:schemeClr val="accent6"/>
          </a:effectRef>
          <a:fontRef idx="minor">
            <a:schemeClr val="dk1"/>
          </a:fontRef>
        </p:style>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sz="2000" dirty="0">
                <a:latin typeface="Times New Roman" pitchFamily="18" charset="0"/>
                <a:cs typeface="Times New Roman" pitchFamily="18" charset="0"/>
              </a:rPr>
              <a:t>1.</a:t>
            </a:r>
            <a:r>
              <a:rPr lang="zh-TW" altLang="en-US" sz="2000" dirty="0">
                <a:latin typeface="Times New Roman" pitchFamily="18" charset="0"/>
                <a:cs typeface="Times New Roman" pitchFamily="18" charset="0"/>
              </a:rPr>
              <a:t>電腦、冷氣及家具之規格配備，請</a:t>
            </a:r>
            <a:r>
              <a:rPr lang="zh-TW" altLang="en-US" sz="2000" b="1" dirty="0">
                <a:solidFill>
                  <a:srgbClr val="0033CC"/>
                </a:solidFill>
                <a:latin typeface="Times New Roman" pitchFamily="18" charset="0"/>
                <a:cs typeface="Times New Roman" pitchFamily="18" charset="0"/>
              </a:rPr>
              <a:t>依總務處規定</a:t>
            </a:r>
            <a:r>
              <a:rPr lang="zh-TW" altLang="en-US" sz="2000" b="1" dirty="0" smtClean="0">
                <a:solidFill>
                  <a:srgbClr val="0033CC"/>
                </a:solidFill>
                <a:latin typeface="Times New Roman" pitchFamily="18" charset="0"/>
                <a:cs typeface="Times New Roman" pitchFamily="18" charset="0"/>
              </a:rPr>
              <a:t>處理。</a:t>
            </a:r>
            <a:endParaRPr lang="en-US" altLang="zh-TW" sz="2000" b="1" dirty="0">
              <a:solidFill>
                <a:srgbClr val="0033CC"/>
              </a:solidFill>
              <a:latin typeface="Times New Roman" pitchFamily="18" charset="0"/>
              <a:cs typeface="Times New Roman" pitchFamily="18" charset="0"/>
            </a:endParaRPr>
          </a:p>
          <a:p>
            <a:r>
              <a:rPr lang="en-US" altLang="zh-TW" sz="2000" dirty="0">
                <a:latin typeface="Times New Roman" pitchFamily="18" charset="0"/>
                <a:cs typeface="Times New Roman" pitchFamily="18" charset="0"/>
              </a:rPr>
              <a:t>2.</a:t>
            </a:r>
            <a:r>
              <a:rPr lang="zh-TW" altLang="en-US" sz="2000" dirty="0">
                <a:latin typeface="標楷體" pitchFamily="65" charset="-120"/>
              </a:rPr>
              <a:t>新設系所單位或增聘教師，亦或已達報廢且不堪使用者，在該單位預算</a:t>
            </a:r>
            <a:r>
              <a:rPr lang="zh-TW" altLang="en-US" sz="2000" dirty="0" smtClean="0">
                <a:latin typeface="標楷體" pitchFamily="65" charset="-120"/>
              </a:rPr>
              <a:t>額</a:t>
            </a:r>
            <a:endParaRPr lang="en-US" altLang="zh-TW" sz="2000" dirty="0" smtClean="0">
              <a:latin typeface="標楷體" pitchFamily="65" charset="-120"/>
            </a:endParaRPr>
          </a:p>
          <a:p>
            <a:pPr indent="182563"/>
            <a:r>
              <a:rPr lang="zh-TW" altLang="en-US" sz="2000" dirty="0" smtClean="0">
                <a:latin typeface="標楷體" pitchFamily="65" charset="-120"/>
              </a:rPr>
              <a:t>度</a:t>
            </a:r>
            <a:r>
              <a:rPr lang="zh-TW" altLang="en-US" sz="2000" dirty="0">
                <a:latin typeface="標楷體" pitchFamily="65" charset="-120"/>
              </a:rPr>
              <a:t>內編列。</a:t>
            </a:r>
          </a:p>
        </p:txBody>
      </p:sp>
      <p:sp>
        <p:nvSpPr>
          <p:cNvPr id="7"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預算編列原則</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支出面</a:t>
            </a:r>
            <a:r>
              <a:rPr lang="en-US" altLang="zh-TW" sz="3600" dirty="0" smtClean="0">
                <a:solidFill>
                  <a:schemeClr val="bg1"/>
                </a:solidFill>
                <a:latin typeface="標楷體" pitchFamily="65" charset="-120"/>
                <a:ea typeface="標楷體" pitchFamily="65" charset="-120"/>
              </a:rPr>
              <a:t>(</a:t>
            </a:r>
            <a:r>
              <a:rPr lang="zh-TW" altLang="en-US" sz="3600" dirty="0" smtClean="0">
                <a:solidFill>
                  <a:schemeClr val="bg1"/>
                </a:solidFill>
                <a:latin typeface="標楷體" pitchFamily="65" charset="-120"/>
                <a:ea typeface="標楷體" pitchFamily="65" charset="-120"/>
              </a:rPr>
              <a:t>資本支出</a:t>
            </a:r>
            <a:r>
              <a:rPr lang="en-US" altLang="zh-TW" sz="3600" dirty="0" smtClean="0">
                <a:solidFill>
                  <a:schemeClr val="bg1"/>
                </a:solidFill>
                <a:latin typeface="標楷體" pitchFamily="65" charset="-120"/>
                <a:ea typeface="標楷體" pitchFamily="65" charset="-120"/>
              </a:rPr>
              <a:t>)</a:t>
            </a:r>
            <a:endParaRPr lang="zh-TW" altLang="en-US" sz="3600" dirty="0" smtClean="0">
              <a:solidFill>
                <a:schemeClr val="bg1"/>
              </a:solidFill>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684000" y="1188000"/>
            <a:ext cx="756000" cy="792000"/>
            <a:chOff x="667798" y="1179964"/>
            <a:chExt cx="756000" cy="792000"/>
          </a:xfrm>
        </p:grpSpPr>
        <p:sp>
          <p:nvSpPr>
            <p:cNvPr id="7" name="六边形 6"/>
            <p:cNvSpPr/>
            <p:nvPr/>
          </p:nvSpPr>
          <p:spPr>
            <a:xfrm rot="16200000">
              <a:off x="649798" y="1197964"/>
              <a:ext cx="792000" cy="756000"/>
            </a:xfrm>
            <a:prstGeom prst="hexagon">
              <a:avLst/>
            </a:prstGeom>
            <a:solidFill>
              <a:srgbClr val="0070C0"/>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TextBox 7"/>
            <p:cNvSpPr txBox="1"/>
            <p:nvPr/>
          </p:nvSpPr>
          <p:spPr>
            <a:xfrm>
              <a:off x="721798" y="1301763"/>
              <a:ext cx="648000" cy="396000"/>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01</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sp>
        <p:nvSpPr>
          <p:cNvPr id="9" name="TextBox 8"/>
          <p:cNvSpPr txBox="1"/>
          <p:nvPr/>
        </p:nvSpPr>
        <p:spPr bwMode="auto">
          <a:xfrm>
            <a:off x="1495683" y="1503041"/>
            <a:ext cx="2952328" cy="2031325"/>
          </a:xfrm>
          <a:prstGeom prst="rect">
            <a:avLst/>
          </a:prstGeom>
          <a:noFill/>
        </p:spPr>
        <p:txBody>
          <a:bodyPr wrap="square">
            <a:spAutoFit/>
          </a:bodyPr>
          <a:lstStyle/>
          <a:p>
            <a:pPr marL="266700" marR="0" lvl="0" indent="-266700" defTabSz="914400" eaLnBrk="1" fontAlgn="auto" latinLnBrk="0" hangingPunct="1">
              <a:lnSpc>
                <a:spcPct val="100000"/>
              </a:lnSpc>
              <a:spcBef>
                <a:spcPts val="0"/>
              </a:spcBef>
              <a:spcAft>
                <a:spcPts val="0"/>
              </a:spcAft>
              <a:buClrTx/>
              <a:buSzTx/>
              <a:buFont typeface="Wingdings" pitchFamily="2" charset="2"/>
              <a:buChar char="u"/>
              <a:tabLst/>
              <a:defRPr/>
            </a:pPr>
            <a:r>
              <a:rPr lang="zh-TW" altLang="en-US" kern="0" dirty="0">
                <a:solidFill>
                  <a:sysClr val="windowText" lastClr="000000"/>
                </a:solidFill>
                <a:latin typeface="Times New Roman" pitchFamily="18" charset="0"/>
                <a:cs typeface="Times New Roman" pitchFamily="18" charset="0"/>
              </a:rPr>
              <a:t>未能於</a:t>
            </a:r>
            <a:r>
              <a:rPr lang="en-US" altLang="en-US" kern="0" dirty="0">
                <a:solidFill>
                  <a:sysClr val="windowText" lastClr="000000"/>
                </a:solidFill>
                <a:latin typeface="Times New Roman" pitchFamily="18" charset="0"/>
                <a:cs typeface="Times New Roman" pitchFamily="18" charset="0"/>
              </a:rPr>
              <a:t>10</a:t>
            </a:r>
            <a:r>
              <a:rPr lang="en-US" altLang="zh-TW" kern="0" dirty="0">
                <a:solidFill>
                  <a:sysClr val="windowText" lastClr="000000"/>
                </a:solidFill>
                <a:latin typeface="Times New Roman" pitchFamily="18" charset="0"/>
                <a:cs typeface="Times New Roman" pitchFamily="18" charset="0"/>
              </a:rPr>
              <a:t>9</a:t>
            </a:r>
            <a:r>
              <a:rPr lang="zh-TW" altLang="en-US" kern="0" dirty="0">
                <a:solidFill>
                  <a:sysClr val="windowText" lastClr="000000"/>
                </a:solidFill>
                <a:latin typeface="Times New Roman" pitchFamily="18" charset="0"/>
                <a:cs typeface="Times New Roman" pitchFamily="18" charset="0"/>
              </a:rPr>
              <a:t>年</a:t>
            </a:r>
            <a:r>
              <a:rPr lang="en-US" altLang="en-US" kern="0" dirty="0">
                <a:solidFill>
                  <a:sysClr val="windowText" lastClr="000000"/>
                </a:solidFill>
                <a:latin typeface="Times New Roman" pitchFamily="18" charset="0"/>
                <a:cs typeface="Times New Roman" pitchFamily="18" charset="0"/>
              </a:rPr>
              <a:t>7</a:t>
            </a:r>
            <a:r>
              <a:rPr lang="zh-TW" altLang="en-US" kern="0" dirty="0">
                <a:solidFill>
                  <a:sysClr val="windowText" lastClr="000000"/>
                </a:solidFill>
                <a:latin typeface="Times New Roman" pitchFamily="18" charset="0"/>
                <a:cs typeface="Times New Roman" pitchFamily="18" charset="0"/>
              </a:rPr>
              <a:t>月</a:t>
            </a:r>
            <a:r>
              <a:rPr lang="en-US" altLang="en-US" kern="0" dirty="0">
                <a:solidFill>
                  <a:sysClr val="windowText" lastClr="000000"/>
                </a:solidFill>
                <a:latin typeface="Times New Roman" pitchFamily="18" charset="0"/>
                <a:cs typeface="Times New Roman" pitchFamily="18" charset="0"/>
              </a:rPr>
              <a:t>31</a:t>
            </a:r>
            <a:r>
              <a:rPr lang="zh-TW" altLang="en-US" kern="0" dirty="0">
                <a:solidFill>
                  <a:sysClr val="windowText" lastClr="000000"/>
                </a:solidFill>
                <a:latin typeface="Times New Roman" pitchFamily="18" charset="0"/>
                <a:cs typeface="Times New Roman" pitchFamily="18" charset="0"/>
              </a:rPr>
              <a:t>日前完成核銷者，應於</a:t>
            </a:r>
            <a:r>
              <a:rPr lang="en-US" altLang="en-US" b="1" u="sng" kern="0" dirty="0">
                <a:solidFill>
                  <a:srgbClr val="FF0000"/>
                </a:solidFill>
                <a:latin typeface="Times New Roman" pitchFamily="18" charset="0"/>
                <a:cs typeface="Times New Roman" pitchFamily="18" charset="0"/>
              </a:rPr>
              <a:t>10</a:t>
            </a:r>
            <a:r>
              <a:rPr lang="en-US" altLang="zh-TW" b="1" u="sng" kern="0" dirty="0">
                <a:solidFill>
                  <a:srgbClr val="FF0000"/>
                </a:solidFill>
                <a:latin typeface="Times New Roman" pitchFamily="18" charset="0"/>
                <a:cs typeface="Times New Roman" pitchFamily="18" charset="0"/>
              </a:rPr>
              <a:t>9</a:t>
            </a:r>
            <a:r>
              <a:rPr lang="zh-TW" altLang="en-US" b="1" u="sng" kern="0" dirty="0">
                <a:solidFill>
                  <a:srgbClr val="FF0000"/>
                </a:solidFill>
                <a:latin typeface="Times New Roman" pitchFamily="18" charset="0"/>
                <a:cs typeface="Times New Roman" pitchFamily="18" charset="0"/>
              </a:rPr>
              <a:t>年</a:t>
            </a:r>
            <a:r>
              <a:rPr lang="en-US" altLang="en-US" b="1" u="sng" kern="0" dirty="0">
                <a:solidFill>
                  <a:srgbClr val="FF0000"/>
                </a:solidFill>
                <a:latin typeface="Times New Roman" pitchFamily="18" charset="0"/>
                <a:cs typeface="Times New Roman" pitchFamily="18" charset="0"/>
              </a:rPr>
              <a:t>4</a:t>
            </a:r>
            <a:r>
              <a:rPr lang="zh-TW" altLang="en-US" b="1" u="sng" kern="0" dirty="0">
                <a:solidFill>
                  <a:srgbClr val="FF0000"/>
                </a:solidFill>
                <a:latin typeface="Times New Roman" pitchFamily="18" charset="0"/>
                <a:cs typeface="Times New Roman" pitchFamily="18" charset="0"/>
              </a:rPr>
              <a:t>月底前</a:t>
            </a:r>
            <a:r>
              <a:rPr lang="zh-TW" altLang="en-US" b="1" kern="0" dirty="0">
                <a:solidFill>
                  <a:srgbClr val="FF0000"/>
                </a:solidFill>
                <a:latin typeface="Times New Roman" pitchFamily="18" charset="0"/>
                <a:cs typeface="Times New Roman" pitchFamily="18" charset="0"/>
              </a:rPr>
              <a:t>申請保留</a:t>
            </a:r>
            <a:r>
              <a:rPr lang="zh-TW" altLang="en-US" kern="0" dirty="0">
                <a:solidFill>
                  <a:sysClr val="windowText" lastClr="000000"/>
                </a:solidFill>
                <a:latin typeface="Times New Roman" pitchFamily="18" charset="0"/>
                <a:cs typeface="Times New Roman" pitchFamily="18" charset="0"/>
              </a:rPr>
              <a:t>並計入</a:t>
            </a:r>
            <a:r>
              <a:rPr lang="en-US" altLang="en-US" kern="0" dirty="0">
                <a:solidFill>
                  <a:sysClr val="windowText" lastClr="000000"/>
                </a:solidFill>
                <a:latin typeface="Times New Roman" pitchFamily="18" charset="0"/>
                <a:cs typeface="Times New Roman" pitchFamily="18" charset="0"/>
              </a:rPr>
              <a:t>10</a:t>
            </a:r>
            <a:r>
              <a:rPr lang="en-US" altLang="zh-TW" kern="0" dirty="0">
                <a:solidFill>
                  <a:sysClr val="windowText" lastClr="000000"/>
                </a:solidFill>
                <a:latin typeface="Times New Roman" pitchFamily="18" charset="0"/>
                <a:cs typeface="Times New Roman" pitchFamily="18" charset="0"/>
              </a:rPr>
              <a:t>9</a:t>
            </a:r>
            <a:r>
              <a:rPr lang="zh-TW" altLang="en-US" kern="0" dirty="0">
                <a:solidFill>
                  <a:sysClr val="windowText" lastClr="000000"/>
                </a:solidFill>
                <a:latin typeface="Times New Roman" pitchFamily="18" charset="0"/>
                <a:cs typeface="Times New Roman" pitchFamily="18" charset="0"/>
              </a:rPr>
              <a:t>學年度預算經費中，未納入者以自動棄權</a:t>
            </a:r>
            <a:r>
              <a:rPr lang="zh-TW" altLang="en-US" kern="0" dirty="0" smtClean="0">
                <a:solidFill>
                  <a:sysClr val="windowText" lastClr="000000"/>
                </a:solidFill>
                <a:latin typeface="Times New Roman" pitchFamily="18" charset="0"/>
                <a:cs typeface="Times New Roman" pitchFamily="18" charset="0"/>
              </a:rPr>
              <a:t>論。</a:t>
            </a:r>
            <a:endParaRPr lang="zh-TW" altLang="en-US" kern="0" dirty="0">
              <a:solidFill>
                <a:sysClr val="windowText" lastClr="000000"/>
              </a:solidFill>
              <a:latin typeface="Times New Roman" pitchFamily="18" charset="0"/>
              <a:cs typeface="Times New Roman" pitchFamily="18" charset="0"/>
            </a:endParaRPr>
          </a:p>
          <a:p>
            <a:pPr marL="266700" marR="0" lvl="0" indent="-266700" defTabSz="914400" eaLnBrk="1" fontAlgn="auto" latinLnBrk="0" hangingPunct="1">
              <a:lnSpc>
                <a:spcPct val="100000"/>
              </a:lnSpc>
              <a:spcBef>
                <a:spcPts val="0"/>
              </a:spcBef>
              <a:spcAft>
                <a:spcPts val="0"/>
              </a:spcAft>
              <a:buClrTx/>
              <a:buSzTx/>
              <a:buFont typeface="Wingdings" pitchFamily="2" charset="2"/>
              <a:buChar char="u"/>
              <a:tabLst/>
              <a:defRPr/>
            </a:pPr>
            <a:r>
              <a:rPr lang="zh-TW" altLang="en-US" kern="0" dirty="0">
                <a:solidFill>
                  <a:sysClr val="windowText" lastClr="000000"/>
                </a:solidFill>
                <a:latin typeface="Times New Roman" pitchFamily="18" charset="0"/>
                <a:cs typeface="Times New Roman" pitchFamily="18" charset="0"/>
              </a:rPr>
              <a:t>資本門保留</a:t>
            </a:r>
            <a:r>
              <a:rPr lang="zh-TW" altLang="en-US" b="1" kern="0" dirty="0">
                <a:solidFill>
                  <a:srgbClr val="0033CC"/>
                </a:solidFill>
                <a:latin typeface="Times New Roman" pitchFamily="18" charset="0"/>
                <a:cs typeface="Times New Roman" pitchFamily="18" charset="0"/>
              </a:rPr>
              <a:t>以</a:t>
            </a:r>
            <a:r>
              <a:rPr lang="en-US" altLang="en-US" b="1" kern="0" dirty="0">
                <a:solidFill>
                  <a:srgbClr val="0033CC"/>
                </a:solidFill>
                <a:latin typeface="Times New Roman" pitchFamily="18" charset="0"/>
                <a:cs typeface="Times New Roman" pitchFamily="18" charset="0"/>
              </a:rPr>
              <a:t>1</a:t>
            </a:r>
            <a:r>
              <a:rPr lang="zh-TW" altLang="en-US" b="1" kern="0" dirty="0">
                <a:solidFill>
                  <a:srgbClr val="0033CC"/>
                </a:solidFill>
                <a:latin typeface="Times New Roman" pitchFamily="18" charset="0"/>
                <a:cs typeface="Times New Roman" pitchFamily="18" charset="0"/>
              </a:rPr>
              <a:t>年為上限</a:t>
            </a:r>
            <a:r>
              <a:rPr lang="zh-TW" altLang="en-US" kern="0" dirty="0">
                <a:solidFill>
                  <a:sysClr val="windowText" lastClr="000000"/>
                </a:solidFill>
                <a:latin typeface="Times New Roman" pitchFamily="18" charset="0"/>
                <a:cs typeface="Times New Roman" pitchFamily="18" charset="0"/>
              </a:rPr>
              <a:t>，且</a:t>
            </a:r>
            <a:r>
              <a:rPr lang="zh-TW" altLang="en-US" b="1" kern="0" dirty="0">
                <a:solidFill>
                  <a:srgbClr val="0033CC"/>
                </a:solidFill>
                <a:latin typeface="Times New Roman" pitchFamily="18" charset="0"/>
                <a:cs typeface="Times New Roman" pitchFamily="18" charset="0"/>
              </a:rPr>
              <a:t>不得</a:t>
            </a:r>
            <a:r>
              <a:rPr lang="zh-TW" altLang="en-US" b="1" kern="0" dirty="0" smtClean="0">
                <a:solidFill>
                  <a:srgbClr val="0033CC"/>
                </a:solidFill>
                <a:latin typeface="Times New Roman" pitchFamily="18" charset="0"/>
                <a:cs typeface="Times New Roman" pitchFamily="18" charset="0"/>
              </a:rPr>
              <a:t>變更原</a:t>
            </a:r>
            <a:r>
              <a:rPr lang="zh-TW" altLang="en-US" b="1" kern="0" dirty="0">
                <a:solidFill>
                  <a:srgbClr val="0033CC"/>
                </a:solidFill>
                <a:latin typeface="Times New Roman" pitchFamily="18" charset="0"/>
                <a:cs typeface="Times New Roman" pitchFamily="18" charset="0"/>
              </a:rPr>
              <a:t>保留品項</a:t>
            </a:r>
            <a:r>
              <a:rPr lang="zh-TW" altLang="en-US" kern="0" dirty="0">
                <a:solidFill>
                  <a:sysClr val="windowText" lastClr="000000"/>
                </a:solidFill>
                <a:latin typeface="Times New Roman" pitchFamily="18" charset="0"/>
                <a:cs typeface="Times New Roman" pitchFamily="18" charset="0"/>
              </a:rPr>
              <a:t>。</a:t>
            </a:r>
          </a:p>
        </p:txBody>
      </p:sp>
      <p:sp>
        <p:nvSpPr>
          <p:cNvPr id="10" name="矩形 9"/>
          <p:cNvSpPr/>
          <p:nvPr/>
        </p:nvSpPr>
        <p:spPr bwMode="auto">
          <a:xfrm>
            <a:off x="1495683" y="1083530"/>
            <a:ext cx="2020887" cy="400110"/>
          </a:xfrm>
          <a:prstGeom prst="rect">
            <a:avLst/>
          </a:prstGeom>
        </p:spPr>
        <p:txBody>
          <a:bodyPr>
            <a:spAutoFit/>
          </a:bodyPr>
          <a:lstStyle/>
          <a:p>
            <a:pPr>
              <a:defRPr/>
            </a:pPr>
            <a:r>
              <a:rPr lang="zh-TW" altLang="en-US" sz="2000" b="1" dirty="0">
                <a:solidFill>
                  <a:srgbClr val="104876"/>
                </a:solidFill>
                <a:latin typeface="微软雅黑" panose="020B0503020204020204" pitchFamily="34" charset="-122"/>
                <a:ea typeface="微软雅黑" panose="020B0503020204020204" pitchFamily="34" charset="-122"/>
              </a:rPr>
              <a:t>資本支出保留</a:t>
            </a:r>
            <a:endParaRPr lang="zh-CN" altLang="en-US" sz="2000" b="1" dirty="0">
              <a:solidFill>
                <a:srgbClr val="104876"/>
              </a:solidFill>
            </a:endParaRPr>
          </a:p>
        </p:txBody>
      </p:sp>
      <p:grpSp>
        <p:nvGrpSpPr>
          <p:cNvPr id="5" name="群組 4"/>
          <p:cNvGrpSpPr/>
          <p:nvPr/>
        </p:nvGrpSpPr>
        <p:grpSpPr>
          <a:xfrm>
            <a:off x="695020" y="3945506"/>
            <a:ext cx="756000" cy="792000"/>
            <a:chOff x="611561" y="4379269"/>
            <a:chExt cx="756000" cy="792000"/>
          </a:xfrm>
        </p:grpSpPr>
        <p:sp>
          <p:nvSpPr>
            <p:cNvPr id="11" name="六边形 10"/>
            <p:cNvSpPr/>
            <p:nvPr/>
          </p:nvSpPr>
          <p:spPr>
            <a:xfrm rot="16200000">
              <a:off x="593561" y="4397269"/>
              <a:ext cx="792000" cy="756000"/>
            </a:xfrm>
            <a:prstGeom prst="hexagon">
              <a:avLst/>
            </a:prstGeom>
            <a:solidFill>
              <a:srgbClr val="0070C0"/>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2" name="TextBox 11"/>
            <p:cNvSpPr txBox="1"/>
            <p:nvPr/>
          </p:nvSpPr>
          <p:spPr>
            <a:xfrm>
              <a:off x="667798" y="4500000"/>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03</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sp>
        <p:nvSpPr>
          <p:cNvPr id="13" name="TextBox 12"/>
          <p:cNvSpPr txBox="1"/>
          <p:nvPr/>
        </p:nvSpPr>
        <p:spPr bwMode="auto">
          <a:xfrm>
            <a:off x="1495682" y="4320000"/>
            <a:ext cx="3076317" cy="1754326"/>
          </a:xfrm>
          <a:prstGeom prst="rect">
            <a:avLst/>
          </a:prstGeom>
          <a:noFill/>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Wingdings" pitchFamily="2" charset="2"/>
              <a:buChar char="u"/>
              <a:tabLst/>
              <a:defRPr/>
            </a:pPr>
            <a:r>
              <a:rPr lang="zh-TW" altLang="en-US" kern="0" dirty="0">
                <a:solidFill>
                  <a:sysClr val="windowText" lastClr="000000"/>
                </a:solidFill>
                <a:latin typeface="Times New Roman" pitchFamily="18" charset="0"/>
                <a:cs typeface="Times New Roman" pitchFamily="18" charset="0"/>
              </a:rPr>
              <a:t>執行</a:t>
            </a:r>
            <a:r>
              <a:rPr lang="en-US" altLang="en-US" kern="0" dirty="0">
                <a:latin typeface="Times New Roman" pitchFamily="18" charset="0"/>
                <a:cs typeface="Times New Roman" pitchFamily="18" charset="0"/>
              </a:rPr>
              <a:t>10</a:t>
            </a:r>
            <a:r>
              <a:rPr lang="en-US" altLang="zh-TW" kern="0" dirty="0">
                <a:latin typeface="Times New Roman" pitchFamily="18" charset="0"/>
                <a:cs typeface="Times New Roman" pitchFamily="18" charset="0"/>
              </a:rPr>
              <a:t>9</a:t>
            </a:r>
            <a:r>
              <a:rPr lang="zh-TW" altLang="en-US" kern="0" dirty="0">
                <a:latin typeface="Times New Roman" pitchFamily="18" charset="0"/>
                <a:cs typeface="Times New Roman" pitchFamily="18" charset="0"/>
              </a:rPr>
              <a:t>學年度</a:t>
            </a:r>
            <a:r>
              <a:rPr lang="zh-TW" altLang="en-US" kern="0" dirty="0">
                <a:solidFill>
                  <a:sysClr val="windowText" lastClr="000000"/>
                </a:solidFill>
                <a:latin typeface="Times New Roman" pitchFamily="18" charset="0"/>
                <a:cs typeface="Times New Roman" pitchFamily="18" charset="0"/>
              </a:rPr>
              <a:t>預算時，應檢具</a:t>
            </a:r>
            <a:r>
              <a:rPr lang="en-US" altLang="en-US" b="1" kern="0" dirty="0">
                <a:solidFill>
                  <a:srgbClr val="FF0000"/>
                </a:solidFill>
                <a:latin typeface="Times New Roman" pitchFamily="18" charset="0"/>
                <a:cs typeface="Times New Roman" pitchFamily="18" charset="0"/>
              </a:rPr>
              <a:t>10</a:t>
            </a:r>
            <a:r>
              <a:rPr lang="en-US" altLang="zh-TW" b="1" kern="0" dirty="0">
                <a:solidFill>
                  <a:srgbClr val="FF0000"/>
                </a:solidFill>
                <a:latin typeface="Times New Roman" pitchFamily="18" charset="0"/>
                <a:cs typeface="Times New Roman" pitchFamily="18" charset="0"/>
              </a:rPr>
              <a:t>9</a:t>
            </a:r>
            <a:r>
              <a:rPr lang="zh-TW" altLang="en-US" b="1" kern="0" dirty="0">
                <a:solidFill>
                  <a:srgbClr val="FF0000"/>
                </a:solidFill>
                <a:latin typeface="Times New Roman" pitchFamily="18" charset="0"/>
                <a:cs typeface="Times New Roman" pitchFamily="18" charset="0"/>
              </a:rPr>
              <a:t>年</a:t>
            </a:r>
            <a:r>
              <a:rPr lang="en-US" altLang="en-US" b="1" kern="0" dirty="0">
                <a:solidFill>
                  <a:srgbClr val="FF0000"/>
                </a:solidFill>
                <a:latin typeface="Times New Roman" pitchFamily="18" charset="0"/>
                <a:cs typeface="Times New Roman" pitchFamily="18" charset="0"/>
              </a:rPr>
              <a:t>8</a:t>
            </a:r>
            <a:r>
              <a:rPr lang="zh-TW" altLang="en-US" b="1" kern="0" dirty="0">
                <a:solidFill>
                  <a:srgbClr val="FF0000"/>
                </a:solidFill>
                <a:latin typeface="Times New Roman" pitchFamily="18" charset="0"/>
                <a:cs typeface="Times New Roman" pitchFamily="18" charset="0"/>
              </a:rPr>
              <a:t>月</a:t>
            </a:r>
            <a:r>
              <a:rPr lang="en-US" altLang="en-US" b="1" kern="0" dirty="0">
                <a:solidFill>
                  <a:srgbClr val="FF0000"/>
                </a:solidFill>
                <a:latin typeface="Times New Roman" pitchFamily="18" charset="0"/>
                <a:cs typeface="Times New Roman" pitchFamily="18" charset="0"/>
              </a:rPr>
              <a:t>1</a:t>
            </a:r>
            <a:r>
              <a:rPr lang="zh-TW" altLang="en-US" b="1" kern="0" dirty="0">
                <a:solidFill>
                  <a:srgbClr val="FF0000"/>
                </a:solidFill>
                <a:latin typeface="Times New Roman" pitchFamily="18" charset="0"/>
                <a:cs typeface="Times New Roman" pitchFamily="18" charset="0"/>
              </a:rPr>
              <a:t>日至</a:t>
            </a:r>
            <a:r>
              <a:rPr lang="en-US" altLang="en-US" b="1" kern="0" dirty="0">
                <a:solidFill>
                  <a:srgbClr val="FF0000"/>
                </a:solidFill>
                <a:latin typeface="Times New Roman" pitchFamily="18" charset="0"/>
                <a:cs typeface="Times New Roman" pitchFamily="18" charset="0"/>
              </a:rPr>
              <a:t>1</a:t>
            </a:r>
            <a:r>
              <a:rPr lang="en-US" altLang="zh-TW" b="1" kern="0" dirty="0">
                <a:solidFill>
                  <a:srgbClr val="FF0000"/>
                </a:solidFill>
                <a:latin typeface="Times New Roman" pitchFamily="18" charset="0"/>
                <a:cs typeface="Times New Roman" pitchFamily="18" charset="0"/>
              </a:rPr>
              <a:t>10</a:t>
            </a:r>
            <a:r>
              <a:rPr lang="zh-TW" altLang="en-US" b="1" kern="0" dirty="0">
                <a:solidFill>
                  <a:srgbClr val="FF0000"/>
                </a:solidFill>
                <a:latin typeface="Times New Roman" pitchFamily="18" charset="0"/>
                <a:cs typeface="Times New Roman" pitchFamily="18" charset="0"/>
              </a:rPr>
              <a:t>年</a:t>
            </a:r>
            <a:r>
              <a:rPr lang="en-US" altLang="en-US" b="1" kern="0" dirty="0">
                <a:solidFill>
                  <a:srgbClr val="FF0000"/>
                </a:solidFill>
                <a:latin typeface="Times New Roman" pitchFamily="18" charset="0"/>
                <a:cs typeface="Times New Roman" pitchFamily="18" charset="0"/>
              </a:rPr>
              <a:t>7</a:t>
            </a:r>
            <a:r>
              <a:rPr lang="zh-TW" altLang="en-US" b="1" kern="0" dirty="0">
                <a:solidFill>
                  <a:srgbClr val="FF0000"/>
                </a:solidFill>
                <a:latin typeface="Times New Roman" pitchFamily="18" charset="0"/>
                <a:cs typeface="Times New Roman" pitchFamily="18" charset="0"/>
              </a:rPr>
              <a:t>月</a:t>
            </a:r>
            <a:r>
              <a:rPr lang="en-US" altLang="en-US" b="1" kern="0" dirty="0">
                <a:solidFill>
                  <a:srgbClr val="FF0000"/>
                </a:solidFill>
                <a:latin typeface="Times New Roman" pitchFamily="18" charset="0"/>
                <a:cs typeface="Times New Roman" pitchFamily="18" charset="0"/>
              </a:rPr>
              <a:t>31</a:t>
            </a:r>
            <a:r>
              <a:rPr lang="zh-TW" altLang="en-US" b="1" kern="0" dirty="0">
                <a:solidFill>
                  <a:srgbClr val="FF0000"/>
                </a:solidFill>
                <a:latin typeface="Times New Roman" pitchFamily="18" charset="0"/>
                <a:cs typeface="Times New Roman" pitchFamily="18" charset="0"/>
              </a:rPr>
              <a:t>日</a:t>
            </a:r>
            <a:r>
              <a:rPr lang="zh-TW" altLang="en-US" kern="0" dirty="0">
                <a:solidFill>
                  <a:sysClr val="windowText" lastClr="000000"/>
                </a:solidFill>
                <a:latin typeface="Times New Roman" pitchFamily="18" charset="0"/>
                <a:cs typeface="Times New Roman" pitchFamily="18" charset="0"/>
              </a:rPr>
              <a:t>之合法單據。</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u"/>
              <a:tabLst/>
              <a:defRPr/>
            </a:pPr>
            <a:r>
              <a:rPr lang="zh-TW" altLang="en-US" kern="0" dirty="0">
                <a:solidFill>
                  <a:sysClr val="windowText" lastClr="000000"/>
                </a:solidFill>
                <a:latin typeface="Times New Roman" pitchFamily="18" charset="0"/>
                <a:cs typeface="Times New Roman" pitchFamily="18" charset="0"/>
              </a:rPr>
              <a:t>預支款僅可借支</a:t>
            </a:r>
            <a:r>
              <a:rPr lang="zh-TW" altLang="en-US" b="1" kern="0" dirty="0">
                <a:solidFill>
                  <a:srgbClr val="0033CC"/>
                </a:solidFill>
                <a:latin typeface="Times New Roman" pitchFamily="18" charset="0"/>
                <a:cs typeface="Times New Roman" pitchFamily="18" charset="0"/>
              </a:rPr>
              <a:t>未來一個月</a:t>
            </a:r>
            <a:r>
              <a:rPr lang="zh-TW" altLang="en-US" kern="0" dirty="0">
                <a:solidFill>
                  <a:sysClr val="windowText" lastClr="000000"/>
                </a:solidFill>
                <a:latin typeface="Times New Roman" pitchFamily="18" charset="0"/>
                <a:cs typeface="Times New Roman" pitchFamily="18" charset="0"/>
              </a:rPr>
              <a:t>內之活動，並請於</a:t>
            </a:r>
            <a:r>
              <a:rPr lang="zh-TW" altLang="en-US" b="1" kern="0" dirty="0">
                <a:solidFill>
                  <a:srgbClr val="0033CC"/>
                </a:solidFill>
                <a:latin typeface="Times New Roman" pitchFamily="18" charset="0"/>
                <a:cs typeface="Times New Roman" pitchFamily="18" charset="0"/>
              </a:rPr>
              <a:t>活動結束兩週內</a:t>
            </a:r>
            <a:r>
              <a:rPr lang="zh-TW" altLang="en-US" kern="0" dirty="0">
                <a:solidFill>
                  <a:sysClr val="windowText" lastClr="000000"/>
                </a:solidFill>
                <a:latin typeface="Times New Roman" pitchFamily="18" charset="0"/>
                <a:cs typeface="Times New Roman" pitchFamily="18" charset="0"/>
              </a:rPr>
              <a:t>辦理核銷</a:t>
            </a:r>
            <a:r>
              <a:rPr lang="zh-TW" altLang="en-US" kern="0" dirty="0">
                <a:solidFill>
                  <a:sysClr val="windowText" lastClr="000000"/>
                </a:solidFill>
                <a:latin typeface="標楷體" panose="03000509000000000000" pitchFamily="65" charset="-120"/>
              </a:rPr>
              <a:t>。</a:t>
            </a:r>
          </a:p>
        </p:txBody>
      </p:sp>
      <p:sp>
        <p:nvSpPr>
          <p:cNvPr id="14" name="矩形 13"/>
          <p:cNvSpPr/>
          <p:nvPr/>
        </p:nvSpPr>
        <p:spPr bwMode="auto">
          <a:xfrm>
            <a:off x="1495682" y="3847334"/>
            <a:ext cx="2020887" cy="400110"/>
          </a:xfrm>
          <a:prstGeom prst="rect">
            <a:avLst/>
          </a:prstGeom>
        </p:spPr>
        <p:txBody>
          <a:bodyPr>
            <a:spAutoFit/>
          </a:bodyPr>
          <a:lstStyle/>
          <a:p>
            <a:pPr>
              <a:defRPr/>
            </a:pPr>
            <a:r>
              <a:rPr lang="zh-TW" altLang="en-US" sz="2000" b="1" dirty="0" smtClean="0">
                <a:solidFill>
                  <a:srgbClr val="104876"/>
                </a:solidFill>
                <a:latin typeface="微软雅黑" panose="020B0503020204020204" pitchFamily="34" charset="-122"/>
                <a:ea typeface="微软雅黑" panose="020B0503020204020204" pitchFamily="34" charset="-122"/>
              </a:rPr>
              <a:t>憑證核銷</a:t>
            </a:r>
            <a:endParaRPr lang="zh-CN" altLang="en-US" sz="2000" b="1" dirty="0">
              <a:solidFill>
                <a:srgbClr val="104876"/>
              </a:solidFill>
            </a:endParaRPr>
          </a:p>
        </p:txBody>
      </p:sp>
      <p:grpSp>
        <p:nvGrpSpPr>
          <p:cNvPr id="2" name="群組 1"/>
          <p:cNvGrpSpPr/>
          <p:nvPr/>
        </p:nvGrpSpPr>
        <p:grpSpPr>
          <a:xfrm>
            <a:off x="4734026" y="1188000"/>
            <a:ext cx="756000" cy="792000"/>
            <a:chOff x="4788027" y="1979004"/>
            <a:chExt cx="756000" cy="792000"/>
          </a:xfrm>
        </p:grpSpPr>
        <p:sp>
          <p:nvSpPr>
            <p:cNvPr id="15" name="六边形 14"/>
            <p:cNvSpPr/>
            <p:nvPr/>
          </p:nvSpPr>
          <p:spPr>
            <a:xfrm rot="16200000">
              <a:off x="4770027" y="1997004"/>
              <a:ext cx="792000" cy="756000"/>
            </a:xfrm>
            <a:prstGeom prst="hexagon">
              <a:avLst/>
            </a:prstGeom>
            <a:solidFill>
              <a:srgbClr val="0070C0"/>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6" name="TextBox 15"/>
            <p:cNvSpPr txBox="1"/>
            <p:nvPr/>
          </p:nvSpPr>
          <p:spPr>
            <a:xfrm>
              <a:off x="4842026" y="2059200"/>
              <a:ext cx="648000" cy="396000"/>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02</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sp>
        <p:nvSpPr>
          <p:cNvPr id="17" name="TextBox 16"/>
          <p:cNvSpPr txBox="1"/>
          <p:nvPr/>
        </p:nvSpPr>
        <p:spPr bwMode="auto">
          <a:xfrm>
            <a:off x="5652122" y="1507799"/>
            <a:ext cx="2952328" cy="1754326"/>
          </a:xfrm>
          <a:prstGeom prst="rect">
            <a:avLst/>
          </a:prstGeom>
          <a:noFill/>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Wingdings" pitchFamily="2" charset="2"/>
              <a:buChar char="u"/>
              <a:tabLst/>
              <a:defRPr/>
            </a:pPr>
            <a:r>
              <a:rPr lang="zh-TW" altLang="en-US" kern="0" dirty="0">
                <a:solidFill>
                  <a:srgbClr val="000000"/>
                </a:solidFill>
                <a:latin typeface="Times New Roman" pitchFamily="18" charset="0"/>
                <a:cs typeface="Times New Roman" pitchFamily="18" charset="0"/>
              </a:rPr>
              <a:t>收入總額之</a:t>
            </a:r>
            <a:r>
              <a:rPr lang="en-US" altLang="en-US" b="1" kern="0" dirty="0">
                <a:solidFill>
                  <a:srgbClr val="FF0000"/>
                </a:solidFill>
                <a:latin typeface="Times New Roman" pitchFamily="18" charset="0"/>
                <a:cs typeface="Times New Roman" pitchFamily="18" charset="0"/>
              </a:rPr>
              <a:t>30%</a:t>
            </a:r>
            <a:r>
              <a:rPr lang="zh-TW" altLang="en-US" kern="0" dirty="0">
                <a:solidFill>
                  <a:srgbClr val="000000"/>
                </a:solidFill>
                <a:latin typeface="Times New Roman" pitchFamily="18" charset="0"/>
                <a:cs typeface="Times New Roman" pitchFamily="18" charset="0"/>
              </a:rPr>
              <a:t>由</a:t>
            </a:r>
            <a:r>
              <a:rPr lang="zh-TW" altLang="en-US" b="1" kern="0" dirty="0">
                <a:solidFill>
                  <a:srgbClr val="000000"/>
                </a:solidFill>
                <a:latin typeface="Times New Roman" pitchFamily="18" charset="0"/>
                <a:cs typeface="Times New Roman" pitchFamily="18" charset="0"/>
              </a:rPr>
              <a:t>學校統籌</a:t>
            </a:r>
            <a:r>
              <a:rPr lang="zh-TW" altLang="en-US" kern="0" dirty="0">
                <a:solidFill>
                  <a:srgbClr val="000000"/>
                </a:solidFill>
                <a:latin typeface="Times New Roman" pitchFamily="18" charset="0"/>
                <a:cs typeface="Times New Roman" pitchFamily="18" charset="0"/>
              </a:rPr>
              <a:t>作為攤付行政支援及共通成本運用。</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u"/>
              <a:tabLst/>
              <a:defRPr/>
            </a:pPr>
            <a:r>
              <a:rPr lang="zh-TW" altLang="en-US" kern="0" dirty="0">
                <a:solidFill>
                  <a:srgbClr val="000000"/>
                </a:solidFill>
                <a:latin typeface="Times New Roman" pitchFamily="18" charset="0"/>
                <a:cs typeface="Times New Roman" pitchFamily="18" charset="0"/>
              </a:rPr>
              <a:t>收入總額之</a:t>
            </a:r>
            <a:r>
              <a:rPr lang="en-US" altLang="en-US" b="1" kern="0" dirty="0">
                <a:solidFill>
                  <a:srgbClr val="0033CC"/>
                </a:solidFill>
                <a:latin typeface="Times New Roman" pitchFamily="18" charset="0"/>
                <a:cs typeface="Times New Roman" pitchFamily="18" charset="0"/>
              </a:rPr>
              <a:t>70%</a:t>
            </a:r>
            <a:r>
              <a:rPr lang="zh-TW" altLang="en-US" kern="0" dirty="0">
                <a:solidFill>
                  <a:srgbClr val="000000"/>
                </a:solidFill>
                <a:latin typeface="Times New Roman" pitchFamily="18" charset="0"/>
                <a:cs typeface="Times New Roman" pitchFamily="18" charset="0"/>
              </a:rPr>
              <a:t>由</a:t>
            </a:r>
            <a:r>
              <a:rPr lang="zh-TW" altLang="en-US" b="1" kern="0" dirty="0">
                <a:solidFill>
                  <a:srgbClr val="000000"/>
                </a:solidFill>
                <a:latin typeface="Times New Roman" pitchFamily="18" charset="0"/>
                <a:cs typeface="Times New Roman" pitchFamily="18" charset="0"/>
              </a:rPr>
              <a:t>各院</a:t>
            </a:r>
            <a:r>
              <a:rPr lang="zh-TW" altLang="en-US" kern="0" dirty="0">
                <a:solidFill>
                  <a:srgbClr val="000000"/>
                </a:solidFill>
                <a:latin typeface="Times New Roman" pitchFamily="18" charset="0"/>
                <a:cs typeface="Times New Roman" pitchFamily="18" charset="0"/>
              </a:rPr>
              <a:t>依規定自行運用。</a:t>
            </a:r>
            <a:r>
              <a:rPr lang="en-US" altLang="zh-TW" kern="0" dirty="0">
                <a:solidFill>
                  <a:srgbClr val="000000"/>
                </a:solidFill>
                <a:latin typeface="Times New Roman" pitchFamily="18" charset="0"/>
                <a:cs typeface="Times New Roman" pitchFamily="18" charset="0"/>
              </a:rPr>
              <a:t>(</a:t>
            </a:r>
            <a:r>
              <a:rPr lang="zh-TW" altLang="en-US" kern="0" dirty="0">
                <a:solidFill>
                  <a:srgbClr val="000000"/>
                </a:solidFill>
                <a:latin typeface="Times New Roman" pitchFamily="18" charset="0"/>
                <a:cs typeface="Times New Roman" pitchFamily="18" charset="0"/>
              </a:rPr>
              <a:t>編列上限</a:t>
            </a:r>
            <a:r>
              <a:rPr lang="en-US" altLang="zh-TW" kern="0" dirty="0">
                <a:solidFill>
                  <a:srgbClr val="000000"/>
                </a:solidFill>
                <a:latin typeface="Times New Roman" pitchFamily="18" charset="0"/>
                <a:cs typeface="Times New Roman" pitchFamily="18" charset="0"/>
              </a:rPr>
              <a:t>)</a:t>
            </a:r>
            <a:endParaRPr lang="zh-TW" altLang="en-US" kern="0" dirty="0">
              <a:solidFill>
                <a:srgbClr val="000000"/>
              </a:solidFill>
              <a:latin typeface="Times New Roman" pitchFamily="18" charset="0"/>
              <a:cs typeface="Times New Roman" pitchFamily="18" charset="0"/>
            </a:endParaRPr>
          </a:p>
        </p:txBody>
      </p:sp>
      <p:sp>
        <p:nvSpPr>
          <p:cNvPr id="18" name="矩形 17"/>
          <p:cNvSpPr/>
          <p:nvPr/>
        </p:nvSpPr>
        <p:spPr bwMode="auto">
          <a:xfrm>
            <a:off x="5652121" y="1083530"/>
            <a:ext cx="2020887" cy="400110"/>
          </a:xfrm>
          <a:prstGeom prst="rect">
            <a:avLst/>
          </a:prstGeom>
        </p:spPr>
        <p:txBody>
          <a:bodyPr>
            <a:spAutoFit/>
          </a:bodyPr>
          <a:lstStyle/>
          <a:p>
            <a:pPr>
              <a:defRPr/>
            </a:pPr>
            <a:r>
              <a:rPr lang="zh-TW" altLang="en-US" sz="2000" b="1" dirty="0">
                <a:solidFill>
                  <a:srgbClr val="104876"/>
                </a:solidFill>
                <a:latin typeface="微软雅黑" panose="020B0503020204020204" pitchFamily="34" charset="-122"/>
                <a:ea typeface="微软雅黑" panose="020B0503020204020204" pitchFamily="34" charset="-122"/>
              </a:rPr>
              <a:t>碩專</a:t>
            </a:r>
            <a:r>
              <a:rPr lang="zh-TW" altLang="en-US" sz="2000" b="1" dirty="0" smtClean="0">
                <a:solidFill>
                  <a:srgbClr val="104876"/>
                </a:solidFill>
                <a:latin typeface="微软雅黑" panose="020B0503020204020204" pitchFamily="34" charset="-122"/>
                <a:ea typeface="微软雅黑" panose="020B0503020204020204" pitchFamily="34" charset="-122"/>
              </a:rPr>
              <a:t>班預算編列</a:t>
            </a:r>
            <a:endParaRPr lang="zh-TW" altLang="en-US" sz="2000" b="1" dirty="0">
              <a:solidFill>
                <a:srgbClr val="104876"/>
              </a:solidFill>
              <a:latin typeface="微软雅黑" panose="020B0503020204020204" pitchFamily="34" charset="-122"/>
              <a:ea typeface="微软雅黑" panose="020B0503020204020204" pitchFamily="34" charset="-122"/>
            </a:endParaRPr>
          </a:p>
        </p:txBody>
      </p:sp>
      <p:grpSp>
        <p:nvGrpSpPr>
          <p:cNvPr id="6" name="群組 5"/>
          <p:cNvGrpSpPr/>
          <p:nvPr/>
        </p:nvGrpSpPr>
        <p:grpSpPr>
          <a:xfrm>
            <a:off x="4799046" y="3938466"/>
            <a:ext cx="756000" cy="792000"/>
            <a:chOff x="4788026" y="4386309"/>
            <a:chExt cx="756000" cy="792000"/>
          </a:xfrm>
        </p:grpSpPr>
        <p:sp>
          <p:nvSpPr>
            <p:cNvPr id="19" name="六边形 18"/>
            <p:cNvSpPr/>
            <p:nvPr/>
          </p:nvSpPr>
          <p:spPr>
            <a:xfrm rot="16200000">
              <a:off x="4770026" y="4404309"/>
              <a:ext cx="792000" cy="756000"/>
            </a:xfrm>
            <a:prstGeom prst="hexagon">
              <a:avLst/>
            </a:prstGeom>
            <a:solidFill>
              <a:srgbClr val="0070C0"/>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TextBox 19"/>
            <p:cNvSpPr txBox="1"/>
            <p:nvPr/>
          </p:nvSpPr>
          <p:spPr>
            <a:xfrm>
              <a:off x="4844263" y="4500000"/>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04</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sp>
        <p:nvSpPr>
          <p:cNvPr id="21" name="TextBox 20"/>
          <p:cNvSpPr txBox="1"/>
          <p:nvPr/>
        </p:nvSpPr>
        <p:spPr bwMode="auto">
          <a:xfrm>
            <a:off x="5652124" y="4320000"/>
            <a:ext cx="2952328" cy="646331"/>
          </a:xfrm>
          <a:prstGeom prst="rect">
            <a:avLst/>
          </a:prstGeom>
          <a:noFill/>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Wingdings" pitchFamily="2" charset="2"/>
              <a:buChar char="u"/>
              <a:tabLst/>
              <a:defRPr/>
            </a:pPr>
            <a:r>
              <a:rPr lang="zh-TW" altLang="en-US" kern="0" dirty="0">
                <a:solidFill>
                  <a:sysClr val="windowText" lastClr="000000"/>
                </a:solidFill>
                <a:latin typeface="標楷體" panose="03000509000000000000" pitchFamily="65" charset="-120"/>
              </a:rPr>
              <a:t>輔仁大學預算要點</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u"/>
              <a:tabLst/>
              <a:defRPr/>
            </a:pPr>
            <a:r>
              <a:rPr lang="zh-TW" altLang="en-US" kern="0" dirty="0">
                <a:solidFill>
                  <a:sysClr val="windowText" lastClr="000000"/>
                </a:solidFill>
                <a:latin typeface="標楷體" panose="03000509000000000000" pitchFamily="65" charset="-120"/>
              </a:rPr>
              <a:t>輔仁大學預算執行辦法</a:t>
            </a:r>
          </a:p>
        </p:txBody>
      </p:sp>
      <p:sp>
        <p:nvSpPr>
          <p:cNvPr id="22" name="矩形 21"/>
          <p:cNvSpPr/>
          <p:nvPr/>
        </p:nvSpPr>
        <p:spPr bwMode="auto">
          <a:xfrm>
            <a:off x="5775948" y="3847334"/>
            <a:ext cx="2020887" cy="400110"/>
          </a:xfrm>
          <a:prstGeom prst="rect">
            <a:avLst/>
          </a:prstGeom>
        </p:spPr>
        <p:txBody>
          <a:bodyPr>
            <a:spAutoFit/>
          </a:bodyPr>
          <a:lstStyle/>
          <a:p>
            <a:pPr>
              <a:defRPr/>
            </a:pPr>
            <a:r>
              <a:rPr lang="zh-TW" altLang="en-US" sz="2000" b="1" dirty="0" smtClean="0">
                <a:solidFill>
                  <a:srgbClr val="104876"/>
                </a:solidFill>
                <a:latin typeface="微软雅黑" panose="020B0503020204020204" pitchFamily="34" charset="-122"/>
                <a:ea typeface="微软雅黑" panose="020B0503020204020204" pitchFamily="34" charset="-122"/>
              </a:rPr>
              <a:t>相關規定</a:t>
            </a:r>
            <a:endParaRPr lang="zh-CN" altLang="en-US" sz="2000" b="1" dirty="0">
              <a:solidFill>
                <a:srgbClr val="104876"/>
              </a:solidFill>
            </a:endParaRPr>
          </a:p>
        </p:txBody>
      </p:sp>
      <p:sp>
        <p:nvSpPr>
          <p:cNvPr id="28" name="標題 1"/>
          <p:cNvSpPr txBox="1">
            <a:spLocks/>
          </p:cNvSpPr>
          <p:nvPr/>
        </p:nvSpPr>
        <p:spPr bwMode="auto">
          <a:xfrm>
            <a:off x="594266" y="-85725"/>
            <a:ext cx="808830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a:r>
              <a:rPr lang="zh-TW" altLang="en-US" sz="3600" dirty="0" smtClean="0">
                <a:solidFill>
                  <a:schemeClr val="bg1"/>
                </a:solidFill>
                <a:latin typeface="標楷體" pitchFamily="65" charset="-120"/>
                <a:ea typeface="標楷體" pitchFamily="65" charset="-120"/>
              </a:rPr>
              <a:t>其他注意事項</a:t>
            </a:r>
          </a:p>
        </p:txBody>
      </p:sp>
    </p:spTree>
    <p:extLst>
      <p:ext uri="{BB962C8B-B14F-4D97-AF65-F5344CB8AC3E}">
        <p14:creationId xmlns:p14="http://schemas.microsoft.com/office/powerpoint/2010/main" val="36087440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Rectangle 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4891" r:id="rId7" imgW="0" imgH="0" progId="TCLayout.ActiveDocument">
                  <p:embed/>
                </p:oleObj>
              </mc:Choice>
              <mc:Fallback>
                <p:oleObj r:id="rId7" imgW="0" imgH="0" progId="TCLayout.ActiveDocument">
                  <p:embed/>
                  <p:pic>
                    <p:nvPicPr>
                      <p:cNvPr id="0" name="Rectangle 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4819" name="Picture 3" descr="blue"/>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b="10303"/>
          <a:stretch>
            <a:fillRect/>
          </a:stretch>
        </p:blipFill>
        <p:spPr bwMode="auto">
          <a:xfrm>
            <a:off x="0" y="-31173"/>
            <a:ext cx="9144000" cy="615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4"/>
          <p:cNvSpPr>
            <a:spLocks noChangeArrowheads="1"/>
          </p:cNvSpPr>
          <p:nvPr>
            <p:custDataLst>
              <p:tags r:id="rId4"/>
            </p:custDataLst>
          </p:nvPr>
        </p:nvSpPr>
        <p:spPr bwMode="auto">
          <a:xfrm>
            <a:off x="998538" y="1462088"/>
            <a:ext cx="7483475"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lnSpc>
                <a:spcPct val="110000"/>
              </a:lnSpc>
            </a:pPr>
            <a:r>
              <a:rPr lang="zh-TW" altLang="en-US" sz="7200" dirty="0" smtClean="0">
                <a:solidFill>
                  <a:schemeClr val="bg1"/>
                </a:solidFill>
                <a:latin typeface="標楷體" pitchFamily="65" charset="-120"/>
              </a:rPr>
              <a:t>總</a:t>
            </a:r>
            <a:r>
              <a:rPr lang="zh-TW" altLang="de-DE" sz="7200" dirty="0" smtClean="0">
                <a:solidFill>
                  <a:schemeClr val="bg1"/>
                </a:solidFill>
                <a:latin typeface="標楷體" pitchFamily="65" charset="-120"/>
              </a:rPr>
              <a:t>   </a:t>
            </a:r>
            <a:r>
              <a:rPr lang="zh-TW" altLang="en-US" sz="7200" dirty="0" smtClean="0">
                <a:solidFill>
                  <a:schemeClr val="bg1"/>
                </a:solidFill>
                <a:latin typeface="標楷體" pitchFamily="65" charset="-120"/>
              </a:rPr>
              <a:t>務</a:t>
            </a:r>
            <a:r>
              <a:rPr lang="zh-TW" altLang="de-DE" sz="7200" dirty="0" smtClean="0">
                <a:solidFill>
                  <a:schemeClr val="bg1"/>
                </a:solidFill>
                <a:latin typeface="標楷體" pitchFamily="65" charset="-120"/>
              </a:rPr>
              <a:t>   </a:t>
            </a:r>
            <a:r>
              <a:rPr lang="zh-TW" altLang="de-DE" sz="7200" dirty="0">
                <a:solidFill>
                  <a:schemeClr val="bg1"/>
                </a:solidFill>
                <a:latin typeface="標楷體" pitchFamily="65" charset="-120"/>
              </a:rPr>
              <a:t>處</a:t>
            </a:r>
          </a:p>
          <a:p>
            <a:pPr algn="ctr">
              <a:lnSpc>
                <a:spcPct val="110000"/>
              </a:lnSpc>
            </a:pPr>
            <a:r>
              <a:rPr lang="zh-TW" altLang="de-DE" sz="7200" dirty="0">
                <a:solidFill>
                  <a:schemeClr val="bg1"/>
                </a:solidFill>
                <a:latin typeface="標楷體" pitchFamily="65" charset="-120"/>
              </a:rPr>
              <a:t>相關預算說明</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Rectangle 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7935" r:id="rId7" imgW="0" imgH="0" progId="TCLayout.ActiveDocument">
                  <p:embed/>
                </p:oleObj>
              </mc:Choice>
              <mc:Fallback>
                <p:oleObj r:id="rId7" imgW="0" imgH="0" progId="TCLayout.ActiveDocument">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4819" name="Picture 3" descr="blue"/>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b="10303"/>
          <a:stretch>
            <a:fillRect/>
          </a:stretch>
        </p:blipFill>
        <p:spPr bwMode="auto">
          <a:xfrm>
            <a:off x="0" y="-31173"/>
            <a:ext cx="9144000" cy="615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4"/>
          <p:cNvSpPr>
            <a:spLocks noChangeArrowheads="1"/>
          </p:cNvSpPr>
          <p:nvPr>
            <p:custDataLst>
              <p:tags r:id="rId4"/>
            </p:custDataLst>
          </p:nvPr>
        </p:nvSpPr>
        <p:spPr bwMode="auto">
          <a:xfrm>
            <a:off x="998538" y="1462088"/>
            <a:ext cx="7483475"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lnSpc>
                <a:spcPct val="110000"/>
              </a:lnSpc>
            </a:pPr>
            <a:r>
              <a:rPr lang="zh-TW" altLang="en-US" sz="7200" dirty="0" smtClean="0">
                <a:solidFill>
                  <a:schemeClr val="bg1"/>
                </a:solidFill>
                <a:latin typeface="標楷體" pitchFamily="65" charset="-120"/>
              </a:rPr>
              <a:t>研   發</a:t>
            </a:r>
            <a:r>
              <a:rPr lang="zh-TW" altLang="de-DE" sz="7200" dirty="0" smtClean="0">
                <a:solidFill>
                  <a:schemeClr val="bg1"/>
                </a:solidFill>
                <a:latin typeface="標楷體" pitchFamily="65" charset="-120"/>
              </a:rPr>
              <a:t>   </a:t>
            </a:r>
            <a:r>
              <a:rPr lang="zh-TW" altLang="de-DE" sz="7200" dirty="0">
                <a:solidFill>
                  <a:schemeClr val="bg1"/>
                </a:solidFill>
                <a:latin typeface="標楷體" pitchFamily="65" charset="-120"/>
              </a:rPr>
              <a:t>處</a:t>
            </a:r>
          </a:p>
          <a:p>
            <a:pPr algn="ctr">
              <a:lnSpc>
                <a:spcPct val="110000"/>
              </a:lnSpc>
            </a:pPr>
            <a:r>
              <a:rPr lang="zh-TW" altLang="de-DE" sz="7200" dirty="0">
                <a:solidFill>
                  <a:schemeClr val="bg1"/>
                </a:solidFill>
                <a:latin typeface="標楷體" pitchFamily="65" charset="-120"/>
              </a:rPr>
              <a:t>相關預算說明</a:t>
            </a:r>
          </a:p>
        </p:txBody>
      </p:sp>
    </p:spTree>
    <p:extLst>
      <p:ext uri="{BB962C8B-B14F-4D97-AF65-F5344CB8AC3E}">
        <p14:creationId xmlns:p14="http://schemas.microsoft.com/office/powerpoint/2010/main" val="202937032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5842" name="Rectangle 15"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5914" r:id="rId7" imgW="0" imgH="0" progId="TCLayout.ActiveDocument">
                  <p:embed/>
                </p:oleObj>
              </mc:Choice>
              <mc:Fallback>
                <p:oleObj r:id="rId7" imgW="0" imgH="0" progId="TCLayout.ActiveDocument">
                  <p:embed/>
                  <p:pic>
                    <p:nvPicPr>
                      <p:cNvPr id="0" name="Rectangle 15"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43" name="Rectangle 6"/>
          <p:cNvSpPr>
            <a:spLocks noChangeArrowheads="1"/>
          </p:cNvSpPr>
          <p:nvPr>
            <p:custDataLst>
              <p:tags r:id="rId3"/>
            </p:custDataLst>
          </p:nvPr>
        </p:nvSpPr>
        <p:spPr bwMode="auto">
          <a:xfrm>
            <a:off x="352425" y="2187575"/>
            <a:ext cx="822325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0000" rIns="72000" bIns="90000"/>
          <a:lstStyle>
            <a:lvl1pPr marL="177800" indent="-177800" defTabSz="801688">
              <a:defRPr>
                <a:solidFill>
                  <a:schemeClr val="tx1"/>
                </a:solidFill>
                <a:latin typeface="Arial" charset="0"/>
                <a:ea typeface="標楷體" pitchFamily="65" charset="-120"/>
              </a:defRPr>
            </a:lvl1pPr>
            <a:lvl2pPr marL="742950" indent="-285750" defTabSz="801688">
              <a:defRPr>
                <a:solidFill>
                  <a:schemeClr val="tx1"/>
                </a:solidFill>
                <a:latin typeface="Arial" charset="0"/>
                <a:ea typeface="標楷體" pitchFamily="65" charset="-120"/>
              </a:defRPr>
            </a:lvl2pPr>
            <a:lvl3pPr marL="1143000" indent="-228600" defTabSz="801688">
              <a:defRPr>
                <a:solidFill>
                  <a:schemeClr val="tx1"/>
                </a:solidFill>
                <a:latin typeface="Arial" charset="0"/>
                <a:ea typeface="標楷體" pitchFamily="65" charset="-120"/>
              </a:defRPr>
            </a:lvl3pPr>
            <a:lvl4pPr marL="1600200" indent="-228600" defTabSz="801688">
              <a:defRPr>
                <a:solidFill>
                  <a:schemeClr val="tx1"/>
                </a:solidFill>
                <a:latin typeface="Arial" charset="0"/>
                <a:ea typeface="標楷體" pitchFamily="65" charset="-120"/>
              </a:defRPr>
            </a:lvl4pPr>
            <a:lvl5pPr marL="2057400" indent="-228600" defTabSz="801688">
              <a:defRPr>
                <a:solidFill>
                  <a:schemeClr val="tx1"/>
                </a:solidFill>
                <a:latin typeface="Arial" charset="0"/>
                <a:ea typeface="標楷體" pitchFamily="65" charset="-120"/>
              </a:defRPr>
            </a:lvl5pPr>
            <a:lvl6pPr marL="2514600" indent="-228600" defTabSz="801688" eaLnBrk="0" fontAlgn="base" hangingPunct="0">
              <a:spcBef>
                <a:spcPct val="0"/>
              </a:spcBef>
              <a:spcAft>
                <a:spcPct val="0"/>
              </a:spcAft>
              <a:defRPr>
                <a:solidFill>
                  <a:schemeClr val="tx1"/>
                </a:solidFill>
                <a:latin typeface="Arial" charset="0"/>
                <a:ea typeface="標楷體" pitchFamily="65" charset="-120"/>
              </a:defRPr>
            </a:lvl6pPr>
            <a:lvl7pPr marL="2971800" indent="-228600" defTabSz="801688" eaLnBrk="0" fontAlgn="base" hangingPunct="0">
              <a:spcBef>
                <a:spcPct val="0"/>
              </a:spcBef>
              <a:spcAft>
                <a:spcPct val="0"/>
              </a:spcAft>
              <a:defRPr>
                <a:solidFill>
                  <a:schemeClr val="tx1"/>
                </a:solidFill>
                <a:latin typeface="Arial" charset="0"/>
                <a:ea typeface="標楷體" pitchFamily="65" charset="-120"/>
              </a:defRPr>
            </a:lvl7pPr>
            <a:lvl8pPr marL="3429000" indent="-228600" defTabSz="801688" eaLnBrk="0" fontAlgn="base" hangingPunct="0">
              <a:spcBef>
                <a:spcPct val="0"/>
              </a:spcBef>
              <a:spcAft>
                <a:spcPct val="0"/>
              </a:spcAft>
              <a:defRPr>
                <a:solidFill>
                  <a:schemeClr val="tx1"/>
                </a:solidFill>
                <a:latin typeface="Arial" charset="0"/>
                <a:ea typeface="標楷體" pitchFamily="65" charset="-120"/>
              </a:defRPr>
            </a:lvl8pPr>
            <a:lvl9pPr marL="3886200" indent="-228600" defTabSz="801688" eaLnBrk="0" fontAlgn="base" hangingPunct="0">
              <a:spcBef>
                <a:spcPct val="0"/>
              </a:spcBef>
              <a:spcAft>
                <a:spcPct val="0"/>
              </a:spcAft>
              <a:defRPr>
                <a:solidFill>
                  <a:schemeClr val="tx1"/>
                </a:solidFill>
                <a:latin typeface="Arial" charset="0"/>
                <a:ea typeface="標楷體" pitchFamily="65" charset="-120"/>
              </a:defRPr>
            </a:lvl9pPr>
          </a:lstStyle>
          <a:p>
            <a:pPr algn="ctr" eaLnBrk="1" hangingPunct="1">
              <a:spcBef>
                <a:spcPct val="40000"/>
              </a:spcBef>
              <a:buClr>
                <a:schemeClr val="accent1"/>
              </a:buClr>
              <a:buFont typeface="Wingdings" pitchFamily="2" charset="2"/>
              <a:buNone/>
            </a:pPr>
            <a:r>
              <a:rPr lang="zh-TW" altLang="de-DE" sz="7200">
                <a:solidFill>
                  <a:schemeClr val="tx2"/>
                </a:solidFill>
              </a:rPr>
              <a:t>問 題 與 討 論</a:t>
            </a:r>
          </a:p>
        </p:txBody>
      </p:sp>
      <p:sp>
        <p:nvSpPr>
          <p:cNvPr id="35844" name="Rectangle 13">
            <a:hlinkClick r:id="rId8"/>
          </p:cNvPr>
          <p:cNvSpPr>
            <a:spLocks noChangeArrowheads="1"/>
          </p:cNvSpPr>
          <p:nvPr>
            <p:custDataLst>
              <p:tags r:id="rId4"/>
            </p:custDataLst>
          </p:nvPr>
        </p:nvSpPr>
        <p:spPr bwMode="auto">
          <a:xfrm>
            <a:off x="4533900" y="5100638"/>
            <a:ext cx="2066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endParaRPr lang="zh-TW" alt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ctrTitle"/>
          </p:nvPr>
        </p:nvSpPr>
        <p:spPr/>
        <p:txBody>
          <a:bodyPr/>
          <a:lstStyle/>
          <a:p>
            <a:pPr eaLnBrk="1" hangingPunct="1"/>
            <a:endParaRPr lang="zh-TW" altLang="en-US" smtClean="0">
              <a:ea typeface="新細明體" charset="-120"/>
            </a:endParaRPr>
          </a:p>
        </p:txBody>
      </p:sp>
      <p:sp>
        <p:nvSpPr>
          <p:cNvPr id="36867" name="Rectangle 8"/>
          <p:cNvSpPr>
            <a:spLocks noGrp="1" noChangeArrowheads="1"/>
          </p:cNvSpPr>
          <p:nvPr>
            <p:ph type="subTitle" idx="1"/>
          </p:nvPr>
        </p:nvSpPr>
        <p:spPr/>
        <p:txBody>
          <a:bodyPr/>
          <a:lstStyle/>
          <a:p>
            <a:pPr eaLnBrk="1" hangingPunct="1"/>
            <a:endParaRPr lang="zh-TW" altLang="en-US" smtClean="0">
              <a:ea typeface="新細明體" charset="-120"/>
            </a:endParaRPr>
          </a:p>
        </p:txBody>
      </p:sp>
      <p:graphicFrame>
        <p:nvGraphicFramePr>
          <p:cNvPr id="36868" name="Rectangle 2" hidden="1"/>
          <p:cNvGraphicFramePr>
            <a:graphicFrameLocks noGrp="1"/>
          </p:cNvGraphicFramePr>
          <p:nvPr>
            <p:ph idx="4294967295"/>
            <p:custDataLst>
              <p:tags r:id="rId3"/>
            </p:custDataLst>
          </p:nvPr>
        </p:nvGraphicFramePr>
        <p:xfrm>
          <a:off x="9144000" y="3000375"/>
          <a:ext cx="0" cy="0"/>
        </p:xfrm>
        <a:graphic>
          <a:graphicData uri="http://schemas.openxmlformats.org/presentationml/2006/ole">
            <mc:AlternateContent xmlns:mc="http://schemas.openxmlformats.org/markup-compatibility/2006">
              <mc:Choice xmlns:v="urn:schemas-microsoft-com:vml" Requires="v">
                <p:oleObj spid="_x0000_s36941" r:id="rId8" imgW="0" imgH="0" progId="TCLayout.ActiveDocument">
                  <p:embed/>
                </p:oleObj>
              </mc:Choice>
              <mc:Fallback>
                <p:oleObj r:id="rId8" imgW="0" imgH="0" progId="TCLayout.ActiveDocument">
                  <p:embed/>
                  <p:pic>
                    <p:nvPicPr>
                      <p:cNvPr id="0" name="Rectangle 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9144000" y="30003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6869" name="Picture 3" descr="blue"/>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b="10303"/>
          <a:stretch>
            <a:fillRect/>
          </a:stretch>
        </p:blipFill>
        <p:spPr bwMode="auto">
          <a:xfrm>
            <a:off x="0" y="0"/>
            <a:ext cx="9144000" cy="615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Rectangle 4"/>
          <p:cNvSpPr>
            <a:spLocks noChangeArrowheads="1"/>
          </p:cNvSpPr>
          <p:nvPr>
            <p:custDataLst>
              <p:tags r:id="rId5"/>
            </p:custDataLst>
          </p:nvPr>
        </p:nvSpPr>
        <p:spPr bwMode="auto">
          <a:xfrm>
            <a:off x="414338" y="1462088"/>
            <a:ext cx="8575675"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lnSpc>
                <a:spcPct val="110000"/>
              </a:lnSpc>
            </a:pPr>
            <a:r>
              <a:rPr lang="zh-TW" altLang="de-DE" sz="7200">
                <a:solidFill>
                  <a:schemeClr val="bg1"/>
                </a:solidFill>
                <a:latin typeface="標楷體" pitchFamily="65" charset="-120"/>
              </a:rPr>
              <a:t>概算系統操作說明</a:t>
            </a:r>
          </a:p>
        </p:txBody>
      </p:sp>
      <p:sp>
        <p:nvSpPr>
          <p:cNvPr id="36871" name="Rectangle 9"/>
          <p:cNvSpPr>
            <a:spLocks noChangeArrowheads="1"/>
          </p:cNvSpPr>
          <p:nvPr/>
        </p:nvSpPr>
        <p:spPr bwMode="auto">
          <a:xfrm>
            <a:off x="1670050" y="3530600"/>
            <a:ext cx="57531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801688">
              <a:defRPr>
                <a:solidFill>
                  <a:schemeClr val="tx1"/>
                </a:solidFill>
                <a:latin typeface="Arial" charset="0"/>
                <a:ea typeface="標楷體" pitchFamily="65" charset="-120"/>
              </a:defRPr>
            </a:lvl1pPr>
            <a:lvl2pPr marL="742950" indent="-285750" defTabSz="801688">
              <a:defRPr>
                <a:solidFill>
                  <a:schemeClr val="tx1"/>
                </a:solidFill>
                <a:latin typeface="Arial" charset="0"/>
                <a:ea typeface="標楷體" pitchFamily="65" charset="-120"/>
              </a:defRPr>
            </a:lvl2pPr>
            <a:lvl3pPr marL="1143000" indent="-228600" defTabSz="801688">
              <a:defRPr>
                <a:solidFill>
                  <a:schemeClr val="tx1"/>
                </a:solidFill>
                <a:latin typeface="Arial" charset="0"/>
                <a:ea typeface="標楷體" pitchFamily="65" charset="-120"/>
              </a:defRPr>
            </a:lvl3pPr>
            <a:lvl4pPr marL="1600200" indent="-228600" defTabSz="801688">
              <a:defRPr>
                <a:solidFill>
                  <a:schemeClr val="tx1"/>
                </a:solidFill>
                <a:latin typeface="Arial" charset="0"/>
                <a:ea typeface="標楷體" pitchFamily="65" charset="-120"/>
              </a:defRPr>
            </a:lvl4pPr>
            <a:lvl5pPr marL="2057400" indent="-228600" defTabSz="801688">
              <a:defRPr>
                <a:solidFill>
                  <a:schemeClr val="tx1"/>
                </a:solidFill>
                <a:latin typeface="Arial" charset="0"/>
                <a:ea typeface="標楷體" pitchFamily="65" charset="-120"/>
              </a:defRPr>
            </a:lvl5pPr>
            <a:lvl6pPr marL="2514600" indent="-228600" defTabSz="801688" eaLnBrk="0" fontAlgn="base" hangingPunct="0">
              <a:spcBef>
                <a:spcPct val="0"/>
              </a:spcBef>
              <a:spcAft>
                <a:spcPct val="0"/>
              </a:spcAft>
              <a:defRPr>
                <a:solidFill>
                  <a:schemeClr val="tx1"/>
                </a:solidFill>
                <a:latin typeface="Arial" charset="0"/>
                <a:ea typeface="標楷體" pitchFamily="65" charset="-120"/>
              </a:defRPr>
            </a:lvl6pPr>
            <a:lvl7pPr marL="2971800" indent="-228600" defTabSz="801688" eaLnBrk="0" fontAlgn="base" hangingPunct="0">
              <a:spcBef>
                <a:spcPct val="0"/>
              </a:spcBef>
              <a:spcAft>
                <a:spcPct val="0"/>
              </a:spcAft>
              <a:defRPr>
                <a:solidFill>
                  <a:schemeClr val="tx1"/>
                </a:solidFill>
                <a:latin typeface="Arial" charset="0"/>
                <a:ea typeface="標楷體" pitchFamily="65" charset="-120"/>
              </a:defRPr>
            </a:lvl7pPr>
            <a:lvl8pPr marL="3429000" indent="-228600" defTabSz="801688" eaLnBrk="0" fontAlgn="base" hangingPunct="0">
              <a:spcBef>
                <a:spcPct val="0"/>
              </a:spcBef>
              <a:spcAft>
                <a:spcPct val="0"/>
              </a:spcAft>
              <a:defRPr>
                <a:solidFill>
                  <a:schemeClr val="tx1"/>
                </a:solidFill>
                <a:latin typeface="Arial" charset="0"/>
                <a:ea typeface="標楷體" pitchFamily="65" charset="-120"/>
              </a:defRPr>
            </a:lvl8pPr>
            <a:lvl9pPr marL="3886200" indent="-228600" defTabSz="801688" eaLnBrk="0" fontAlgn="base" hangingPunct="0">
              <a:spcBef>
                <a:spcPct val="0"/>
              </a:spcBef>
              <a:spcAft>
                <a:spcPct val="0"/>
              </a:spcAft>
              <a:defRPr>
                <a:solidFill>
                  <a:schemeClr val="tx1"/>
                </a:solidFill>
                <a:latin typeface="Arial" charset="0"/>
                <a:ea typeface="標楷體" pitchFamily="65" charset="-120"/>
              </a:defRPr>
            </a:lvl9pPr>
          </a:lstStyle>
          <a:p>
            <a:pPr algn="ctr"/>
            <a:r>
              <a:rPr lang="en-US" altLang="zh-TW" sz="4000" b="1">
                <a:solidFill>
                  <a:schemeClr val="bg2"/>
                </a:solidFill>
                <a:ea typeface="新細明體" charset="-120"/>
                <a:hlinkClick r:id="rId10" tooltip="會計室網頁"/>
              </a:rPr>
              <a:t>www.budget.fju.edu.tw/fjcuv/</a:t>
            </a:r>
            <a:endParaRPr lang="en-US" altLang="zh-TW" sz="4000" b="1">
              <a:solidFill>
                <a:schemeClr val="bg2"/>
              </a:solidFill>
              <a:ea typeface="新細明體" charset="-120"/>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ChangeArrowheads="1"/>
          </p:cNvSpPr>
          <p:nvPr/>
        </p:nvSpPr>
        <p:spPr bwMode="gray">
          <a:xfrm>
            <a:off x="333375" y="2074863"/>
            <a:ext cx="8488363" cy="833437"/>
          </a:xfrm>
          <a:prstGeom prst="rect">
            <a:avLst/>
          </a:prstGeom>
          <a:gradFill rotWithShape="1">
            <a:gsLst>
              <a:gs pos="0">
                <a:srgbClr val="006699"/>
              </a:gs>
              <a:gs pos="100000">
                <a:srgbClr val="247CA7"/>
              </a:gs>
            </a:gsLst>
            <a:lin ang="5400000" scaled="1"/>
          </a:gradFill>
          <a:ln>
            <a:noFill/>
          </a:ln>
          <a:extLst>
            <a:ext uri="{91240B29-F687-4F45-9708-019B960494DF}">
              <a14:hiddenLine xmlns:a14="http://schemas.microsoft.com/office/drawing/2010/main" w="19050">
                <a:solidFill>
                  <a:srgbClr val="000000"/>
                </a:solidFill>
                <a:miter lim="800000"/>
                <a:headEnd/>
                <a:tailEnd/>
              </a14:hiddenLine>
            </a:ext>
          </a:extLst>
        </p:spPr>
        <p:txBody>
          <a:bodyPr lIns="180000" tIns="0" rIns="0" bIns="0" anchor="ctr"/>
          <a:lstStyle>
            <a:lvl1pPr defTabSz="801688">
              <a:defRPr>
                <a:solidFill>
                  <a:schemeClr val="tx1"/>
                </a:solidFill>
                <a:latin typeface="Arial" charset="0"/>
                <a:ea typeface="標楷體" pitchFamily="65" charset="-120"/>
              </a:defRPr>
            </a:lvl1pPr>
            <a:lvl2pPr marL="742950" indent="-285750" defTabSz="801688">
              <a:defRPr>
                <a:solidFill>
                  <a:schemeClr val="tx1"/>
                </a:solidFill>
                <a:latin typeface="Arial" charset="0"/>
                <a:ea typeface="標楷體" pitchFamily="65" charset="-120"/>
              </a:defRPr>
            </a:lvl2pPr>
            <a:lvl3pPr marL="1143000" indent="-228600" defTabSz="801688">
              <a:defRPr>
                <a:solidFill>
                  <a:schemeClr val="tx1"/>
                </a:solidFill>
                <a:latin typeface="Arial" charset="0"/>
                <a:ea typeface="標楷體" pitchFamily="65" charset="-120"/>
              </a:defRPr>
            </a:lvl3pPr>
            <a:lvl4pPr marL="1600200" indent="-228600" defTabSz="801688">
              <a:defRPr>
                <a:solidFill>
                  <a:schemeClr val="tx1"/>
                </a:solidFill>
                <a:latin typeface="Arial" charset="0"/>
                <a:ea typeface="標楷體" pitchFamily="65" charset="-120"/>
              </a:defRPr>
            </a:lvl4pPr>
            <a:lvl5pPr marL="2057400" indent="-228600" defTabSz="801688">
              <a:defRPr>
                <a:solidFill>
                  <a:schemeClr val="tx1"/>
                </a:solidFill>
                <a:latin typeface="Arial" charset="0"/>
                <a:ea typeface="標楷體" pitchFamily="65" charset="-120"/>
              </a:defRPr>
            </a:lvl5pPr>
            <a:lvl6pPr marL="2514600" indent="-228600" defTabSz="801688" eaLnBrk="0" fontAlgn="base" hangingPunct="0">
              <a:spcBef>
                <a:spcPct val="0"/>
              </a:spcBef>
              <a:spcAft>
                <a:spcPct val="0"/>
              </a:spcAft>
              <a:defRPr>
                <a:solidFill>
                  <a:schemeClr val="tx1"/>
                </a:solidFill>
                <a:latin typeface="Arial" charset="0"/>
                <a:ea typeface="標楷體" pitchFamily="65" charset="-120"/>
              </a:defRPr>
            </a:lvl6pPr>
            <a:lvl7pPr marL="2971800" indent="-228600" defTabSz="801688" eaLnBrk="0" fontAlgn="base" hangingPunct="0">
              <a:spcBef>
                <a:spcPct val="0"/>
              </a:spcBef>
              <a:spcAft>
                <a:spcPct val="0"/>
              </a:spcAft>
              <a:defRPr>
                <a:solidFill>
                  <a:schemeClr val="tx1"/>
                </a:solidFill>
                <a:latin typeface="Arial" charset="0"/>
                <a:ea typeface="標楷體" pitchFamily="65" charset="-120"/>
              </a:defRPr>
            </a:lvl7pPr>
            <a:lvl8pPr marL="3429000" indent="-228600" defTabSz="801688" eaLnBrk="0" fontAlgn="base" hangingPunct="0">
              <a:spcBef>
                <a:spcPct val="0"/>
              </a:spcBef>
              <a:spcAft>
                <a:spcPct val="0"/>
              </a:spcAft>
              <a:defRPr>
                <a:solidFill>
                  <a:schemeClr val="tx1"/>
                </a:solidFill>
                <a:latin typeface="Arial" charset="0"/>
                <a:ea typeface="標楷體" pitchFamily="65" charset="-120"/>
              </a:defRPr>
            </a:lvl8pPr>
            <a:lvl9pPr marL="3886200" indent="-228600" defTabSz="801688" eaLnBrk="0" fontAlgn="base" hangingPunct="0">
              <a:spcBef>
                <a:spcPct val="0"/>
              </a:spcBef>
              <a:spcAft>
                <a:spcPct val="0"/>
              </a:spcAft>
              <a:defRPr>
                <a:solidFill>
                  <a:schemeClr val="tx1"/>
                </a:solidFill>
                <a:latin typeface="Arial" charset="0"/>
                <a:ea typeface="標楷體" pitchFamily="65" charset="-120"/>
              </a:defRPr>
            </a:lvl9pPr>
          </a:lstStyle>
          <a:p>
            <a:pPr algn="ctr"/>
            <a:r>
              <a:rPr lang="de-DE" altLang="zh-TW" sz="4500" dirty="0" smtClean="0">
                <a:solidFill>
                  <a:srgbClr val="FFFFFF"/>
                </a:solidFill>
                <a:latin typeface="Times New Roman" pitchFamily="18" charset="0"/>
                <a:cs typeface="Times New Roman" pitchFamily="18" charset="0"/>
              </a:rPr>
              <a:t>10</a:t>
            </a:r>
            <a:r>
              <a:rPr lang="en-US" altLang="zh-TW" sz="4500" dirty="0">
                <a:solidFill>
                  <a:srgbClr val="FFFFFF"/>
                </a:solidFill>
                <a:latin typeface="Times New Roman" pitchFamily="18" charset="0"/>
                <a:cs typeface="Times New Roman" pitchFamily="18" charset="0"/>
              </a:rPr>
              <a:t>9</a:t>
            </a:r>
            <a:r>
              <a:rPr lang="zh-TW" altLang="de-DE" sz="4500" dirty="0" smtClean="0">
                <a:solidFill>
                  <a:srgbClr val="FFFFFF"/>
                </a:solidFill>
                <a:latin typeface="標楷體" pitchFamily="65" charset="-120"/>
              </a:rPr>
              <a:t>學年</a:t>
            </a:r>
            <a:r>
              <a:rPr lang="zh-TW" altLang="de-DE" sz="4500" dirty="0">
                <a:solidFill>
                  <a:srgbClr val="FFFFFF"/>
                </a:solidFill>
                <a:latin typeface="標楷體" pitchFamily="65" charset="-120"/>
              </a:rPr>
              <a:t>度預算編列原則</a:t>
            </a:r>
            <a:endParaRPr lang="zh-TW" altLang="de-DE" sz="4500" dirty="0">
              <a:solidFill>
                <a:schemeClr val="bg1"/>
              </a:solidFill>
              <a:latin typeface="標楷體" pitchFamily="65" charset="-120"/>
            </a:endParaRPr>
          </a:p>
        </p:txBody>
      </p:sp>
      <p:sp>
        <p:nvSpPr>
          <p:cNvPr id="6147" name="Rectangle 11"/>
          <p:cNvSpPr>
            <a:spLocks noChangeArrowheads="1"/>
          </p:cNvSpPr>
          <p:nvPr/>
        </p:nvSpPr>
        <p:spPr bwMode="gray">
          <a:xfrm>
            <a:off x="409575" y="3814763"/>
            <a:ext cx="8361363"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180000" tIns="0" rIns="0" bIns="0" anchor="ctr"/>
          <a:lstStyle>
            <a:lvl1pPr defTabSz="801688">
              <a:defRPr>
                <a:solidFill>
                  <a:schemeClr val="tx1"/>
                </a:solidFill>
                <a:latin typeface="Arial" charset="0"/>
                <a:ea typeface="標楷體" pitchFamily="65" charset="-120"/>
              </a:defRPr>
            </a:lvl1pPr>
            <a:lvl2pPr marL="742950" indent="-285750" defTabSz="801688">
              <a:defRPr>
                <a:solidFill>
                  <a:schemeClr val="tx1"/>
                </a:solidFill>
                <a:latin typeface="Arial" charset="0"/>
                <a:ea typeface="標楷體" pitchFamily="65" charset="-120"/>
              </a:defRPr>
            </a:lvl2pPr>
            <a:lvl3pPr marL="1143000" indent="-228600" defTabSz="801688">
              <a:defRPr>
                <a:solidFill>
                  <a:schemeClr val="tx1"/>
                </a:solidFill>
                <a:latin typeface="Arial" charset="0"/>
                <a:ea typeface="標楷體" pitchFamily="65" charset="-120"/>
              </a:defRPr>
            </a:lvl3pPr>
            <a:lvl4pPr marL="1600200" indent="-228600" defTabSz="801688">
              <a:defRPr>
                <a:solidFill>
                  <a:schemeClr val="tx1"/>
                </a:solidFill>
                <a:latin typeface="Arial" charset="0"/>
                <a:ea typeface="標楷體" pitchFamily="65" charset="-120"/>
              </a:defRPr>
            </a:lvl4pPr>
            <a:lvl5pPr marL="2057400" indent="-228600" defTabSz="801688">
              <a:defRPr>
                <a:solidFill>
                  <a:schemeClr val="tx1"/>
                </a:solidFill>
                <a:latin typeface="Arial" charset="0"/>
                <a:ea typeface="標楷體" pitchFamily="65" charset="-120"/>
              </a:defRPr>
            </a:lvl5pPr>
            <a:lvl6pPr marL="2514600" indent="-228600" defTabSz="801688" eaLnBrk="0" fontAlgn="base" hangingPunct="0">
              <a:spcBef>
                <a:spcPct val="0"/>
              </a:spcBef>
              <a:spcAft>
                <a:spcPct val="0"/>
              </a:spcAft>
              <a:defRPr>
                <a:solidFill>
                  <a:schemeClr val="tx1"/>
                </a:solidFill>
                <a:latin typeface="Arial" charset="0"/>
                <a:ea typeface="標楷體" pitchFamily="65" charset="-120"/>
              </a:defRPr>
            </a:lvl6pPr>
            <a:lvl7pPr marL="2971800" indent="-228600" defTabSz="801688" eaLnBrk="0" fontAlgn="base" hangingPunct="0">
              <a:spcBef>
                <a:spcPct val="0"/>
              </a:spcBef>
              <a:spcAft>
                <a:spcPct val="0"/>
              </a:spcAft>
              <a:defRPr>
                <a:solidFill>
                  <a:schemeClr val="tx1"/>
                </a:solidFill>
                <a:latin typeface="Arial" charset="0"/>
                <a:ea typeface="標楷體" pitchFamily="65" charset="-120"/>
              </a:defRPr>
            </a:lvl7pPr>
            <a:lvl8pPr marL="3429000" indent="-228600" defTabSz="801688" eaLnBrk="0" fontAlgn="base" hangingPunct="0">
              <a:spcBef>
                <a:spcPct val="0"/>
              </a:spcBef>
              <a:spcAft>
                <a:spcPct val="0"/>
              </a:spcAft>
              <a:defRPr>
                <a:solidFill>
                  <a:schemeClr val="tx1"/>
                </a:solidFill>
                <a:latin typeface="Arial" charset="0"/>
                <a:ea typeface="標楷體" pitchFamily="65" charset="-120"/>
              </a:defRPr>
            </a:lvl8pPr>
            <a:lvl9pPr marL="3886200" indent="-228600" defTabSz="801688"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de-DE" sz="4000" dirty="0"/>
              <a:t>主講人</a:t>
            </a:r>
            <a:r>
              <a:rPr lang="zh-TW" altLang="de-DE" sz="4000" dirty="0" smtClean="0"/>
              <a:t>：</a:t>
            </a:r>
            <a:r>
              <a:rPr lang="zh-TW" altLang="en-US" sz="4000" dirty="0"/>
              <a:t>邱淑芬</a:t>
            </a:r>
            <a:endParaRPr lang="zh-TW" altLang="de-DE" sz="4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流程圖: 決策 30"/>
          <p:cNvSpPr/>
          <p:nvPr/>
        </p:nvSpPr>
        <p:spPr bwMode="auto">
          <a:xfrm>
            <a:off x="3067084" y="2321534"/>
            <a:ext cx="2695738" cy="471487"/>
          </a:xfrm>
          <a:prstGeom prst="flowChartDecision">
            <a:avLst/>
          </a:prstGeom>
          <a:noFill/>
          <a:ln w="12700" cap="flat" cmpd="sng" algn="ctr">
            <a:solidFill>
              <a:schemeClr val="tx1"/>
            </a:solidFill>
            <a:prstDash val="solid"/>
            <a:round/>
            <a:headEnd type="none" w="med" len="med"/>
            <a:tailEnd type="none" w="med" len="med"/>
          </a:ln>
          <a:effectLst/>
        </p:spPr>
        <p:txBody>
          <a:bodyPr wrap="none" lIns="3600" tIns="3600" rIns="3600" bIns="3600" anchor="ctr"/>
          <a:lstStyle/>
          <a:p>
            <a:pPr algn="ctr">
              <a:defRPr/>
            </a:pPr>
            <a:r>
              <a:rPr lang="zh-TW" altLang="en-US" spc="-300" dirty="0"/>
              <a:t>會計室審核</a:t>
            </a:r>
          </a:p>
        </p:txBody>
      </p:sp>
      <p:grpSp>
        <p:nvGrpSpPr>
          <p:cNvPr id="7172" name="群組 71"/>
          <p:cNvGrpSpPr>
            <a:grpSpLocks/>
          </p:cNvGrpSpPr>
          <p:nvPr/>
        </p:nvGrpSpPr>
        <p:grpSpPr bwMode="auto">
          <a:xfrm>
            <a:off x="2095620" y="664461"/>
            <a:ext cx="4634998" cy="5790866"/>
            <a:chOff x="1211057" y="356706"/>
            <a:chExt cx="3846085" cy="5791751"/>
          </a:xfrm>
        </p:grpSpPr>
        <p:sp>
          <p:nvSpPr>
            <p:cNvPr id="7174" name="矩形 65"/>
            <p:cNvSpPr>
              <a:spLocks noChangeArrowheads="1"/>
            </p:cNvSpPr>
            <p:nvPr/>
          </p:nvSpPr>
          <p:spPr bwMode="auto">
            <a:xfrm>
              <a:off x="4459861" y="3703937"/>
              <a:ext cx="589967" cy="330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否</a:t>
              </a:r>
            </a:p>
          </p:txBody>
        </p:sp>
        <p:sp>
          <p:nvSpPr>
            <p:cNvPr id="7177" name="矩形 47"/>
            <p:cNvSpPr>
              <a:spLocks noChangeArrowheads="1"/>
            </p:cNvSpPr>
            <p:nvPr/>
          </p:nvSpPr>
          <p:spPr bwMode="auto">
            <a:xfrm>
              <a:off x="3166166" y="5306503"/>
              <a:ext cx="589967" cy="330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是</a:t>
              </a:r>
            </a:p>
          </p:txBody>
        </p:sp>
        <p:sp>
          <p:nvSpPr>
            <p:cNvPr id="7178" name="矩形 46"/>
            <p:cNvSpPr>
              <a:spLocks noChangeArrowheads="1"/>
            </p:cNvSpPr>
            <p:nvPr/>
          </p:nvSpPr>
          <p:spPr bwMode="auto">
            <a:xfrm>
              <a:off x="3166166" y="4345783"/>
              <a:ext cx="589967" cy="330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是</a:t>
              </a:r>
            </a:p>
          </p:txBody>
        </p:sp>
        <p:sp>
          <p:nvSpPr>
            <p:cNvPr id="7179" name="矩形 45"/>
            <p:cNvSpPr>
              <a:spLocks noChangeArrowheads="1"/>
            </p:cNvSpPr>
            <p:nvPr/>
          </p:nvSpPr>
          <p:spPr bwMode="auto">
            <a:xfrm>
              <a:off x="3166166" y="3375786"/>
              <a:ext cx="589967" cy="330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a:t>是</a:t>
              </a:r>
            </a:p>
          </p:txBody>
        </p:sp>
        <p:cxnSp>
          <p:nvCxnSpPr>
            <p:cNvPr id="6" name="直線單箭頭接點 5"/>
            <p:cNvCxnSpPr>
              <a:stCxn id="7192" idx="2"/>
              <a:endCxn id="7" idx="0"/>
            </p:cNvCxnSpPr>
            <p:nvPr/>
          </p:nvCxnSpPr>
          <p:spPr bwMode="auto">
            <a:xfrm>
              <a:off x="3126626" y="832004"/>
              <a:ext cx="2758" cy="362719"/>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0" name="直線單箭頭接點 9"/>
            <p:cNvCxnSpPr>
              <a:stCxn id="7" idx="2"/>
              <a:endCxn id="31" idx="0"/>
            </p:cNvCxnSpPr>
            <p:nvPr/>
          </p:nvCxnSpPr>
          <p:spPr bwMode="auto">
            <a:xfrm>
              <a:off x="3129384" y="1629764"/>
              <a:ext cx="6238" cy="38426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2" name="直線單箭頭接點 31"/>
            <p:cNvCxnSpPr/>
            <p:nvPr/>
          </p:nvCxnSpPr>
          <p:spPr bwMode="auto">
            <a:xfrm>
              <a:off x="3126626" y="2480461"/>
              <a:ext cx="2758" cy="357335"/>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5" name="直線單箭頭接點 34"/>
            <p:cNvCxnSpPr>
              <a:stCxn id="7194" idx="2"/>
              <a:endCxn id="38" idx="0"/>
            </p:cNvCxnSpPr>
            <p:nvPr/>
          </p:nvCxnSpPr>
          <p:spPr bwMode="auto">
            <a:xfrm>
              <a:off x="3135623" y="3341742"/>
              <a:ext cx="7389" cy="403025"/>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7187" name="流程圖: 決策 35"/>
            <p:cNvSpPr>
              <a:spLocks noChangeArrowheads="1"/>
            </p:cNvSpPr>
            <p:nvPr/>
          </p:nvSpPr>
          <p:spPr bwMode="auto">
            <a:xfrm>
              <a:off x="2029264" y="4714836"/>
              <a:ext cx="2236764" cy="565936"/>
            </a:xfrm>
            <a:prstGeom prst="flowChartDecision">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3600" tIns="3600" rIns="3600" bIns="3600"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en-US"/>
                <a:t>董事會審定</a:t>
              </a:r>
            </a:p>
          </p:txBody>
        </p:sp>
        <p:cxnSp>
          <p:nvCxnSpPr>
            <p:cNvPr id="37" name="直線單箭頭接點 36"/>
            <p:cNvCxnSpPr>
              <a:stCxn id="38" idx="2"/>
              <a:endCxn id="7187" idx="0"/>
            </p:cNvCxnSpPr>
            <p:nvPr/>
          </p:nvCxnSpPr>
          <p:spPr bwMode="auto">
            <a:xfrm>
              <a:off x="3143013" y="4324292"/>
              <a:ext cx="4634" cy="390544"/>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8" name="流程圖: 決策 37"/>
            <p:cNvSpPr/>
            <p:nvPr/>
          </p:nvSpPr>
          <p:spPr bwMode="auto">
            <a:xfrm>
              <a:off x="2024561" y="3744767"/>
              <a:ext cx="2236902" cy="579526"/>
            </a:xfrm>
            <a:prstGeom prst="flowChartDecision">
              <a:avLst/>
            </a:prstGeom>
            <a:noFill/>
            <a:ln w="12700" cap="flat" cmpd="sng" algn="ctr">
              <a:solidFill>
                <a:schemeClr val="tx1"/>
              </a:solidFill>
              <a:prstDash val="solid"/>
              <a:round/>
              <a:headEnd type="none" w="med" len="med"/>
              <a:tailEnd type="none" w="med" len="med"/>
            </a:ln>
            <a:effectLst/>
          </p:spPr>
          <p:txBody>
            <a:bodyPr wrap="none" lIns="3600" tIns="3600" rIns="3600" bIns="3600" anchor="ctr"/>
            <a:lstStyle/>
            <a:p>
              <a:pPr algn="ctr">
                <a:defRPr/>
              </a:pPr>
              <a:r>
                <a:rPr lang="zh-TW" altLang="en-US" spc="-500" dirty="0"/>
                <a:t>預算審查委員會審議</a:t>
              </a:r>
            </a:p>
          </p:txBody>
        </p:sp>
        <p:cxnSp>
          <p:nvCxnSpPr>
            <p:cNvPr id="39" name="直線單箭頭接點 38"/>
            <p:cNvCxnSpPr>
              <a:stCxn id="7187" idx="2"/>
              <a:endCxn id="7191" idx="0"/>
            </p:cNvCxnSpPr>
            <p:nvPr/>
          </p:nvCxnSpPr>
          <p:spPr bwMode="auto">
            <a:xfrm flipH="1">
              <a:off x="3138381" y="5280771"/>
              <a:ext cx="9265" cy="382057"/>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7191" name="流程圖: 結束點 40"/>
            <p:cNvSpPr>
              <a:spLocks noChangeArrowheads="1"/>
            </p:cNvSpPr>
            <p:nvPr/>
          </p:nvSpPr>
          <p:spPr bwMode="auto">
            <a:xfrm>
              <a:off x="2341065" y="5662829"/>
              <a:ext cx="1594631" cy="485628"/>
            </a:xfrm>
            <a:prstGeom prst="flowChartTerminator">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en-US"/>
                <a:t>教育部核備</a:t>
              </a:r>
            </a:p>
          </p:txBody>
        </p:sp>
        <p:sp>
          <p:nvSpPr>
            <p:cNvPr id="7192" name="矩形 3"/>
            <p:cNvSpPr>
              <a:spLocks noChangeArrowheads="1"/>
            </p:cNvSpPr>
            <p:nvPr/>
          </p:nvSpPr>
          <p:spPr bwMode="auto">
            <a:xfrm>
              <a:off x="1762059" y="356706"/>
              <a:ext cx="2729134" cy="475298"/>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3600" tIns="3600" rIns="3600" bIns="3600"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en-US" dirty="0"/>
                <a:t>各單位上網登錄，提出概算</a:t>
              </a:r>
            </a:p>
          </p:txBody>
        </p:sp>
        <p:sp>
          <p:nvSpPr>
            <p:cNvPr id="7" name="流程圖: 決策 6"/>
            <p:cNvSpPr/>
            <p:nvPr/>
          </p:nvSpPr>
          <p:spPr bwMode="auto">
            <a:xfrm>
              <a:off x="2004694" y="1194723"/>
              <a:ext cx="2249381" cy="435042"/>
            </a:xfrm>
            <a:prstGeom prst="flowChartDecision">
              <a:avLst/>
            </a:prstGeom>
            <a:noFill/>
            <a:ln w="12700" cap="flat" cmpd="sng" algn="ctr">
              <a:solidFill>
                <a:schemeClr val="tx1"/>
              </a:solidFill>
              <a:prstDash val="solid"/>
              <a:round/>
              <a:headEnd type="none" w="med" len="med"/>
              <a:tailEnd type="none" w="med" len="med"/>
            </a:ln>
            <a:effectLst/>
          </p:spPr>
          <p:txBody>
            <a:bodyPr wrap="none" lIns="3600" tIns="3600" rIns="3600" bIns="3600" anchor="ctr"/>
            <a:lstStyle/>
            <a:p>
              <a:pPr algn="ctr">
                <a:defRPr/>
              </a:pPr>
              <a:r>
                <a:rPr lang="zh-TW" altLang="en-US" spc="-300" dirty="0"/>
                <a:t>一級主管審核</a:t>
              </a:r>
            </a:p>
          </p:txBody>
        </p:sp>
        <p:sp>
          <p:nvSpPr>
            <p:cNvPr id="7194" name="矩形 12"/>
            <p:cNvSpPr>
              <a:spLocks noChangeArrowheads="1"/>
            </p:cNvSpPr>
            <p:nvPr/>
          </p:nvSpPr>
          <p:spPr bwMode="auto">
            <a:xfrm>
              <a:off x="2200121" y="2833847"/>
              <a:ext cx="1871004" cy="50789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3600" tIns="3600" rIns="3600" bIns="3600"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en-US"/>
                <a:t>會計室彙整</a:t>
              </a:r>
            </a:p>
          </p:txBody>
        </p:sp>
        <p:cxnSp>
          <p:nvCxnSpPr>
            <p:cNvPr id="7196" name="直線接點 50"/>
            <p:cNvCxnSpPr>
              <a:cxnSpLocks noChangeShapeType="1"/>
            </p:cNvCxnSpPr>
            <p:nvPr/>
          </p:nvCxnSpPr>
          <p:spPr bwMode="auto">
            <a:xfrm>
              <a:off x="1211057" y="1401493"/>
              <a:ext cx="806114" cy="732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7197" name="直線接點 53"/>
            <p:cNvCxnSpPr>
              <a:cxnSpLocks noChangeShapeType="1"/>
            </p:cNvCxnSpPr>
            <p:nvPr/>
          </p:nvCxnSpPr>
          <p:spPr bwMode="auto">
            <a:xfrm flipV="1">
              <a:off x="4226080" y="2246833"/>
              <a:ext cx="793637" cy="297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7198" name="直線接點 55"/>
            <p:cNvCxnSpPr>
              <a:cxnSpLocks noChangeShapeType="1"/>
            </p:cNvCxnSpPr>
            <p:nvPr/>
          </p:nvCxnSpPr>
          <p:spPr bwMode="auto">
            <a:xfrm>
              <a:off x="4246432" y="4030254"/>
              <a:ext cx="777003" cy="427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7199" name="直線接點 56"/>
            <p:cNvCxnSpPr>
              <a:cxnSpLocks noChangeShapeType="1"/>
            </p:cNvCxnSpPr>
            <p:nvPr/>
          </p:nvCxnSpPr>
          <p:spPr bwMode="auto">
            <a:xfrm>
              <a:off x="4241596" y="5004637"/>
              <a:ext cx="806114" cy="732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7200" name="直線單箭頭接點 58"/>
            <p:cNvCxnSpPr>
              <a:cxnSpLocks noChangeShapeType="1"/>
            </p:cNvCxnSpPr>
            <p:nvPr/>
          </p:nvCxnSpPr>
          <p:spPr bwMode="auto">
            <a:xfrm flipV="1">
              <a:off x="1211057" y="598731"/>
              <a:ext cx="0" cy="802763"/>
            </a:xfrm>
            <a:prstGeom prst="straightConnector1">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7201" name="直線單箭頭接點 61"/>
            <p:cNvCxnSpPr>
              <a:cxnSpLocks noChangeShapeType="1"/>
              <a:endCxn id="7192" idx="1"/>
            </p:cNvCxnSpPr>
            <p:nvPr/>
          </p:nvCxnSpPr>
          <p:spPr bwMode="auto">
            <a:xfrm flipV="1">
              <a:off x="1211057" y="594355"/>
              <a:ext cx="551002" cy="4377"/>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202" name="矩形 66"/>
            <p:cNvSpPr>
              <a:spLocks noChangeArrowheads="1"/>
            </p:cNvSpPr>
            <p:nvPr/>
          </p:nvSpPr>
          <p:spPr bwMode="auto">
            <a:xfrm>
              <a:off x="4467175" y="4688201"/>
              <a:ext cx="589967" cy="330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否</a:t>
              </a:r>
            </a:p>
          </p:txBody>
        </p:sp>
      </p:grpSp>
      <p:sp>
        <p:nvSpPr>
          <p:cNvPr id="2" name="文字方塊 1"/>
          <p:cNvSpPr txBox="1"/>
          <p:nvPr/>
        </p:nvSpPr>
        <p:spPr>
          <a:xfrm>
            <a:off x="2884584" y="-105663"/>
            <a:ext cx="4484796" cy="646331"/>
          </a:xfrm>
          <a:prstGeom prst="rect">
            <a:avLst/>
          </a:prstGeom>
          <a:noFill/>
        </p:spPr>
        <p:txBody>
          <a:bodyPr wrap="square" rtlCol="0">
            <a:spAutoFit/>
          </a:bodyPr>
          <a:lstStyle/>
          <a:p>
            <a:r>
              <a:rPr lang="zh-TW" altLang="en-US" sz="3600" b="1" kern="0" dirty="0">
                <a:solidFill>
                  <a:schemeClr val="bg1"/>
                </a:solidFill>
                <a:latin typeface="標楷體" pitchFamily="65" charset="-120"/>
                <a:cs typeface="+mj-cs"/>
              </a:rPr>
              <a:t>預算編列流程</a:t>
            </a:r>
            <a:endParaRPr lang="zh-TW" altLang="en-US" dirty="0">
              <a:solidFill>
                <a:schemeClr val="bg1"/>
              </a:solidFill>
            </a:endParaRPr>
          </a:p>
        </p:txBody>
      </p:sp>
      <p:grpSp>
        <p:nvGrpSpPr>
          <p:cNvPr id="3" name="群組 2"/>
          <p:cNvGrpSpPr/>
          <p:nvPr/>
        </p:nvGrpSpPr>
        <p:grpSpPr>
          <a:xfrm>
            <a:off x="5716538" y="1694693"/>
            <a:ext cx="1000707" cy="3610156"/>
            <a:chOff x="5690062" y="1398146"/>
            <a:chExt cx="1000707" cy="3610156"/>
          </a:xfrm>
        </p:grpSpPr>
        <p:cxnSp>
          <p:nvCxnSpPr>
            <p:cNvPr id="47" name="直線單箭頭接點 58"/>
            <p:cNvCxnSpPr>
              <a:cxnSpLocks noChangeShapeType="1"/>
            </p:cNvCxnSpPr>
            <p:nvPr/>
          </p:nvCxnSpPr>
          <p:spPr bwMode="auto">
            <a:xfrm flipH="1" flipV="1">
              <a:off x="6662337" y="1398146"/>
              <a:ext cx="28432" cy="3610156"/>
            </a:xfrm>
            <a:prstGeom prst="straightConnector1">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接點 53"/>
            <p:cNvCxnSpPr>
              <a:cxnSpLocks noChangeShapeType="1"/>
            </p:cNvCxnSpPr>
            <p:nvPr/>
          </p:nvCxnSpPr>
          <p:spPr bwMode="auto">
            <a:xfrm flipH="1">
              <a:off x="5690062" y="1412542"/>
              <a:ext cx="972815" cy="7321"/>
            </a:xfrm>
            <a:prstGeom prst="line">
              <a:avLst/>
            </a:prstGeom>
            <a:ln w="12700" cap="flat" cmpd="sng" algn="ctr">
              <a:solidFill>
                <a:schemeClr val="accent4"/>
              </a:solidFill>
              <a:prstDash val="solid"/>
              <a:round/>
              <a:headEnd type="none" w="med" len="med"/>
              <a:tailEnd type="arrow" w="med" len="med"/>
            </a:ln>
            <a:extLst/>
          </p:spPr>
          <p:style>
            <a:lnRef idx="0">
              <a:scrgbClr r="0" g="0" b="0"/>
            </a:lnRef>
            <a:fillRef idx="0">
              <a:scrgbClr r="0" g="0" b="0"/>
            </a:fillRef>
            <a:effectRef idx="0">
              <a:scrgbClr r="0" g="0" b="0"/>
            </a:effectRef>
            <a:fontRef idx="minor">
              <a:schemeClr val="tx1"/>
            </a:fontRef>
          </p:style>
        </p:cxnSp>
      </p:grpSp>
      <p:sp>
        <p:nvSpPr>
          <p:cNvPr id="36" name="矩形 65"/>
          <p:cNvSpPr>
            <a:spLocks noChangeArrowheads="1"/>
          </p:cNvSpPr>
          <p:nvPr/>
        </p:nvSpPr>
        <p:spPr bwMode="auto">
          <a:xfrm>
            <a:off x="6006264" y="2151914"/>
            <a:ext cx="710981" cy="33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否</a:t>
            </a:r>
          </a:p>
        </p:txBody>
      </p:sp>
      <p:sp>
        <p:nvSpPr>
          <p:cNvPr id="40" name="矩形 65"/>
          <p:cNvSpPr>
            <a:spLocks noChangeArrowheads="1"/>
          </p:cNvSpPr>
          <p:nvPr/>
        </p:nvSpPr>
        <p:spPr bwMode="auto">
          <a:xfrm>
            <a:off x="2376605" y="1382207"/>
            <a:ext cx="710981" cy="33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否</a:t>
            </a:r>
          </a:p>
        </p:txBody>
      </p:sp>
      <p:sp>
        <p:nvSpPr>
          <p:cNvPr id="41" name="矩形 46"/>
          <p:cNvSpPr>
            <a:spLocks noChangeArrowheads="1"/>
          </p:cNvSpPr>
          <p:nvPr/>
        </p:nvSpPr>
        <p:spPr bwMode="auto">
          <a:xfrm>
            <a:off x="4434472" y="1158944"/>
            <a:ext cx="710981" cy="33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是</a:t>
            </a:r>
          </a:p>
        </p:txBody>
      </p:sp>
      <p:sp>
        <p:nvSpPr>
          <p:cNvPr id="42" name="矩形 46"/>
          <p:cNvSpPr>
            <a:spLocks noChangeArrowheads="1"/>
          </p:cNvSpPr>
          <p:nvPr/>
        </p:nvSpPr>
        <p:spPr bwMode="auto">
          <a:xfrm>
            <a:off x="4426653" y="1939536"/>
            <a:ext cx="710981" cy="33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是</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資料庫圖表 1"/>
          <p:cNvGraphicFramePr/>
          <p:nvPr>
            <p:extLst>
              <p:ext uri="{D42A27DB-BD31-4B8C-83A1-F6EECF244321}">
                <p14:modId xmlns:p14="http://schemas.microsoft.com/office/powerpoint/2010/main" val="3959495505"/>
              </p:ext>
            </p:extLst>
          </p:nvPr>
        </p:nvGraphicFramePr>
        <p:xfrm>
          <a:off x="0" y="552450"/>
          <a:ext cx="9144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198" name="群組 16"/>
          <p:cNvGrpSpPr>
            <a:grpSpLocks/>
          </p:cNvGrpSpPr>
          <p:nvPr/>
        </p:nvGrpSpPr>
        <p:grpSpPr bwMode="auto">
          <a:xfrm>
            <a:off x="504000" y="3047440"/>
            <a:ext cx="7381966" cy="770680"/>
            <a:chOff x="506292" y="3448050"/>
            <a:chExt cx="7381604" cy="770394"/>
          </a:xfrm>
        </p:grpSpPr>
        <p:sp>
          <p:nvSpPr>
            <p:cNvPr id="8199" name="矩形 2"/>
            <p:cNvSpPr>
              <a:spLocks noChangeArrowheads="1"/>
            </p:cNvSpPr>
            <p:nvPr/>
          </p:nvSpPr>
          <p:spPr bwMode="auto">
            <a:xfrm>
              <a:off x="506292" y="3448050"/>
              <a:ext cx="3619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b="1" dirty="0" smtClean="0">
                  <a:latin typeface="微軟正黑體" panose="020B0604030504040204" pitchFamily="34" charset="-120"/>
                  <a:ea typeface="微軟正黑體" panose="020B0604030504040204" pitchFamily="34" charset="-120"/>
                </a:rPr>
                <a:t>12/5</a:t>
              </a:r>
              <a:endParaRPr lang="zh-TW" altLang="en-US" b="1" dirty="0">
                <a:latin typeface="微軟正黑體" panose="020B0604030504040204" pitchFamily="34" charset="-120"/>
                <a:ea typeface="微軟正黑體" panose="020B0604030504040204" pitchFamily="34" charset="-120"/>
              </a:endParaRPr>
            </a:p>
          </p:txBody>
        </p:sp>
        <p:sp>
          <p:nvSpPr>
            <p:cNvPr id="8200" name="矩形 3"/>
            <p:cNvSpPr>
              <a:spLocks noChangeArrowheads="1"/>
            </p:cNvSpPr>
            <p:nvPr/>
          </p:nvSpPr>
          <p:spPr bwMode="auto">
            <a:xfrm>
              <a:off x="1442246" y="3449810"/>
              <a:ext cx="4191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en-US" altLang="zh-TW" b="1" dirty="0" smtClean="0">
                  <a:latin typeface="微軟正黑體" panose="020B0604030504040204" pitchFamily="34" charset="-120"/>
                  <a:ea typeface="微軟正黑體" panose="020B0604030504040204" pitchFamily="34" charset="-120"/>
                </a:rPr>
                <a:t>2/12</a:t>
              </a:r>
              <a:endParaRPr lang="zh-TW" altLang="en-US" b="1" dirty="0">
                <a:latin typeface="微軟正黑體" panose="020B0604030504040204" pitchFamily="34" charset="-120"/>
                <a:ea typeface="微軟正黑體" panose="020B0604030504040204" pitchFamily="34" charset="-120"/>
              </a:endParaRPr>
            </a:p>
          </p:txBody>
        </p:sp>
        <p:sp>
          <p:nvSpPr>
            <p:cNvPr id="8201" name="矩形 4"/>
            <p:cNvSpPr>
              <a:spLocks noChangeArrowheads="1"/>
            </p:cNvSpPr>
            <p:nvPr/>
          </p:nvSpPr>
          <p:spPr bwMode="auto">
            <a:xfrm>
              <a:off x="2882175" y="3449810"/>
              <a:ext cx="4191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b="1" dirty="0" smtClean="0">
                  <a:latin typeface="微軟正黑體" panose="020B0604030504040204" pitchFamily="34" charset="-120"/>
                  <a:ea typeface="微軟正黑體" panose="020B0604030504040204" pitchFamily="34" charset="-120"/>
                </a:rPr>
                <a:t>3/6</a:t>
              </a:r>
              <a:endParaRPr lang="zh-TW" altLang="en-US" b="1" dirty="0">
                <a:latin typeface="微軟正黑體" panose="020B0604030504040204" pitchFamily="34" charset="-120"/>
                <a:ea typeface="微軟正黑體" panose="020B0604030504040204" pitchFamily="34" charset="-120"/>
              </a:endParaRPr>
            </a:p>
          </p:txBody>
        </p:sp>
        <p:sp>
          <p:nvSpPr>
            <p:cNvPr id="8202" name="矩形 5"/>
            <p:cNvSpPr>
              <a:spLocks noChangeArrowheads="1"/>
            </p:cNvSpPr>
            <p:nvPr/>
          </p:nvSpPr>
          <p:spPr bwMode="auto">
            <a:xfrm>
              <a:off x="3638138" y="3449810"/>
              <a:ext cx="4000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b="1" dirty="0" smtClean="0">
                  <a:solidFill>
                    <a:schemeClr val="bg1"/>
                  </a:solidFill>
                  <a:latin typeface="微軟正黑體" panose="020B0604030504040204" pitchFamily="34" charset="-120"/>
                  <a:ea typeface="微軟正黑體" panose="020B0604030504040204" pitchFamily="34" charset="-120"/>
                </a:rPr>
                <a:t>3/9</a:t>
              </a:r>
              <a:endParaRPr lang="zh-TW" altLang="en-US" b="1" dirty="0">
                <a:solidFill>
                  <a:schemeClr val="bg1"/>
                </a:solidFill>
                <a:latin typeface="微軟正黑體" panose="020B0604030504040204" pitchFamily="34" charset="-120"/>
                <a:ea typeface="微軟正黑體" panose="020B0604030504040204" pitchFamily="34" charset="-120"/>
              </a:endParaRPr>
            </a:p>
          </p:txBody>
        </p:sp>
        <p:sp>
          <p:nvSpPr>
            <p:cNvPr id="8204" name="矩形 9"/>
            <p:cNvSpPr>
              <a:spLocks noChangeArrowheads="1"/>
            </p:cNvSpPr>
            <p:nvPr/>
          </p:nvSpPr>
          <p:spPr bwMode="auto">
            <a:xfrm>
              <a:off x="5255676" y="3449811"/>
              <a:ext cx="361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en-US" altLang="zh-TW" b="1" dirty="0">
                  <a:latin typeface="微軟正黑體" panose="020B0604030504040204" pitchFamily="34" charset="-120"/>
                  <a:ea typeface="微軟正黑體" panose="020B0604030504040204" pitchFamily="34" charset="-120"/>
                </a:rPr>
                <a:t>5/31</a:t>
              </a:r>
              <a:endParaRPr lang="zh-TW" altLang="en-US" b="1" dirty="0">
                <a:latin typeface="微軟正黑體" panose="020B0604030504040204" pitchFamily="34" charset="-120"/>
                <a:ea typeface="微軟正黑體" panose="020B0604030504040204" pitchFamily="34" charset="-120"/>
              </a:endParaRPr>
            </a:p>
          </p:txBody>
        </p:sp>
        <p:sp>
          <p:nvSpPr>
            <p:cNvPr id="8205" name="矩形 10"/>
            <p:cNvSpPr>
              <a:spLocks noChangeArrowheads="1"/>
            </p:cNvSpPr>
            <p:nvPr/>
          </p:nvSpPr>
          <p:spPr bwMode="auto">
            <a:xfrm>
              <a:off x="5222060" y="3837443"/>
              <a:ext cx="3619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b="1" dirty="0"/>
                <a:t>前</a:t>
              </a:r>
            </a:p>
          </p:txBody>
        </p:sp>
        <p:sp>
          <p:nvSpPr>
            <p:cNvPr id="8206" name="矩形 12"/>
            <p:cNvSpPr>
              <a:spLocks noChangeArrowheads="1"/>
            </p:cNvSpPr>
            <p:nvPr/>
          </p:nvSpPr>
          <p:spPr bwMode="auto">
            <a:xfrm>
              <a:off x="5870028" y="3894592"/>
              <a:ext cx="5905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中旬</a:t>
              </a:r>
            </a:p>
          </p:txBody>
        </p:sp>
        <p:sp>
          <p:nvSpPr>
            <p:cNvPr id="8208" name="矩形 14"/>
            <p:cNvSpPr>
              <a:spLocks noChangeArrowheads="1"/>
            </p:cNvSpPr>
            <p:nvPr/>
          </p:nvSpPr>
          <p:spPr bwMode="auto">
            <a:xfrm>
              <a:off x="7525946" y="3449809"/>
              <a:ext cx="361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en-US" altLang="zh-TW" b="1" dirty="0">
                  <a:latin typeface="微軟正黑體" panose="020B0604030504040204" pitchFamily="34" charset="-120"/>
                  <a:ea typeface="微軟正黑體" panose="020B0604030504040204" pitchFamily="34" charset="-120"/>
                </a:rPr>
                <a:t>7/31</a:t>
              </a:r>
              <a:endParaRPr lang="zh-TW" altLang="en-US" b="1" dirty="0">
                <a:latin typeface="微軟正黑體" panose="020B0604030504040204" pitchFamily="34" charset="-120"/>
                <a:ea typeface="微軟正黑體" panose="020B0604030504040204" pitchFamily="34" charset="-120"/>
              </a:endParaRPr>
            </a:p>
          </p:txBody>
        </p:sp>
        <p:sp>
          <p:nvSpPr>
            <p:cNvPr id="8209" name="矩形 15"/>
            <p:cNvSpPr>
              <a:spLocks noChangeArrowheads="1"/>
            </p:cNvSpPr>
            <p:nvPr/>
          </p:nvSpPr>
          <p:spPr bwMode="auto">
            <a:xfrm>
              <a:off x="7489950" y="3837444"/>
              <a:ext cx="3619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b="1" dirty="0"/>
                <a:t>前</a:t>
              </a:r>
            </a:p>
          </p:txBody>
        </p:sp>
      </p:grpSp>
      <p:sp>
        <p:nvSpPr>
          <p:cNvPr id="8196" name="矩形 18"/>
          <p:cNvSpPr>
            <a:spLocks noChangeArrowheads="1"/>
          </p:cNvSpPr>
          <p:nvPr/>
        </p:nvSpPr>
        <p:spPr bwMode="auto">
          <a:xfrm>
            <a:off x="2451144" y="-116958"/>
            <a:ext cx="43624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en-US" sz="3600" b="1" dirty="0">
                <a:solidFill>
                  <a:schemeClr val="bg1"/>
                </a:solidFill>
              </a:rPr>
              <a:t>預算編列期程</a:t>
            </a:r>
          </a:p>
        </p:txBody>
      </p:sp>
      <p:sp>
        <p:nvSpPr>
          <p:cNvPr id="19" name="矩形 4"/>
          <p:cNvSpPr>
            <a:spLocks noChangeArrowheads="1"/>
          </p:cNvSpPr>
          <p:nvPr/>
        </p:nvSpPr>
        <p:spPr bwMode="auto">
          <a:xfrm>
            <a:off x="4392000" y="3049200"/>
            <a:ext cx="419121" cy="4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b="1" dirty="0" smtClean="0">
                <a:latin typeface="微軟正黑體" panose="020B0604030504040204" pitchFamily="34" charset="-120"/>
                <a:ea typeface="微軟正黑體" panose="020B0604030504040204" pitchFamily="34" charset="-120"/>
              </a:rPr>
              <a:t>5</a:t>
            </a:r>
            <a:r>
              <a:rPr lang="zh-TW" altLang="en-US" b="1" dirty="0" smtClean="0">
                <a:latin typeface="微軟正黑體" panose="020B0604030504040204" pitchFamily="34" charset="-120"/>
                <a:ea typeface="微軟正黑體" panose="020B0604030504040204" pitchFamily="34" charset="-120"/>
              </a:rPr>
              <a:t>月</a:t>
            </a:r>
            <a:endParaRPr lang="zh-TW" altLang="en-US" b="1" dirty="0">
              <a:latin typeface="微軟正黑體" panose="020B0604030504040204" pitchFamily="34" charset="-120"/>
              <a:ea typeface="微軟正黑體" panose="020B0604030504040204" pitchFamily="34" charset="-120"/>
            </a:endParaRPr>
          </a:p>
        </p:txBody>
      </p:sp>
      <p:sp>
        <p:nvSpPr>
          <p:cNvPr id="20" name="矩形 12"/>
          <p:cNvSpPr>
            <a:spLocks noChangeArrowheads="1"/>
          </p:cNvSpPr>
          <p:nvPr/>
        </p:nvSpPr>
        <p:spPr bwMode="auto">
          <a:xfrm>
            <a:off x="4356000" y="3470067"/>
            <a:ext cx="590579" cy="26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zh-TW" altLang="en-US" dirty="0"/>
              <a:t>中旬</a:t>
            </a:r>
          </a:p>
        </p:txBody>
      </p:sp>
      <p:sp>
        <p:nvSpPr>
          <p:cNvPr id="21" name="矩形 4"/>
          <p:cNvSpPr>
            <a:spLocks noChangeArrowheads="1"/>
          </p:cNvSpPr>
          <p:nvPr/>
        </p:nvSpPr>
        <p:spPr bwMode="auto">
          <a:xfrm>
            <a:off x="5904000" y="3049200"/>
            <a:ext cx="419121" cy="4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b="1" dirty="0" smtClean="0">
                <a:latin typeface="微軟正黑體" panose="020B0604030504040204" pitchFamily="34" charset="-120"/>
                <a:ea typeface="微軟正黑體" panose="020B0604030504040204" pitchFamily="34" charset="-120"/>
              </a:rPr>
              <a:t>6</a:t>
            </a:r>
            <a:r>
              <a:rPr lang="zh-TW" altLang="en-US" b="1" dirty="0" smtClean="0">
                <a:latin typeface="微軟正黑體" panose="020B0604030504040204" pitchFamily="34" charset="-120"/>
                <a:ea typeface="微軟正黑體" panose="020B0604030504040204" pitchFamily="34" charset="-120"/>
              </a:rPr>
              <a:t>月</a:t>
            </a:r>
            <a:endParaRPr lang="zh-TW" altLang="en-US" b="1" dirty="0">
              <a:latin typeface="微軟正黑體" panose="020B0604030504040204" pitchFamily="34" charset="-120"/>
              <a:ea typeface="微軟正黑體" panose="020B0604030504040204" pitchFamily="34" charset="-120"/>
            </a:endParaRPr>
          </a:p>
        </p:txBody>
      </p:sp>
      <p:sp>
        <p:nvSpPr>
          <p:cNvPr id="22" name="矩形 4"/>
          <p:cNvSpPr>
            <a:spLocks noChangeArrowheads="1"/>
          </p:cNvSpPr>
          <p:nvPr/>
        </p:nvSpPr>
        <p:spPr bwMode="auto">
          <a:xfrm>
            <a:off x="6660000" y="3049200"/>
            <a:ext cx="419121" cy="4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b="1" dirty="0" smtClean="0">
                <a:latin typeface="微軟正黑體" panose="020B0604030504040204" pitchFamily="34" charset="-120"/>
                <a:ea typeface="微軟正黑體" panose="020B0604030504040204" pitchFamily="34" charset="-120"/>
              </a:rPr>
              <a:t>7</a:t>
            </a:r>
            <a:r>
              <a:rPr lang="zh-TW" altLang="en-US" b="1" dirty="0" smtClean="0">
                <a:latin typeface="微軟正黑體" panose="020B0604030504040204" pitchFamily="34" charset="-120"/>
                <a:ea typeface="微軟正黑體" panose="020B0604030504040204" pitchFamily="34" charset="-120"/>
              </a:rPr>
              <a:t>月</a:t>
            </a:r>
            <a:endParaRPr lang="zh-TW" altLang="en-US" b="1" dirty="0">
              <a:latin typeface="微軟正黑體" panose="020B0604030504040204" pitchFamily="34" charset="-120"/>
              <a:ea typeface="微軟正黑體" panose="020B0604030504040204" pitchFamily="34" charset="-120"/>
            </a:endParaRPr>
          </a:p>
        </p:txBody>
      </p:sp>
      <p:sp>
        <p:nvSpPr>
          <p:cNvPr id="24" name="矩形 12"/>
          <p:cNvSpPr>
            <a:spLocks noChangeArrowheads="1"/>
          </p:cNvSpPr>
          <p:nvPr/>
        </p:nvSpPr>
        <p:spPr bwMode="auto">
          <a:xfrm>
            <a:off x="576000" y="2702926"/>
            <a:ext cx="590579" cy="26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sz="2000" dirty="0" smtClean="0"/>
              <a:t>108</a:t>
            </a:r>
            <a:endParaRPr lang="zh-TW" altLang="en-US" sz="2000" dirty="0"/>
          </a:p>
        </p:txBody>
      </p:sp>
      <p:sp>
        <p:nvSpPr>
          <p:cNvPr id="25" name="矩形 12"/>
          <p:cNvSpPr>
            <a:spLocks noChangeArrowheads="1"/>
          </p:cNvSpPr>
          <p:nvPr/>
        </p:nvSpPr>
        <p:spPr bwMode="auto">
          <a:xfrm>
            <a:off x="1332000" y="2702925"/>
            <a:ext cx="590579" cy="26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sz="2000" dirty="0" smtClean="0"/>
              <a:t>109</a:t>
            </a:r>
            <a:endParaRPr lang="zh-TW" altLang="en-US" sz="2000" dirty="0"/>
          </a:p>
        </p:txBody>
      </p:sp>
      <p:sp>
        <p:nvSpPr>
          <p:cNvPr id="26" name="橢圓 25"/>
          <p:cNvSpPr/>
          <p:nvPr/>
        </p:nvSpPr>
        <p:spPr>
          <a:xfrm>
            <a:off x="2124000" y="2952000"/>
            <a:ext cx="533400" cy="533400"/>
          </a:xfrm>
          <a:prstGeom prst="ellipse">
            <a:avLst/>
          </a:prstGeom>
          <a:solidFill>
            <a:srgbClr val="CC99FF"/>
          </a:solidFill>
        </p:spPr>
        <p:style>
          <a:lnRef idx="2">
            <a:schemeClr val="lt1">
              <a:hueOff val="0"/>
              <a:satOff val="0"/>
              <a:lumOff val="0"/>
              <a:alphaOff val="0"/>
            </a:schemeClr>
          </a:lnRef>
          <a:fillRef idx="1">
            <a:scrgbClr r="0" g="0" b="0"/>
          </a:fillRef>
          <a:effectRef idx="0">
            <a:schemeClr val="accent2">
              <a:hueOff val="-1513234"/>
              <a:satOff val="-6710"/>
              <a:lumOff val="7843"/>
              <a:alphaOff val="0"/>
            </a:schemeClr>
          </a:effectRef>
          <a:fontRef idx="minor">
            <a:schemeClr val="lt1"/>
          </a:fontRef>
        </p:style>
      </p:sp>
      <p:sp>
        <p:nvSpPr>
          <p:cNvPr id="27" name="矩形 3"/>
          <p:cNvSpPr>
            <a:spLocks noChangeArrowheads="1"/>
          </p:cNvSpPr>
          <p:nvPr/>
        </p:nvSpPr>
        <p:spPr bwMode="auto">
          <a:xfrm>
            <a:off x="2196000" y="3049200"/>
            <a:ext cx="419121" cy="41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en-US" altLang="zh-TW" b="1" dirty="0" smtClean="0">
                <a:latin typeface="微軟正黑體" panose="020B0604030504040204" pitchFamily="34" charset="-120"/>
                <a:ea typeface="微軟正黑體" panose="020B0604030504040204" pitchFamily="34" charset="-120"/>
              </a:rPr>
              <a:t>2/13</a:t>
            </a:r>
            <a:endParaRPr lang="zh-TW" altLang="en-US" b="1" dirty="0">
              <a:latin typeface="微軟正黑體" panose="020B0604030504040204" pitchFamily="34" charset="-120"/>
              <a:ea typeface="微軟正黑體" panose="020B0604030504040204" pitchFamily="34" charset="-120"/>
            </a:endParaRPr>
          </a:p>
        </p:txBody>
      </p:sp>
      <p:sp>
        <p:nvSpPr>
          <p:cNvPr id="4" name="矩形 3"/>
          <p:cNvSpPr/>
          <p:nvPr/>
        </p:nvSpPr>
        <p:spPr>
          <a:xfrm>
            <a:off x="1985235" y="1557405"/>
            <a:ext cx="810930" cy="1015663"/>
          </a:xfrm>
          <a:prstGeom prst="rect">
            <a:avLst/>
          </a:prstGeom>
        </p:spPr>
        <p:txBody>
          <a:bodyPr wrap="square">
            <a:spAutoFit/>
          </a:bodyPr>
          <a:lstStyle/>
          <a:p>
            <a:pPr lvl="0" algn="ctr"/>
            <a:r>
              <a:rPr lang="zh-TW" altLang="en-US" sz="2000" dirty="0" smtClean="0">
                <a:latin typeface="標楷體" panose="03000509000000000000" pitchFamily="65" charset="-120"/>
              </a:rPr>
              <a:t>開放</a:t>
            </a:r>
            <a:r>
              <a:rPr lang="zh-TW" altLang="en-US" sz="2000" dirty="0">
                <a:latin typeface="標楷體" panose="03000509000000000000" pitchFamily="65" charset="-120"/>
              </a:rPr>
              <a:t>系統登錄</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庫圖表 3"/>
          <p:cNvGraphicFramePr/>
          <p:nvPr>
            <p:extLst>
              <p:ext uri="{D42A27DB-BD31-4B8C-83A1-F6EECF244321}">
                <p14:modId xmlns:p14="http://schemas.microsoft.com/office/powerpoint/2010/main" val="3382018428"/>
              </p:ext>
            </p:extLst>
          </p:nvPr>
        </p:nvGraphicFramePr>
        <p:xfrm>
          <a:off x="262760" y="474906"/>
          <a:ext cx="8631554" cy="628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矩形 18"/>
          <p:cNvSpPr>
            <a:spLocks noChangeArrowheads="1"/>
          </p:cNvSpPr>
          <p:nvPr/>
        </p:nvSpPr>
        <p:spPr bwMode="auto">
          <a:xfrm>
            <a:off x="2451144" y="-116958"/>
            <a:ext cx="43624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en-US" sz="3600" b="1" dirty="0">
                <a:solidFill>
                  <a:schemeClr val="bg1"/>
                </a:solidFill>
              </a:rPr>
              <a:t>預算</a:t>
            </a:r>
            <a:r>
              <a:rPr lang="zh-TW" altLang="en-US" sz="3600" b="1" dirty="0" smtClean="0">
                <a:solidFill>
                  <a:schemeClr val="bg1"/>
                </a:solidFill>
              </a:rPr>
              <a:t>編列日程</a:t>
            </a:r>
            <a:endParaRPr lang="zh-TW" altLang="en-US" sz="3600" b="1" dirty="0">
              <a:solidFill>
                <a:schemeClr val="bg1"/>
              </a:solidFill>
            </a:endParaRPr>
          </a:p>
        </p:txBody>
      </p:sp>
    </p:spTree>
    <p:extLst>
      <p:ext uri="{BB962C8B-B14F-4D97-AF65-F5344CB8AC3E}">
        <p14:creationId xmlns:p14="http://schemas.microsoft.com/office/powerpoint/2010/main" val="331623206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庫圖表 3"/>
          <p:cNvGraphicFramePr/>
          <p:nvPr>
            <p:extLst>
              <p:ext uri="{D42A27DB-BD31-4B8C-83A1-F6EECF244321}">
                <p14:modId xmlns:p14="http://schemas.microsoft.com/office/powerpoint/2010/main" val="3998130598"/>
              </p:ext>
            </p:extLst>
          </p:nvPr>
        </p:nvGraphicFramePr>
        <p:xfrm>
          <a:off x="220718" y="397392"/>
          <a:ext cx="8671034" cy="6286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矩形 18"/>
          <p:cNvSpPr>
            <a:spLocks noChangeArrowheads="1"/>
          </p:cNvSpPr>
          <p:nvPr/>
        </p:nvSpPr>
        <p:spPr bwMode="auto">
          <a:xfrm>
            <a:off x="2451144" y="-116958"/>
            <a:ext cx="43624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en-US" sz="3600" b="1" dirty="0">
                <a:solidFill>
                  <a:schemeClr val="bg1"/>
                </a:solidFill>
              </a:rPr>
              <a:t>預算</a:t>
            </a:r>
            <a:r>
              <a:rPr lang="zh-TW" altLang="en-US" sz="3600" b="1" dirty="0" smtClean="0">
                <a:solidFill>
                  <a:schemeClr val="bg1"/>
                </a:solidFill>
              </a:rPr>
              <a:t>編列日程</a:t>
            </a:r>
            <a:endParaRPr lang="zh-TW" altLang="en-US" sz="3600" b="1" dirty="0">
              <a:solidFill>
                <a:schemeClr val="bg1"/>
              </a:solidFill>
            </a:endParaRPr>
          </a:p>
        </p:txBody>
      </p:sp>
    </p:spTree>
    <p:extLst>
      <p:ext uri="{BB962C8B-B14F-4D97-AF65-F5344CB8AC3E}">
        <p14:creationId xmlns:p14="http://schemas.microsoft.com/office/powerpoint/2010/main" val="262858325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標題 1"/>
          <p:cNvSpPr>
            <a:spLocks noGrp="1"/>
          </p:cNvSpPr>
          <p:nvPr>
            <p:ph type="title"/>
          </p:nvPr>
        </p:nvSpPr>
        <p:spPr>
          <a:xfrm>
            <a:off x="2351789" y="-74428"/>
            <a:ext cx="4295775" cy="514350"/>
          </a:xfrm>
        </p:spPr>
        <p:txBody>
          <a:bodyPr/>
          <a:lstStyle/>
          <a:p>
            <a:pPr algn="ctr"/>
            <a:r>
              <a:rPr lang="zh-TW" altLang="en-US" sz="3600" dirty="0" smtClean="0">
                <a:solidFill>
                  <a:schemeClr val="bg1"/>
                </a:solidFill>
                <a:latin typeface="標楷體" pitchFamily="65" charset="-120"/>
                <a:ea typeface="標楷體" pitchFamily="65" charset="-120"/>
              </a:rPr>
              <a:t>預算編列原則</a:t>
            </a:r>
          </a:p>
        </p:txBody>
      </p:sp>
      <p:graphicFrame>
        <p:nvGraphicFramePr>
          <p:cNvPr id="4" name="資料庫圖表 3"/>
          <p:cNvGraphicFramePr/>
          <p:nvPr>
            <p:extLst>
              <p:ext uri="{D42A27DB-BD31-4B8C-83A1-F6EECF244321}">
                <p14:modId xmlns:p14="http://schemas.microsoft.com/office/powerpoint/2010/main" val="1407271603"/>
              </p:ext>
            </p:extLst>
          </p:nvPr>
        </p:nvGraphicFramePr>
        <p:xfrm>
          <a:off x="704849" y="939800"/>
          <a:ext cx="8003215" cy="4946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2"/>
          <p:cNvGrpSpPr>
            <a:grpSpLocks/>
          </p:cNvGrpSpPr>
          <p:nvPr/>
        </p:nvGrpSpPr>
        <p:grpSpPr bwMode="auto">
          <a:xfrm>
            <a:off x="602779" y="1042963"/>
            <a:ext cx="3720853" cy="5374486"/>
            <a:chOff x="0" y="0"/>
            <a:chExt cx="1868690" cy="3168352"/>
          </a:xfrm>
        </p:grpSpPr>
        <p:sp>
          <p:nvSpPr>
            <p:cNvPr id="7" name="矩形 4"/>
            <p:cNvSpPr>
              <a:spLocks noChangeArrowheads="1"/>
            </p:cNvSpPr>
            <p:nvPr/>
          </p:nvSpPr>
          <p:spPr bwMode="auto">
            <a:xfrm>
              <a:off x="0" y="0"/>
              <a:ext cx="1868690" cy="3168352"/>
            </a:xfrm>
            <a:prstGeom prst="rect">
              <a:avLst/>
            </a:prstGeom>
            <a:solidFill>
              <a:schemeClr val="accent1">
                <a:lumMod val="60000"/>
                <a:lumOff val="40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五边形 5"/>
            <p:cNvSpPr>
              <a:spLocks noChangeArrowheads="1"/>
            </p:cNvSpPr>
            <p:nvPr/>
          </p:nvSpPr>
          <p:spPr bwMode="auto">
            <a:xfrm rot="5400000">
              <a:off x="675495" y="-425500"/>
              <a:ext cx="504056" cy="1441919"/>
            </a:xfrm>
            <a:prstGeom prst="homePlate">
              <a:avLst>
                <a:gd name="adj" fmla="val 35824"/>
              </a:avLst>
            </a:prstGeom>
            <a:solidFill>
              <a:srgbClr val="CC6B00"/>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7"/>
            <p:cNvSpPr>
              <a:spLocks noChangeArrowheads="1"/>
            </p:cNvSpPr>
            <p:nvPr/>
          </p:nvSpPr>
          <p:spPr bwMode="auto">
            <a:xfrm rot="5400000">
              <a:off x="898345" y="-898344"/>
              <a:ext cx="72000" cy="1868690"/>
            </a:xfrm>
            <a:prstGeom prst="rect">
              <a:avLst/>
            </a:prstGeom>
            <a:solidFill>
              <a:srgbClr val="282828"/>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五边形 8"/>
            <p:cNvSpPr>
              <a:spLocks noChangeArrowheads="1"/>
            </p:cNvSpPr>
            <p:nvPr/>
          </p:nvSpPr>
          <p:spPr bwMode="auto">
            <a:xfrm rot="5400000">
              <a:off x="675495" y="-468932"/>
              <a:ext cx="504056" cy="1441919"/>
            </a:xfrm>
            <a:prstGeom prst="homePlate">
              <a:avLst>
                <a:gd name="adj" fmla="val 35824"/>
              </a:avLst>
            </a:prstGeom>
            <a:solidFill>
              <a:schemeClr val="accent1">
                <a:lumMod val="75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矩形 10"/>
            <p:cNvSpPr>
              <a:spLocks noChangeArrowheads="1"/>
            </p:cNvSpPr>
            <p:nvPr/>
          </p:nvSpPr>
          <p:spPr bwMode="auto">
            <a:xfrm>
              <a:off x="568439" y="3022"/>
              <a:ext cx="1010637" cy="452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zh-TW" altLang="en-US" sz="3600" b="1" kern="0" dirty="0">
                  <a:solidFill>
                    <a:schemeClr val="bg1"/>
                  </a:solidFill>
                  <a:latin typeface="標楷體" panose="03000509000000000000" pitchFamily="65" charset="-120"/>
                </a:rPr>
                <a:t>收入面</a:t>
              </a:r>
            </a:p>
          </p:txBody>
        </p:sp>
        <p:sp>
          <p:nvSpPr>
            <p:cNvPr id="12" name="矩形 11"/>
            <p:cNvSpPr>
              <a:spLocks noChangeArrowheads="1"/>
            </p:cNvSpPr>
            <p:nvPr/>
          </p:nvSpPr>
          <p:spPr bwMode="auto">
            <a:xfrm>
              <a:off x="88878" y="648072"/>
              <a:ext cx="1690933" cy="1357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marR="0" lvl="0" indent="-342900" defTabSz="914400" eaLnBrk="1" fontAlgn="auto" latinLnBrk="0" hangingPunct="1">
                <a:lnSpc>
                  <a:spcPts val="2400"/>
                </a:lnSpc>
                <a:spcBef>
                  <a:spcPts val="0"/>
                </a:spcBef>
                <a:spcAft>
                  <a:spcPts val="0"/>
                </a:spcAft>
                <a:buClrTx/>
                <a:buSzTx/>
                <a:buFont typeface="Wingdings" panose="05000000000000000000" pitchFamily="2" charset="2"/>
                <a:buChar char="u"/>
                <a:tabLst/>
                <a:defRPr/>
              </a:pPr>
              <a:r>
                <a:rPr lang="zh-TW" altLang="en-US" sz="2200" kern="0" dirty="0">
                  <a:solidFill>
                    <a:sysClr val="windowText" lastClr="000000"/>
                  </a:solidFill>
                  <a:latin typeface="標楷體" panose="03000509000000000000" pitchFamily="65" charset="-120"/>
                </a:rPr>
                <a:t>學雜費收入</a:t>
              </a:r>
            </a:p>
            <a:p>
              <a:pPr marL="342900" marR="0" lvl="0" indent="-342900" defTabSz="914400" eaLnBrk="1" fontAlgn="auto" latinLnBrk="0" hangingPunct="1">
                <a:lnSpc>
                  <a:spcPts val="2400"/>
                </a:lnSpc>
                <a:spcBef>
                  <a:spcPts val="0"/>
                </a:spcBef>
                <a:spcAft>
                  <a:spcPts val="0"/>
                </a:spcAft>
                <a:buClrTx/>
                <a:buSzTx/>
                <a:buFont typeface="Wingdings" panose="05000000000000000000" pitchFamily="2" charset="2"/>
                <a:buChar char="u"/>
                <a:tabLst/>
                <a:defRPr/>
              </a:pPr>
              <a:r>
                <a:rPr lang="zh-TW" altLang="en-US" sz="2200" kern="0" dirty="0">
                  <a:solidFill>
                    <a:sysClr val="windowText" lastClr="000000"/>
                  </a:solidFill>
                  <a:latin typeface="標楷體" panose="03000509000000000000" pitchFamily="65" charset="-120"/>
                </a:rPr>
                <a:t>推廣教育收入</a:t>
              </a:r>
            </a:p>
            <a:p>
              <a:pPr marL="342900" marR="0" lvl="0" indent="-342900" defTabSz="914400" eaLnBrk="1" fontAlgn="auto" latinLnBrk="0" hangingPunct="1">
                <a:lnSpc>
                  <a:spcPts val="2400"/>
                </a:lnSpc>
                <a:spcBef>
                  <a:spcPts val="0"/>
                </a:spcBef>
                <a:spcAft>
                  <a:spcPts val="0"/>
                </a:spcAft>
                <a:buClrTx/>
                <a:buSzTx/>
                <a:buFont typeface="Wingdings" panose="05000000000000000000" pitchFamily="2" charset="2"/>
                <a:buChar char="u"/>
                <a:tabLst/>
                <a:defRPr/>
              </a:pPr>
              <a:r>
                <a:rPr lang="zh-TW" altLang="en-US" sz="2200" kern="0" dirty="0">
                  <a:solidFill>
                    <a:sysClr val="windowText" lastClr="000000"/>
                  </a:solidFill>
                  <a:latin typeface="標楷體" panose="03000509000000000000" pitchFamily="65" charset="-120"/>
                </a:rPr>
                <a:t>產學合作收入</a:t>
              </a:r>
            </a:p>
            <a:p>
              <a:pPr marL="342900" marR="0" lvl="0" indent="-342900" defTabSz="914400" eaLnBrk="1" fontAlgn="auto" latinLnBrk="0" hangingPunct="1">
                <a:lnSpc>
                  <a:spcPts val="2400"/>
                </a:lnSpc>
                <a:spcBef>
                  <a:spcPts val="0"/>
                </a:spcBef>
                <a:spcAft>
                  <a:spcPts val="0"/>
                </a:spcAft>
                <a:buClrTx/>
                <a:buSzTx/>
                <a:buFont typeface="Wingdings" panose="05000000000000000000" pitchFamily="2" charset="2"/>
                <a:buChar char="u"/>
                <a:tabLst/>
                <a:defRPr/>
              </a:pPr>
              <a:r>
                <a:rPr lang="zh-TW" altLang="en-US" sz="2200" kern="0" dirty="0">
                  <a:solidFill>
                    <a:sysClr val="windowText" lastClr="000000"/>
                  </a:solidFill>
                  <a:latin typeface="標楷體" panose="03000509000000000000" pitchFamily="65" charset="-120"/>
                </a:rPr>
                <a:t>補助及捐贈收入</a:t>
              </a:r>
            </a:p>
            <a:p>
              <a:pPr marL="342900" marR="0" lvl="0" indent="-342900" defTabSz="914400" eaLnBrk="1" fontAlgn="auto" latinLnBrk="0" hangingPunct="1">
                <a:lnSpc>
                  <a:spcPts val="2400"/>
                </a:lnSpc>
                <a:spcBef>
                  <a:spcPts val="0"/>
                </a:spcBef>
                <a:spcAft>
                  <a:spcPts val="0"/>
                </a:spcAft>
                <a:buClrTx/>
                <a:buSzTx/>
                <a:buFont typeface="Wingdings" panose="05000000000000000000" pitchFamily="2" charset="2"/>
                <a:buChar char="u"/>
                <a:tabLst/>
                <a:defRPr/>
              </a:pPr>
              <a:r>
                <a:rPr lang="zh-TW" altLang="en-US" sz="2200" kern="0" dirty="0">
                  <a:solidFill>
                    <a:sysClr val="windowText" lastClr="000000"/>
                  </a:solidFill>
                  <a:latin typeface="標楷體" panose="03000509000000000000" pitchFamily="65" charset="-120"/>
                </a:rPr>
                <a:t>財務收入</a:t>
              </a:r>
            </a:p>
            <a:p>
              <a:pPr marL="342900" marR="0" lvl="0" indent="-342900" defTabSz="914400" eaLnBrk="1" fontAlgn="auto" latinLnBrk="0" hangingPunct="1">
                <a:lnSpc>
                  <a:spcPts val="2400"/>
                </a:lnSpc>
                <a:spcBef>
                  <a:spcPts val="0"/>
                </a:spcBef>
                <a:spcAft>
                  <a:spcPts val="0"/>
                </a:spcAft>
                <a:buClrTx/>
                <a:buSzTx/>
                <a:buFont typeface="Wingdings" panose="05000000000000000000" pitchFamily="2" charset="2"/>
                <a:buChar char="u"/>
                <a:tabLst/>
                <a:defRPr/>
              </a:pPr>
              <a:r>
                <a:rPr lang="zh-TW" altLang="en-US" sz="2200" kern="0" dirty="0">
                  <a:solidFill>
                    <a:sysClr val="windowText" lastClr="000000"/>
                  </a:solidFill>
                  <a:latin typeface="標楷體" panose="03000509000000000000" pitchFamily="65" charset="-120"/>
                </a:rPr>
                <a:t>其他收入</a:t>
              </a:r>
            </a:p>
          </p:txBody>
        </p:sp>
      </p:grpSp>
      <p:grpSp>
        <p:nvGrpSpPr>
          <p:cNvPr id="14" name="Group 12"/>
          <p:cNvGrpSpPr>
            <a:grpSpLocks/>
          </p:cNvGrpSpPr>
          <p:nvPr/>
        </p:nvGrpSpPr>
        <p:grpSpPr bwMode="auto">
          <a:xfrm>
            <a:off x="4866372" y="1042978"/>
            <a:ext cx="3698721" cy="5374471"/>
            <a:chOff x="0" y="-1"/>
            <a:chExt cx="1868691" cy="3168353"/>
          </a:xfrm>
        </p:grpSpPr>
        <p:sp>
          <p:nvSpPr>
            <p:cNvPr id="16" name="矩形 4"/>
            <p:cNvSpPr>
              <a:spLocks noChangeArrowheads="1"/>
            </p:cNvSpPr>
            <p:nvPr/>
          </p:nvSpPr>
          <p:spPr bwMode="auto">
            <a:xfrm>
              <a:off x="0" y="0"/>
              <a:ext cx="1868690" cy="3168352"/>
            </a:xfrm>
            <a:prstGeom prst="rect">
              <a:avLst/>
            </a:prstGeom>
            <a:solidFill>
              <a:srgbClr val="FF9966"/>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五边形 5"/>
            <p:cNvSpPr>
              <a:spLocks noChangeArrowheads="1"/>
            </p:cNvSpPr>
            <p:nvPr/>
          </p:nvSpPr>
          <p:spPr bwMode="auto">
            <a:xfrm rot="5400000">
              <a:off x="675495" y="-425500"/>
              <a:ext cx="504056" cy="1441919"/>
            </a:xfrm>
            <a:prstGeom prst="homePlate">
              <a:avLst>
                <a:gd name="adj" fmla="val 35824"/>
              </a:avLst>
            </a:prstGeom>
            <a:solidFill>
              <a:srgbClr val="CC6B00"/>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矩形 7"/>
            <p:cNvSpPr>
              <a:spLocks noChangeArrowheads="1"/>
            </p:cNvSpPr>
            <p:nvPr/>
          </p:nvSpPr>
          <p:spPr bwMode="auto">
            <a:xfrm rot="5400000">
              <a:off x="898345" y="-898344"/>
              <a:ext cx="72000" cy="1868690"/>
            </a:xfrm>
            <a:prstGeom prst="rect">
              <a:avLst/>
            </a:prstGeom>
            <a:solidFill>
              <a:srgbClr val="282828"/>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五边形 8"/>
            <p:cNvSpPr>
              <a:spLocks noChangeArrowheads="1"/>
            </p:cNvSpPr>
            <p:nvPr/>
          </p:nvSpPr>
          <p:spPr bwMode="auto">
            <a:xfrm rot="5400000">
              <a:off x="675495" y="-468932"/>
              <a:ext cx="504056" cy="1441919"/>
            </a:xfrm>
            <a:prstGeom prst="homePlate">
              <a:avLst>
                <a:gd name="adj" fmla="val 35824"/>
              </a:avLst>
            </a:prstGeom>
            <a:solidFill>
              <a:schemeClr val="tx1">
                <a:lumMod val="75000"/>
                <a:lumOff val="25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a:spLocks noChangeArrowheads="1"/>
            </p:cNvSpPr>
            <p:nvPr/>
          </p:nvSpPr>
          <p:spPr bwMode="auto">
            <a:xfrm>
              <a:off x="529641" y="-1"/>
              <a:ext cx="1010637" cy="452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zh-TW" altLang="en-US" sz="3600" b="1" kern="0" dirty="0" smtClean="0">
                  <a:solidFill>
                    <a:schemeClr val="bg1"/>
                  </a:solidFill>
                  <a:latin typeface="標楷體" panose="03000509000000000000" pitchFamily="65" charset="-120"/>
                </a:rPr>
                <a:t>支出面</a:t>
              </a:r>
              <a:endParaRPr lang="zh-TW" altLang="en-US" sz="3600" b="1" kern="0" dirty="0">
                <a:solidFill>
                  <a:schemeClr val="bg1"/>
                </a:solidFill>
                <a:latin typeface="標楷體" panose="03000509000000000000" pitchFamily="65" charset="-120"/>
              </a:endParaRPr>
            </a:p>
          </p:txBody>
        </p:sp>
        <p:sp>
          <p:nvSpPr>
            <p:cNvPr id="21" name="矩形 20"/>
            <p:cNvSpPr>
              <a:spLocks noChangeArrowheads="1"/>
            </p:cNvSpPr>
            <p:nvPr/>
          </p:nvSpPr>
          <p:spPr bwMode="auto">
            <a:xfrm>
              <a:off x="0" y="625539"/>
              <a:ext cx="1868691" cy="2050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人事費</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業務及維護費</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財產交易短絀</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退休撫卹支出</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折舊及攤銷</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獎助學金支出</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推廣教育及其他教學支出</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產學合作支出</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財務支出</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其他支出</a:t>
              </a:r>
            </a:p>
            <a:p>
              <a:pPr marL="342900" lvl="0" indent="-342900">
                <a:lnSpc>
                  <a:spcPts val="2400"/>
                </a:lnSpc>
                <a:buFont typeface="Wingdings" panose="05000000000000000000" pitchFamily="2" charset="2"/>
                <a:buChar char="u"/>
              </a:pPr>
              <a:r>
                <a:rPr lang="zh-TW" altLang="en-US" sz="2200" dirty="0">
                  <a:latin typeface="標楷體" panose="03000509000000000000" pitchFamily="65" charset="-120"/>
                </a:rPr>
                <a:t>資本支出</a:t>
              </a:r>
            </a:p>
          </p:txBody>
        </p:sp>
      </p:grpSp>
      <p:pic>
        <p:nvPicPr>
          <p:cNvPr id="22" name="图片 43"/>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9107831" y="4810822"/>
            <a:ext cx="941751" cy="941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图片 43"/>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776293" y="5286279"/>
            <a:ext cx="1131903" cy="113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图片 42"/>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419286" y="5362117"/>
            <a:ext cx="1108565" cy="1108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標題 1"/>
          <p:cNvSpPr>
            <a:spLocks noGrp="1"/>
          </p:cNvSpPr>
          <p:nvPr>
            <p:ph type="title"/>
          </p:nvPr>
        </p:nvSpPr>
        <p:spPr>
          <a:xfrm>
            <a:off x="2342244" y="-103107"/>
            <a:ext cx="4295775" cy="514350"/>
          </a:xfrm>
        </p:spPr>
        <p:txBody>
          <a:bodyPr/>
          <a:lstStyle/>
          <a:p>
            <a:pPr algn="ctr"/>
            <a:r>
              <a:rPr lang="zh-TW" altLang="en-US" sz="3600" dirty="0" smtClean="0">
                <a:solidFill>
                  <a:schemeClr val="bg1"/>
                </a:solidFill>
                <a:latin typeface="標楷體" pitchFamily="65" charset="-120"/>
                <a:ea typeface="標楷體" pitchFamily="65" charset="-120"/>
              </a:rPr>
              <a:t>預算編列原則</a:t>
            </a:r>
          </a:p>
        </p:txBody>
      </p:sp>
    </p:spTree>
    <p:extLst>
      <p:ext uri="{BB962C8B-B14F-4D97-AF65-F5344CB8AC3E}">
        <p14:creationId xmlns:p14="http://schemas.microsoft.com/office/powerpoint/2010/main" val="614107316"/>
      </p:ext>
    </p:extLst>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KE-OFF DISPLAYTYPE" val="0"/>
  <p:tag name="THINKCELLUNDODONOTDELETE" val="2"/>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DFP0_DXWeEmiCuHVOhmlt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CfLTviJcSEyJrmkLTg3K4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MWvWKD1qy0qs3QPtFxxLZ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F8ptFLU8EmW8ZqSOTh0h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CfLTviJcSEyJrmkLTg3K4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MWvWKD1qy0qs3QPtFxxLZ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F8ptFLU8EmW8ZqSOTh0h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CfLTviJcSEyJrmkLTg3K4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MWvWKD1qy0qs3QPtFxxLZ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F8ptFLU8EmW8ZqSOTh0h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xPl1DOvi3kORjSmxGj0RJ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GXJJ1_kuyUudXPkosvK9rQ"/>
</p:tagLst>
</file>

<file path=ppt/theme/theme1.xml><?xml version="1.0" encoding="utf-8"?>
<a:theme xmlns:a="http://schemas.openxmlformats.org/drawingml/2006/main" name="Standarddesign">
  <a:themeElements>
    <a:clrScheme name="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標楷體" pitchFamily="65" charset="-12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標楷體" pitchFamily="65" charset="-120"/>
          </a:defRPr>
        </a:defPPr>
      </a:lstStyle>
    </a:lnDef>
  </a:objectDefaults>
  <a:extraClrSchemeLst>
    <a:extraClrScheme>
      <a:clrScheme name="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FFFFFF"/>
        </a:hlink>
        <a:folHlink>
          <a:srgbClr val="65C3E3"/>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ndarddesign 3">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6731</TotalTime>
  <Words>3086</Words>
  <Application>Microsoft Office PowerPoint</Application>
  <PresentationFormat>如螢幕大小 (4:3)</PresentationFormat>
  <Paragraphs>382</Paragraphs>
  <Slides>29</Slides>
  <Notes>9</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1</vt:i4>
      </vt:variant>
      <vt:variant>
        <vt:lpstr>投影片標題</vt:lpstr>
      </vt:variant>
      <vt:variant>
        <vt:i4>29</vt:i4>
      </vt:variant>
    </vt:vector>
  </HeadingPairs>
  <TitlesOfParts>
    <vt:vector size="38" baseType="lpstr">
      <vt:lpstr>微软雅黑</vt:lpstr>
      <vt:lpstr>微軟正黑體</vt:lpstr>
      <vt:lpstr>新細明體</vt:lpstr>
      <vt:lpstr>標楷體</vt:lpstr>
      <vt:lpstr>Arial</vt:lpstr>
      <vt:lpstr>Times New Roman</vt:lpstr>
      <vt:lpstr>Wingdings</vt:lpstr>
      <vt:lpstr>Standarddesign</vt:lpstr>
      <vt:lpstr>TCLayout.ActiveDocument</vt:lpstr>
      <vt:lpstr>輔仁大學109學年度</vt:lpstr>
      <vt:lpstr>議    程</vt:lpstr>
      <vt:lpstr>PowerPoint 簡報</vt:lpstr>
      <vt:lpstr>PowerPoint 簡報</vt:lpstr>
      <vt:lpstr>PowerPoint 簡報</vt:lpstr>
      <vt:lpstr>PowerPoint 簡報</vt:lpstr>
      <vt:lpstr>PowerPoint 簡報</vt:lpstr>
      <vt:lpstr>預算編列原則</vt:lpstr>
      <vt:lpstr>預算編列原則</vt:lpstr>
      <vt:lpstr>預算編列原則-收入面</vt:lpstr>
      <vt:lpstr>預算編列原則-收入面</vt:lpstr>
      <vt:lpstr>預算編列原則-支出面(人事費)</vt:lpstr>
      <vt:lpstr>預算編列原則-支出面(業務及維護費)</vt:lpstr>
      <vt:lpstr>預算編列原則-支出面</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PresentationPoint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screen</dc:title>
  <dc:creator>PresentationPoint</dc:creator>
  <cp:lastModifiedBy>ws14</cp:lastModifiedBy>
  <cp:revision>1083</cp:revision>
  <cp:lastPrinted>2020-02-06T05:48:39Z</cp:lastPrinted>
  <dcterms:created xsi:type="dcterms:W3CDTF">2004-11-16T16:03:16Z</dcterms:created>
  <dcterms:modified xsi:type="dcterms:W3CDTF">2020-02-12T03:25:07Z</dcterms:modified>
</cp:coreProperties>
</file>