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56"/>
  </p:notesMasterIdLst>
  <p:sldIdLst>
    <p:sldId id="257" r:id="rId8"/>
    <p:sldId id="258" r:id="rId9"/>
    <p:sldId id="263" r:id="rId10"/>
    <p:sldId id="264" r:id="rId11"/>
    <p:sldId id="265" r:id="rId12"/>
    <p:sldId id="266" r:id="rId13"/>
    <p:sldId id="267" r:id="rId14"/>
    <p:sldId id="25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60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JUSER200304H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commentAuthors" Target="commentAuthor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1T18:44:04.760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C710C-1556-44D3-8D23-2853BF67B9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78C0469-5FF7-4B25-B3C2-63646BE88BDA}">
      <dgm:prSet phldrT="[文字]"/>
      <dgm:spPr>
        <a:solidFill>
          <a:srgbClr val="F78D35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結構安全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消防安全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60A1CD-5E18-412B-9A9C-9138FAAA66A3}" type="parTrans" cxnId="{EDB3CF3E-4D8F-40AE-B356-56FB9A74812B}">
      <dgm:prSet/>
      <dgm:spPr/>
      <dgm:t>
        <a:bodyPr/>
        <a:lstStyle/>
        <a:p>
          <a:endParaRPr lang="zh-TW" altLang="en-US"/>
        </a:p>
      </dgm:t>
    </dgm:pt>
    <dgm:pt modelId="{87F8E41D-4CD4-40E5-931E-C33B4371394B}" type="sibTrans" cxnId="{EDB3CF3E-4D8F-40AE-B356-56FB9A74812B}">
      <dgm:prSet/>
      <dgm:spPr/>
      <dgm:t>
        <a:bodyPr/>
        <a:lstStyle/>
        <a:p>
          <a:endParaRPr lang="zh-TW" altLang="en-US"/>
        </a:p>
      </dgm:t>
    </dgm:pt>
    <dgm:pt modelId="{CA0CF339-F6FB-4D4A-8221-95A90A324064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漏水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65E6D4B-04B3-4AFE-B8DD-03AE67ACDA5B}" type="parTrans" cxnId="{5F8F242B-619E-43DD-978C-A63190C1C01C}">
      <dgm:prSet/>
      <dgm:spPr/>
      <dgm:t>
        <a:bodyPr/>
        <a:lstStyle/>
        <a:p>
          <a:endParaRPr lang="zh-TW" altLang="en-US"/>
        </a:p>
      </dgm:t>
    </dgm:pt>
    <dgm:pt modelId="{64F7D07F-8E2A-44EB-9A84-BA33506176EA}" type="sibTrans" cxnId="{5F8F242B-619E-43DD-978C-A63190C1C01C}">
      <dgm:prSet/>
      <dgm:spPr/>
      <dgm:t>
        <a:bodyPr/>
        <a:lstStyle/>
        <a:p>
          <a:endParaRPr lang="zh-TW" altLang="en-US"/>
        </a:p>
      </dgm:t>
    </dgm:pt>
    <dgm:pt modelId="{D0AE8F5B-D01D-4B5D-8493-217F71782B3A}">
      <dgm:prSet phldrT="[文字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其他修繕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D08083-E005-404A-90E0-F3D43327EFA0}" type="parTrans" cxnId="{8F473F8C-29B5-4081-930D-548463FDBAEE}">
      <dgm:prSet/>
      <dgm:spPr/>
      <dgm:t>
        <a:bodyPr/>
        <a:lstStyle/>
        <a:p>
          <a:endParaRPr lang="zh-TW" altLang="en-US"/>
        </a:p>
      </dgm:t>
    </dgm:pt>
    <dgm:pt modelId="{AB7C76E6-A288-4ACC-9DC9-C0F44DFBE0EF}" type="sibTrans" cxnId="{8F473F8C-29B5-4081-930D-548463FDBAEE}">
      <dgm:prSet/>
      <dgm:spPr/>
      <dgm:t>
        <a:bodyPr/>
        <a:lstStyle/>
        <a:p>
          <a:endParaRPr lang="zh-TW" altLang="en-US"/>
        </a:p>
      </dgm:t>
    </dgm:pt>
    <dgm:pt modelId="{58CA70D2-3E94-4FCA-8D29-18353FC90246}">
      <dgm:prSet/>
      <dgm:spPr>
        <a:solidFill>
          <a:srgbClr val="FF0000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緊急狀況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4FD0AE-0EBC-43AF-ACCF-2F35218520C5}" type="parTrans" cxnId="{E8D9EDD5-EC13-4957-9BC1-571D2B2EB70B}">
      <dgm:prSet/>
      <dgm:spPr/>
      <dgm:t>
        <a:bodyPr/>
        <a:lstStyle/>
        <a:p>
          <a:endParaRPr lang="zh-TW" altLang="en-US"/>
        </a:p>
      </dgm:t>
    </dgm:pt>
    <dgm:pt modelId="{5AAA85FB-C20C-48B0-932C-939DE9260890}" type="sibTrans" cxnId="{E8D9EDD5-EC13-4957-9BC1-571D2B2EB70B}">
      <dgm:prSet/>
      <dgm:spPr/>
      <dgm:t>
        <a:bodyPr/>
        <a:lstStyle/>
        <a:p>
          <a:endParaRPr lang="zh-TW" altLang="en-US"/>
        </a:p>
      </dgm:t>
    </dgm:pt>
    <dgm:pt modelId="{99845A34-9C51-4EAA-BF72-02A52BD5F6C4}" type="pres">
      <dgm:prSet presAssocID="{35FC710C-1556-44D3-8D23-2853BF67B9B0}" presName="CompostProcess" presStyleCnt="0">
        <dgm:presLayoutVars>
          <dgm:dir/>
          <dgm:resizeHandles val="exact"/>
        </dgm:presLayoutVars>
      </dgm:prSet>
      <dgm:spPr/>
    </dgm:pt>
    <dgm:pt modelId="{D898C882-5143-4E20-A532-5E9FFA249CCE}" type="pres">
      <dgm:prSet presAssocID="{35FC710C-1556-44D3-8D23-2853BF67B9B0}" presName="arrow" presStyleLbl="bgShp" presStyleIdx="0" presStyleCnt="1" custLinFactNeighborX="-541" custLinFactNeighborY="-21625"/>
      <dgm:spPr>
        <a:solidFill>
          <a:srgbClr val="0070C0"/>
        </a:solidFill>
      </dgm:spPr>
    </dgm:pt>
    <dgm:pt modelId="{2DBDB362-4406-48E4-AD77-C00EAA8691EA}" type="pres">
      <dgm:prSet presAssocID="{35FC710C-1556-44D3-8D23-2853BF67B9B0}" presName="linearProcess" presStyleCnt="0"/>
      <dgm:spPr/>
    </dgm:pt>
    <dgm:pt modelId="{ADC8BC10-FFD4-43E2-8095-6119B7654C4D}" type="pres">
      <dgm:prSet presAssocID="{58CA70D2-3E94-4FCA-8D29-18353FC9024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00B894-BE96-4A0D-A77C-2FC8DCD8DFC7}" type="pres">
      <dgm:prSet presAssocID="{5AAA85FB-C20C-48B0-932C-939DE9260890}" presName="sibTrans" presStyleCnt="0"/>
      <dgm:spPr/>
    </dgm:pt>
    <dgm:pt modelId="{52C76003-ACF4-455C-9C32-B9BF32FCE014}" type="pres">
      <dgm:prSet presAssocID="{178C0469-5FF7-4B25-B3C2-63646BE88BD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2E3086-42EB-4ABF-A0AB-FF5BEC6AEB93}" type="pres">
      <dgm:prSet presAssocID="{87F8E41D-4CD4-40E5-931E-C33B4371394B}" presName="sibTrans" presStyleCnt="0"/>
      <dgm:spPr/>
    </dgm:pt>
    <dgm:pt modelId="{0892846B-A380-44B5-9A10-978C177D4999}" type="pres">
      <dgm:prSet presAssocID="{CA0CF339-F6FB-4D4A-8221-95A90A32406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DD49BE-E54F-4732-A066-45EAAB75A69A}" type="pres">
      <dgm:prSet presAssocID="{64F7D07F-8E2A-44EB-9A84-BA33506176EA}" presName="sibTrans" presStyleCnt="0"/>
      <dgm:spPr/>
    </dgm:pt>
    <dgm:pt modelId="{6742D4DF-8EC7-4046-8D99-DDA7E644390D}" type="pres">
      <dgm:prSet presAssocID="{D0AE8F5B-D01D-4B5D-8493-217F71782B3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F8F242B-619E-43DD-978C-A63190C1C01C}" srcId="{35FC710C-1556-44D3-8D23-2853BF67B9B0}" destId="{CA0CF339-F6FB-4D4A-8221-95A90A324064}" srcOrd="2" destOrd="0" parTransId="{665E6D4B-04B3-4AFE-B8DD-03AE67ACDA5B}" sibTransId="{64F7D07F-8E2A-44EB-9A84-BA33506176EA}"/>
    <dgm:cxn modelId="{6D1452A9-05E7-4415-BA87-960D7B552408}" type="presOf" srcId="{178C0469-5FF7-4B25-B3C2-63646BE88BDA}" destId="{52C76003-ACF4-455C-9C32-B9BF32FCE014}" srcOrd="0" destOrd="0" presId="urn:microsoft.com/office/officeart/2005/8/layout/hProcess9"/>
    <dgm:cxn modelId="{EDB3CF3E-4D8F-40AE-B356-56FB9A74812B}" srcId="{35FC710C-1556-44D3-8D23-2853BF67B9B0}" destId="{178C0469-5FF7-4B25-B3C2-63646BE88BDA}" srcOrd="1" destOrd="0" parTransId="{2B60A1CD-5E18-412B-9A9C-9138FAAA66A3}" sibTransId="{87F8E41D-4CD4-40E5-931E-C33B4371394B}"/>
    <dgm:cxn modelId="{F3D63C4D-0B1E-453D-923B-7BB634A2A782}" type="presOf" srcId="{35FC710C-1556-44D3-8D23-2853BF67B9B0}" destId="{99845A34-9C51-4EAA-BF72-02A52BD5F6C4}" srcOrd="0" destOrd="0" presId="urn:microsoft.com/office/officeart/2005/8/layout/hProcess9"/>
    <dgm:cxn modelId="{E8D9EDD5-EC13-4957-9BC1-571D2B2EB70B}" srcId="{35FC710C-1556-44D3-8D23-2853BF67B9B0}" destId="{58CA70D2-3E94-4FCA-8D29-18353FC90246}" srcOrd="0" destOrd="0" parTransId="{284FD0AE-0EBC-43AF-ACCF-2F35218520C5}" sibTransId="{5AAA85FB-C20C-48B0-932C-939DE9260890}"/>
    <dgm:cxn modelId="{6E08AFB1-EF78-4D90-9CE6-F5CCAF556BAF}" type="presOf" srcId="{D0AE8F5B-D01D-4B5D-8493-217F71782B3A}" destId="{6742D4DF-8EC7-4046-8D99-DDA7E644390D}" srcOrd="0" destOrd="0" presId="urn:microsoft.com/office/officeart/2005/8/layout/hProcess9"/>
    <dgm:cxn modelId="{7EFC4EAF-EEE7-417B-851C-B21B41ECD22F}" type="presOf" srcId="{CA0CF339-F6FB-4D4A-8221-95A90A324064}" destId="{0892846B-A380-44B5-9A10-978C177D4999}" srcOrd="0" destOrd="0" presId="urn:microsoft.com/office/officeart/2005/8/layout/hProcess9"/>
    <dgm:cxn modelId="{8F473F8C-29B5-4081-930D-548463FDBAEE}" srcId="{35FC710C-1556-44D3-8D23-2853BF67B9B0}" destId="{D0AE8F5B-D01D-4B5D-8493-217F71782B3A}" srcOrd="3" destOrd="0" parTransId="{35D08083-E005-404A-90E0-F3D43327EFA0}" sibTransId="{AB7C76E6-A288-4ACC-9DC9-C0F44DFBE0EF}"/>
    <dgm:cxn modelId="{894C6ACE-2543-4DC9-987D-80A3386168E3}" type="presOf" srcId="{58CA70D2-3E94-4FCA-8D29-18353FC90246}" destId="{ADC8BC10-FFD4-43E2-8095-6119B7654C4D}" srcOrd="0" destOrd="0" presId="urn:microsoft.com/office/officeart/2005/8/layout/hProcess9"/>
    <dgm:cxn modelId="{1DF5F2E7-848A-4941-BF2F-7D747778C15C}" type="presParOf" srcId="{99845A34-9C51-4EAA-BF72-02A52BD5F6C4}" destId="{D898C882-5143-4E20-A532-5E9FFA249CCE}" srcOrd="0" destOrd="0" presId="urn:microsoft.com/office/officeart/2005/8/layout/hProcess9"/>
    <dgm:cxn modelId="{7EEE96A7-71D2-414D-A203-CF3DA4AB899C}" type="presParOf" srcId="{99845A34-9C51-4EAA-BF72-02A52BD5F6C4}" destId="{2DBDB362-4406-48E4-AD77-C00EAA8691EA}" srcOrd="1" destOrd="0" presId="urn:microsoft.com/office/officeart/2005/8/layout/hProcess9"/>
    <dgm:cxn modelId="{1B1246CE-F937-46BA-A9CC-30D9A5CAFE95}" type="presParOf" srcId="{2DBDB362-4406-48E4-AD77-C00EAA8691EA}" destId="{ADC8BC10-FFD4-43E2-8095-6119B7654C4D}" srcOrd="0" destOrd="0" presId="urn:microsoft.com/office/officeart/2005/8/layout/hProcess9"/>
    <dgm:cxn modelId="{3406E054-DE78-4E09-A45C-FD80F9D995DF}" type="presParOf" srcId="{2DBDB362-4406-48E4-AD77-C00EAA8691EA}" destId="{E700B894-BE96-4A0D-A77C-2FC8DCD8DFC7}" srcOrd="1" destOrd="0" presId="urn:microsoft.com/office/officeart/2005/8/layout/hProcess9"/>
    <dgm:cxn modelId="{FB0794B0-0971-4ED2-8E81-EF5E95B8FEDB}" type="presParOf" srcId="{2DBDB362-4406-48E4-AD77-C00EAA8691EA}" destId="{52C76003-ACF4-455C-9C32-B9BF32FCE014}" srcOrd="2" destOrd="0" presId="urn:microsoft.com/office/officeart/2005/8/layout/hProcess9"/>
    <dgm:cxn modelId="{23D5277D-70DB-4F65-8310-1993B4E06AE8}" type="presParOf" srcId="{2DBDB362-4406-48E4-AD77-C00EAA8691EA}" destId="{CC2E3086-42EB-4ABF-A0AB-FF5BEC6AEB93}" srcOrd="3" destOrd="0" presId="urn:microsoft.com/office/officeart/2005/8/layout/hProcess9"/>
    <dgm:cxn modelId="{694FFCF4-A1D8-4D9F-8002-95A85C2E1BF3}" type="presParOf" srcId="{2DBDB362-4406-48E4-AD77-C00EAA8691EA}" destId="{0892846B-A380-44B5-9A10-978C177D4999}" srcOrd="4" destOrd="0" presId="urn:microsoft.com/office/officeart/2005/8/layout/hProcess9"/>
    <dgm:cxn modelId="{3C73EF59-C846-4102-9E11-482F2699DD1D}" type="presParOf" srcId="{2DBDB362-4406-48E4-AD77-C00EAA8691EA}" destId="{1DDD49BE-E54F-4732-A066-45EAAB75A69A}" srcOrd="5" destOrd="0" presId="urn:microsoft.com/office/officeart/2005/8/layout/hProcess9"/>
    <dgm:cxn modelId="{C50F4267-230E-4334-9B57-D74D63B80393}" type="presParOf" srcId="{2DBDB362-4406-48E4-AD77-C00EAA8691EA}" destId="{6742D4DF-8EC7-4046-8D99-DDA7E644390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8C882-5143-4E20-A532-5E9FFA249CCE}">
      <dsp:nvSpPr>
        <dsp:cNvPr id="0" name=""/>
        <dsp:cNvSpPr/>
      </dsp:nvSpPr>
      <dsp:spPr>
        <a:xfrm>
          <a:off x="537465" y="0"/>
          <a:ext cx="6489144" cy="2695575"/>
        </a:xfrm>
        <a:prstGeom prst="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8BC10-FFD4-43E2-8095-6119B7654C4D}">
      <dsp:nvSpPr>
        <dsp:cNvPr id="0" name=""/>
        <dsp:cNvSpPr/>
      </dsp:nvSpPr>
      <dsp:spPr>
        <a:xfrm>
          <a:off x="1863" y="808672"/>
          <a:ext cx="1779035" cy="107823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緊急狀況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498" y="861307"/>
        <a:ext cx="1673765" cy="972960"/>
      </dsp:txXfrm>
    </dsp:sp>
    <dsp:sp modelId="{52C76003-ACF4-455C-9C32-B9BF32FCE014}">
      <dsp:nvSpPr>
        <dsp:cNvPr id="0" name=""/>
        <dsp:cNvSpPr/>
      </dsp:nvSpPr>
      <dsp:spPr>
        <a:xfrm>
          <a:off x="1952372" y="808672"/>
          <a:ext cx="1779035" cy="1078230"/>
        </a:xfrm>
        <a:prstGeom prst="roundRect">
          <a:avLst/>
        </a:prstGeom>
        <a:solidFill>
          <a:srgbClr val="F78D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結構安全</a:t>
          </a:r>
          <a:endParaRPr lang="en-US" altLang="zh-TW" sz="22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消防安全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05007" y="861307"/>
        <a:ext cx="1673765" cy="972960"/>
      </dsp:txXfrm>
    </dsp:sp>
    <dsp:sp modelId="{0892846B-A380-44B5-9A10-978C177D4999}">
      <dsp:nvSpPr>
        <dsp:cNvPr id="0" name=""/>
        <dsp:cNvSpPr/>
      </dsp:nvSpPr>
      <dsp:spPr>
        <a:xfrm>
          <a:off x="3902880" y="808672"/>
          <a:ext cx="1779035" cy="107823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漏水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55515" y="861307"/>
        <a:ext cx="1673765" cy="972960"/>
      </dsp:txXfrm>
    </dsp:sp>
    <dsp:sp modelId="{6742D4DF-8EC7-4046-8D99-DDA7E644390D}">
      <dsp:nvSpPr>
        <dsp:cNvPr id="0" name=""/>
        <dsp:cNvSpPr/>
      </dsp:nvSpPr>
      <dsp:spPr>
        <a:xfrm>
          <a:off x="5853389" y="808672"/>
          <a:ext cx="1779035" cy="107823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其他修繕</a:t>
          </a:r>
          <a:endParaRPr lang="zh-TW" altLang="en-US" sz="2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06024" y="861307"/>
        <a:ext cx="1673765" cy="972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E7A72-4CF0-419C-BBB4-E156F3F4A0EA}" type="datetimeFigureOut">
              <a:rPr lang="zh-TW" altLang="en-US" smtClean="0"/>
              <a:t>2021/1/20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825E-DBFC-4B8C-A0E9-5B09949243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02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706D3B9-CBBA-4295-BBEC-3FB72A23DF87}" type="slidenum">
              <a:rPr lang="en-US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1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4BEA0FA-4625-42DE-AEF5-3F7AEC81A679}" type="slidenum">
              <a:rPr lang="en-US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0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DB4E7DC-9DE3-413E-BE79-58ABA7325924}" type="slidenum">
              <a:rPr lang="en-US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7AB2-473D-4357-8732-2992DC9B7FE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501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08DF-EBAB-4F8D-A73F-84F9DB26493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599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1E0F7-F1CF-4AB3-97E6-446A10E43DF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319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7AB2-473D-4357-8732-2992DC9B7FE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724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1245-79C9-4241-A14C-A10FA1B8A57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56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82E7-068B-4B2B-8879-5C420FE6CCF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23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4038-DE56-4574-8675-3C4B26A415A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817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B6B0-8285-4185-8BF7-54B5514A1E7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131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C0015-6C20-482D-B68F-2827ADA5319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114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1D45-544B-4315-BB7C-3969FFFC5EB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52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2C00D-BE75-4490-AB92-549E28070E6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832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1245-79C9-4241-A14C-A10FA1B8A57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526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19D9-3F50-48A3-8BC5-31C3606CD27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38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08DF-EBAB-4F8D-A73F-84F9DB26493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066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1E0F7-F1CF-4AB3-97E6-446A10E43DF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357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552C-4C7D-43E9-8974-8ED0E6ACE9F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7724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F95A-C4B6-41C4-9772-58859C320ED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833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FD918-FC5F-43C6-87F3-36A7A3CA366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619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8563-5F68-42B8-B416-095025C6B4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080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AB394-D71F-45FE-BFD9-F0682034BFB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436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8ED8-2A54-460E-958E-64E4863571D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829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2C36-2F65-49BA-932B-C1CB1E13FDF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495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82E7-068B-4B2B-8879-5C420FE6CCF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490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51042-1695-4D1A-9052-125BD41C737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725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6C5B-9399-40DE-B1D6-0E89C0332C1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355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5C13-FF53-415B-8C1B-1C82FE46706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903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7A54-F14D-4E84-83A6-E48C411E2E3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899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4AEF4-3ABB-4D5B-B8A2-F7C525A3DAC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1867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9460E-4215-4F02-BCE1-4FE0711FDB8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0008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DAA7-3287-4AC2-B763-44793AFFEB1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012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F18F-56D6-4C09-85D7-C5B5BC9F502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2994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78C5-F504-48AA-894F-25C932E4E82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6822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3C95B-12B9-45FE-A4A7-4A561E2041E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034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4038-DE56-4574-8675-3C4B26A415A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757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9377-CD60-4910-B64A-82D596BAF20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066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68BB-DF40-40A9-8A3B-A58B39C2AD4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9695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20C62-7EFE-4A57-81ED-32525443CC0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2244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78553-6300-4A00-851F-C9D96AC2D1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330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F302B-D26D-4DE6-94CF-794AACDFC4C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501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C7EA-2B2D-4C03-A5F5-E0B16AC8B6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52721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52708-9E51-4413-B3F1-C39887F0E0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4756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008E-F191-4AA7-9DFE-FE90C98A7C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348808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C8AC-4397-42A0-8AF8-5F8C22A6B4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53263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518B-477E-45F0-9A37-6764856A96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39048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B6B0-8285-4185-8BF7-54B5514A1E7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7827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5E270-EBFE-44AF-879A-9D1AF43699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658181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3ED1-DE89-463E-9C81-CBCB929728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65546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28CD-15A1-413D-8EA2-6933CF8625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776761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5D76-C327-42DF-91A9-B42BBA1E40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855171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94159-3A16-4166-BF2B-614A4BBDF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167223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78E4-5695-40E4-AE88-532CC805E9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6708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0199-188A-43B6-8460-C12CA6AD95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389652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983A5-ABC9-4B87-9F6E-7D586482C2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320466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04684-8E59-4F9D-9EB3-61C2E85AC0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993060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3280C-0A95-4814-92AF-728DFD1C79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8214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C0015-6C20-482D-B68F-2827ADA5319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6083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0051-2715-467C-9C08-4EFE866C81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192765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34BB-BF9D-4363-9C86-B626172D21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63881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DB7C-2A27-4F57-8D48-DCB404EFAF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409754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4553-2AC3-4EF8-9600-A5CB5D0A8C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4631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EA4A-1D6F-4F1B-ADB9-15E8DCD16B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87231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7B99-B41C-47F3-AA24-118E64EC04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581297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2EDF-356F-4442-AAA4-A53A75D8E3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651653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A99A-6FC8-44E0-B77F-202667E4C61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9656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03E3-510C-414E-9780-7D1220419FE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1619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553C0-0B88-4B15-A865-18D2DE064CF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00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1D45-544B-4315-BB7C-3969FFFC5EB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0135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C844-5E46-4484-B516-133F4A9F804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4063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F829-8427-412F-9A73-1355348588C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265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2BCA-8D36-4B87-BD02-FE1443AB27C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3596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5911F-61A4-4535-9DB1-C994EBF1B56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2867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1CCE8-BCF9-405B-B453-315B31731B9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0477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54B24-C8E0-4520-8286-77E395B4293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7411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0427C-1745-4925-870A-6ECE2EF2926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9923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2A446-46F1-4C4E-993C-C1A1C886081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216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2C00D-BE75-4490-AB92-549E28070E6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190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19D9-3F50-48A3-8BC5-31C3606CD27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028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45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445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4458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EEF4E-3A76-46C9-B195-B6F902B9FD3C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45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445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4458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EEF4E-3A76-46C9-B195-B6F902B9FD3C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4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45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445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4458" name="Rectangle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8919C-0FF5-4681-950E-CCFC6F5F1186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4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E0795-3A39-4178-828D-6ED641E98050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2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3080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081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082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B500F-9E30-42A9-937E-B22A3A27BB1A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147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4104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4105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4106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A56A15-9B1C-47E5-99EC-7E0AF2232D00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993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800">
                <a:solidFill>
                  <a:srgbClr val="00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97421-DFB8-4251-943F-035180851035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6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.ntu.edu.tw/uploads/byself/purchase_image/greenmark.gif" TargetMode="External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707481" y="1709219"/>
            <a:ext cx="7313613" cy="34734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60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  <a:cs typeface="+mj-cs"/>
              </a:rPr>
              <a:t>110</a:t>
            </a:r>
            <a:r>
              <a:rPr lang="zh-TW" altLang="en-US" sz="60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  <a:cs typeface="+mj-cs"/>
              </a:rPr>
              <a:t>學年</a:t>
            </a:r>
            <a:r>
              <a:rPr lang="zh-TW" altLang="en-US" sz="60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  <a:cs typeface="+mj-cs"/>
              </a:rPr>
              <a:t>全校性修繕</a:t>
            </a:r>
            <a:endParaRPr lang="en-US" altLang="zh-TW" sz="6000" b="1" dirty="0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  <a:cs typeface="+mj-cs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60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  <a:cs typeface="+mj-cs"/>
              </a:rPr>
              <a:t>及報廢預算編列原則總務處報告</a:t>
            </a:r>
          </a:p>
        </p:txBody>
      </p:sp>
    </p:spTree>
    <p:extLst>
      <p:ext uri="{BB962C8B-B14F-4D97-AF65-F5344CB8AC3E}">
        <p14:creationId xmlns:p14="http://schemas.microsoft.com/office/powerpoint/2010/main" val="2324264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5138" r="60088" b="64041"/>
          <a:stretch>
            <a:fillRect/>
          </a:stretch>
        </p:blipFill>
        <p:spPr bwMode="auto">
          <a:xfrm>
            <a:off x="1474238" y="450953"/>
            <a:ext cx="9703166" cy="52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142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2894013" y="836613"/>
            <a:ext cx="7313612" cy="608012"/>
          </a:xfrm>
        </p:spPr>
        <p:txBody>
          <a:bodyPr/>
          <a:lstStyle/>
          <a:p>
            <a:pPr algn="ctr"/>
            <a:r>
              <a:rPr lang="en-US" altLang="zh-TW" smtClean="0"/>
              <a:t>110</a:t>
            </a:r>
            <a:r>
              <a:rPr lang="zh-TW" altLang="en-US" smtClean="0"/>
              <a:t>學年度預算編列修繕順序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750124" y="1918654"/>
          <a:ext cx="7634288" cy="269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文字方塊 2"/>
          <p:cNvSpPr txBox="1">
            <a:spLocks noChangeArrowheads="1"/>
          </p:cNvSpPr>
          <p:nvPr/>
        </p:nvSpPr>
        <p:spPr bwMode="auto">
          <a:xfrm>
            <a:off x="3886201" y="4637088"/>
            <a:ext cx="4537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1.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總務處核定預算</a:t>
            </a:r>
            <a:endParaRPr lang="en-US" altLang="zh-TW" sz="28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2.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配合款佔各院基金比例</a:t>
            </a:r>
            <a:endParaRPr lang="en-US" altLang="zh-TW" sz="280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3.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配合款佔總工程款比例</a:t>
            </a:r>
          </a:p>
        </p:txBody>
      </p:sp>
    </p:spTree>
    <p:extLst>
      <p:ext uri="{BB962C8B-B14F-4D97-AF65-F5344CB8AC3E}">
        <p14:creationId xmlns:p14="http://schemas.microsoft.com/office/powerpoint/2010/main" val="242689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4013" y="693739"/>
            <a:ext cx="7313612" cy="750887"/>
          </a:xfrm>
        </p:spPr>
        <p:txBody>
          <a:bodyPr/>
          <a:lstStyle/>
          <a:p>
            <a:pPr marL="965200" indent="-965200" algn="ctr" eaLnBrk="1" hangingPunct="1"/>
            <a:r>
              <a:rPr lang="zh-TW" altLang="en-US" smtClean="0">
                <a:solidFill>
                  <a:schemeClr val="hlink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營繕組提列之全校性預算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9050" y="1628776"/>
            <a:ext cx="7577138" cy="49323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一、</a:t>
            </a:r>
            <a:r>
              <a:rPr lang="zh-TW" altLang="zh-TW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公共區域</a:t>
            </a:r>
            <a:endParaRPr lang="zh-TW" altLang="en-US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共同使用之空間（如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教務處優先排課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教室、廁所、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公共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走廊等）或跨院共用無法區分之空間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zh-TW" altLang="en-US" sz="28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zh-TW" altLang="zh-TW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戶外空間之設施、設備修繕</a:t>
            </a:r>
            <a:endParaRPr lang="zh-TW" altLang="en-US" dirty="0" smtClean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zh-TW" altLang="en-US" sz="32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總務處業管會議廳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      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如國璽樓</a:t>
            </a:r>
            <a:r>
              <a:rPr lang="zh-TW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利瑪竇、進修部大樓</a:t>
            </a:r>
            <a:r>
              <a:rPr lang="zh-TW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濟時樓</a:t>
            </a:r>
            <a:r>
              <a:rPr lang="zh-TW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野聲樓    </a:t>
            </a:r>
            <a:endParaRPr lang="en-US" altLang="zh-TW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     </a:t>
            </a:r>
            <a:r>
              <a:rPr lang="zh-TW" altLang="en-US" sz="24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等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會議廳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zh-TW" altLang="en-US" sz="32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zh-TW" altLang="en-US" sz="28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例行法定申報及相關檢查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zh-TW" altLang="en-US" sz="2400" i="1" dirty="0">
                <a:solidFill>
                  <a:srgbClr val="FF0000"/>
                </a:solidFill>
                <a:ea typeface="標楷體" panose="03000509000000000000" pitchFamily="65" charset="-120"/>
              </a:rPr>
              <a:t>     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建築物公共安全、消防檢修申報、高壓設備定期檢</a:t>
            </a:r>
            <a:endParaRPr lang="en-US" altLang="zh-TW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     驗申報</a:t>
            </a:r>
            <a:endParaRPr lang="en-US" altLang="zh-TW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9906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5914" y="1657351"/>
            <a:ext cx="7443787" cy="33559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003399"/>
                </a:solidFill>
                <a:latin typeface="華康徽宗宮體W5" pitchFamily="65" charset="-120"/>
                <a:ea typeface="標楷體" pitchFamily="65" charset="-120"/>
                <a:sym typeface="Wingdings" pitchFamily="2" charset="2"/>
              </a:rPr>
              <a:t>室內部分</a:t>
            </a:r>
            <a:r>
              <a:rPr lang="en-US" altLang="zh-TW" sz="2800" dirty="0">
                <a:solidFill>
                  <a:srgbClr val="003399"/>
                </a:solidFill>
                <a:latin typeface="華康徽宗宮體W5" pitchFamily="65" charset="-120"/>
                <a:ea typeface="標楷體" pitchFamily="65" charset="-120"/>
                <a:sym typeface="Wingdings" pitchFamily="2" charset="2"/>
              </a:rPr>
              <a:t>(</a:t>
            </a:r>
            <a:r>
              <a:rPr lang="zh-TW" altLang="en-US" sz="2800" dirty="0">
                <a:solidFill>
                  <a:srgbClr val="003399"/>
                </a:solidFill>
                <a:latin typeface="華康徽宗宮體W5" pitchFamily="65" charset="-120"/>
                <a:ea typeface="標楷體" pitchFamily="65" charset="-120"/>
                <a:sym typeface="Wingdings" pitchFamily="2" charset="2"/>
              </a:rPr>
              <a:t>公共區域</a:t>
            </a:r>
            <a:r>
              <a:rPr lang="en-US" altLang="zh-TW" sz="2800" dirty="0">
                <a:solidFill>
                  <a:srgbClr val="003399"/>
                </a:solidFill>
                <a:latin typeface="華康徽宗宮體W5" pitchFamily="65" charset="-120"/>
                <a:ea typeface="標楷體" pitchFamily="65" charset="-120"/>
                <a:sym typeface="Wingdings" pitchFamily="2" charset="2"/>
              </a:rPr>
              <a:t>)</a:t>
            </a:r>
            <a:endParaRPr lang="zh-TW" altLang="en-US" sz="2800" dirty="0">
              <a:solidFill>
                <a:srgbClr val="003399"/>
              </a:solidFill>
              <a:latin typeface="華康徽宗宮體W5" pitchFamily="65" charset="-120"/>
              <a:ea typeface="標楷體" pitchFamily="65" charset="-120"/>
              <a:sym typeface="Wingdings" pitchFamily="2" charset="2"/>
            </a:endParaRPr>
          </a:p>
          <a:p>
            <a:pPr marL="231775" indent="-231775" eaLnBrk="1" hangingPunct="1"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建築物結構整建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31775" indent="-231775" eaLnBrk="1" hangingPunct="1"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消防、水電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泥作工程修繕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31775" indent="-231775" eaLnBrk="1" hangingPunct="1"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校園高（低）壓變電設施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31775" indent="-231775" eaLnBrk="1" hangingPunct="1"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大樓主系統</a:t>
            </a:r>
            <a:r>
              <a:rPr lang="zh-TW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設備保養（發電機、空調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、消防、照明</a:t>
            </a:r>
            <a:r>
              <a:rPr lang="zh-TW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31775" indent="-231775" eaLnBrk="1" hangingPunct="1"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電梯設備保養及維護（宿舍區域</a:t>
            </a:r>
            <a:r>
              <a:rPr lang="zh-TW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田徑場請自行編列）</a:t>
            </a:r>
            <a:endParaRPr lang="en-US" altLang="zh-TW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31775" indent="-231775" eaLnBrk="1" hangingPunct="1">
              <a:spcBef>
                <a:spcPct val="25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大樓屋頂安全門之警報器維護</a:t>
            </a:r>
            <a:endParaRPr lang="en-US" altLang="zh-TW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spcBef>
                <a:spcPct val="25000"/>
              </a:spcBef>
              <a:buNone/>
              <a:defRPr/>
            </a:pP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894013" y="693739"/>
            <a:ext cx="73136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965200" indent="-9652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3600">
                <a:solidFill>
                  <a:srgbClr val="006666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全校性建物修繕預算編列項目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5157788"/>
            <a:ext cx="5886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0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5914" y="1657351"/>
            <a:ext cx="7350125" cy="32607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>
                <a:solidFill>
                  <a:srgbClr val="003399"/>
                </a:solidFill>
                <a:latin typeface="華康楷書體W5(P)" pitchFamily="66" charset="-120"/>
                <a:ea typeface="標楷體" pitchFamily="65" charset="-120"/>
                <a:sym typeface="Wingdings" pitchFamily="2" charset="2"/>
              </a:rPr>
              <a:t>室外部分</a:t>
            </a:r>
            <a:endParaRPr lang="zh-TW" altLang="en-US" sz="3200" dirty="0">
              <a:solidFill>
                <a:srgbClr val="003399"/>
              </a:solidFill>
              <a:latin typeface="華康楷書體W5(P)" pitchFamily="66" charset="-120"/>
              <a:ea typeface="華康楷書體W5(P)" pitchFamily="66" charset="-120"/>
              <a:sym typeface="Wingdings" pitchFamily="2" charset="2"/>
            </a:endParaRPr>
          </a:p>
          <a:p>
            <a:pPr marL="174625" indent="-174625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zh-TW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建築物外觀（含</a:t>
            </a:r>
            <a:r>
              <a:rPr lang="zh-TW" altLang="en-US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門窗建置</a:t>
            </a:r>
            <a:r>
              <a:rPr lang="zh-TW" altLang="zh-TW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工程</a:t>
            </a:r>
            <a:r>
              <a:rPr lang="zh-TW" altLang="en-US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，不含紗窗修繕</a:t>
            </a:r>
            <a:r>
              <a:rPr lang="zh-TW" altLang="zh-TW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）</a:t>
            </a:r>
            <a:endParaRPr lang="zh-TW" altLang="en-US" sz="2400" dirty="0">
              <a:solidFill>
                <a:srgbClr val="FF0000"/>
              </a:solidFill>
              <a:latin typeface="華康楷書體W5(P)" pitchFamily="66" charset="-120"/>
              <a:ea typeface="標楷體" pitchFamily="65" charset="-120"/>
            </a:endParaRPr>
          </a:p>
          <a:p>
            <a:pPr marL="174625" indent="-174625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zh-TW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室外高壓變電站</a:t>
            </a:r>
            <a:endParaRPr lang="zh-TW" altLang="en-US" sz="2400" dirty="0">
              <a:solidFill>
                <a:srgbClr val="FF0000"/>
              </a:solidFill>
              <a:latin typeface="華康楷書體W5(P)" pitchFamily="66" charset="-120"/>
              <a:ea typeface="標楷體" pitchFamily="65" charset="-120"/>
            </a:endParaRPr>
          </a:p>
          <a:p>
            <a:pPr marL="174625" indent="-174625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zh-TW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維生管線（電力、供水</a:t>
            </a:r>
            <a:r>
              <a:rPr lang="zh-TW" altLang="en-US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）</a:t>
            </a:r>
          </a:p>
          <a:p>
            <a:pPr marL="174625" indent="-174625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公共空間</a:t>
            </a:r>
            <a:r>
              <a:rPr lang="zh-TW" altLang="zh-TW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設備保養（發電機、空調水塔、</a:t>
            </a:r>
            <a:r>
              <a:rPr lang="zh-TW" altLang="en-US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大</a:t>
            </a:r>
            <a:r>
              <a:rPr lang="zh-TW" altLang="zh-TW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水塔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）</a:t>
            </a:r>
            <a:endParaRPr lang="en-US" altLang="zh-TW" sz="2400" dirty="0">
              <a:solidFill>
                <a:srgbClr val="FF0000"/>
              </a:solidFill>
              <a:latin typeface="華康楷書體W5(P)" pitchFamily="66" charset="-120"/>
              <a:ea typeface="標楷體" pitchFamily="65" charset="-120"/>
            </a:endParaRPr>
          </a:p>
          <a:p>
            <a:pPr marL="174625" indent="-174625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zh-TW" sz="2400" dirty="0">
                <a:solidFill>
                  <a:srgbClr val="FF0000"/>
                </a:solidFill>
                <a:latin typeface="華康楷書體W5(P)" pitchFamily="66" charset="-120"/>
                <a:ea typeface="標楷體" pitchFamily="65" charset="-120"/>
              </a:rPr>
              <a:t>其它：</a:t>
            </a:r>
            <a:r>
              <a:rPr lang="zh-TW" altLang="en-US" sz="2400" dirty="0">
                <a:solidFill>
                  <a:srgbClr val="FF0000"/>
                </a:solidFill>
                <a:ea typeface="標楷體" pitchFamily="65" charset="-120"/>
              </a:rPr>
              <a:t>如建築物防水、校園道路、圍牆校門、路燈、戶外座椅平台等（不含指示牌）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894013" y="693739"/>
            <a:ext cx="73136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965200" indent="-9652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3600">
                <a:solidFill>
                  <a:srgbClr val="006666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全校性建物修繕預算編列項目</a:t>
            </a:r>
            <a:r>
              <a:rPr lang="zh-TW" altLang="en-US" sz="2000">
                <a:solidFill>
                  <a:srgbClr val="006666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（續）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6" y="5072064"/>
            <a:ext cx="5667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87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5914" y="1657350"/>
            <a:ext cx="7350125" cy="4724400"/>
          </a:xfrm>
        </p:spPr>
        <p:txBody>
          <a:bodyPr/>
          <a:lstStyle/>
          <a:p>
            <a:pPr eaLnBrk="1" hangingPunct="1"/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例行性法定申報及相關檢查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2400">
                <a:solidFill>
                  <a:srgbClr val="FF0000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建築物公共安全檢查簽證及申報</a:t>
            </a:r>
            <a:endParaRPr lang="zh-TW" altLang="en-US" sz="2400">
              <a:solidFill>
                <a:srgbClr val="FF0000"/>
              </a:solidFill>
              <a:latin typeface="華康楷書體W5(P)" panose="03000500000000000000" pitchFamily="66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2400">
                <a:solidFill>
                  <a:srgbClr val="FF0000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消防安全設備檢修申報（每年三月底前申報）</a:t>
            </a:r>
            <a:endParaRPr lang="zh-TW" altLang="en-US" sz="2400">
              <a:solidFill>
                <a:srgbClr val="FF0000"/>
              </a:solidFill>
              <a:latin typeface="華康楷書體W5(P)" panose="03000500000000000000" pitchFamily="66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2400">
                <a:solidFill>
                  <a:srgbClr val="FF0000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消防安全設備檢巡檢（每季一次）</a:t>
            </a:r>
            <a:endParaRPr lang="zh-TW" altLang="en-US" sz="2400">
              <a:solidFill>
                <a:srgbClr val="FF0000"/>
              </a:solidFill>
              <a:latin typeface="華康楷書體W5(P)" panose="03000500000000000000" pitchFamily="66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2400">
                <a:solidFill>
                  <a:srgbClr val="FF0000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高低壓電氣設備定期檢測申報（每年</a:t>
            </a:r>
            <a:r>
              <a:rPr lang="zh-TW" altLang="en-US" sz="2400">
                <a:solidFill>
                  <a:srgbClr val="FF0000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兩</a:t>
            </a:r>
            <a:r>
              <a:rPr lang="zh-TW" altLang="zh-TW" sz="2400">
                <a:solidFill>
                  <a:srgbClr val="FF0000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次）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zh-TW" sz="2400">
                <a:solidFill>
                  <a:srgbClr val="FF0000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高低壓電力設備巡檢（每月一次）</a:t>
            </a:r>
            <a:endParaRPr lang="zh-TW" altLang="en-US" sz="24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spcBef>
                <a:spcPct val="35000"/>
              </a:spcBef>
            </a:pP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全校共用性之水電費</a:t>
            </a:r>
          </a:p>
          <a:p>
            <a:pPr eaLnBrk="1" hangingPunct="1">
              <a:spcBef>
                <a:spcPct val="35000"/>
              </a:spcBef>
            </a:pP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公共區域之水電耗材、木製材料汰換採購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spcBef>
                <a:spcPct val="35000"/>
              </a:spcBef>
            </a:pPr>
            <a:endParaRPr lang="zh-TW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894013" y="693739"/>
            <a:ext cx="73136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965200" indent="-9652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3600">
                <a:solidFill>
                  <a:srgbClr val="006666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全校性建物修繕預算編列項目</a:t>
            </a:r>
            <a:r>
              <a:rPr lang="zh-TW" altLang="en-US" sz="2000">
                <a:solidFill>
                  <a:srgbClr val="006666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（續）</a:t>
            </a:r>
          </a:p>
        </p:txBody>
      </p:sp>
    </p:spTree>
    <p:extLst>
      <p:ext uri="{BB962C8B-B14F-4D97-AF65-F5344CB8AC3E}">
        <p14:creationId xmlns:p14="http://schemas.microsoft.com/office/powerpoint/2010/main" val="2344924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08301" y="868363"/>
            <a:ext cx="7299325" cy="576262"/>
          </a:xfrm>
        </p:spPr>
        <p:txBody>
          <a:bodyPr/>
          <a:lstStyle/>
          <a:p>
            <a:pPr marL="965200" indent="-965200" algn="ctr" eaLnBrk="1" hangingPunct="1"/>
            <a:r>
              <a:rPr lang="zh-TW" altLang="en-US" smtClean="0">
                <a:latin typeface="華康楷書體W5(P)" panose="03000500000000000000" pitchFamily="66" charset="-120"/>
                <a:ea typeface="標楷體" panose="03000509000000000000" pitchFamily="65" charset="-120"/>
              </a:rPr>
              <a:t>特別提醒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8776" y="1557338"/>
            <a:ext cx="7313613" cy="5014912"/>
          </a:xfrm>
        </p:spPr>
        <p:txBody>
          <a:bodyPr/>
          <a:lstStyle/>
          <a:p>
            <a:pPr marL="693738" lvl="1" indent="-514350" eaLnBrk="1" hangingPunct="1">
              <a:buFont typeface="Wingdings" panose="05000000000000000000" pitchFamily="2" charset="2"/>
              <a:buChar char="p"/>
              <a:defRPr/>
            </a:pPr>
            <a:r>
              <a:rPr lang="zh-TW" altLang="en-US" sz="2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各單位</a:t>
            </a:r>
            <a:r>
              <a:rPr lang="zh-TW" altLang="en-US" sz="2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業管之空間如中美堂、運動場、朝橒樓、文圖、濟時樓、淨心堂、積健樓、</a:t>
            </a:r>
            <a:r>
              <a:rPr lang="zh-TW" altLang="en-US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各棟學生宿舍</a:t>
            </a:r>
            <a:r>
              <a:rPr lang="en-US" altLang="zh-TW" sz="2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等，各項設備維護預算需自行編列預估金額</a:t>
            </a:r>
            <a:endParaRPr lang="en-US" altLang="zh-TW" sz="2700" dirty="0">
              <a:solidFill>
                <a:srgbClr val="003399"/>
              </a:solidFill>
              <a:latin typeface="標楷體" pitchFamily="65" charset="-120"/>
              <a:ea typeface="標楷體" pitchFamily="65" charset="-120"/>
            </a:endParaRPr>
          </a:p>
          <a:p>
            <a:pPr marL="693738" lvl="1" indent="-514350" eaLnBrk="1" hangingPunct="1">
              <a:buFont typeface="Wingdings" panose="05000000000000000000" pitchFamily="2" charset="2"/>
              <a:buChar char="p"/>
              <a:defRPr/>
            </a:pPr>
            <a:r>
              <a:rPr lang="zh-TW" altLang="en-US" sz="2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如其空間或大樓為多單位使用，共同使用之設備由其共同分擔；若有業管權責界面不清者，請向本組反映以即速澄清避免重複或漏列</a:t>
            </a:r>
            <a:endParaRPr lang="en-US" altLang="zh-TW" sz="2700" dirty="0">
              <a:solidFill>
                <a:srgbClr val="003399"/>
              </a:solidFill>
              <a:latin typeface="標楷體" pitchFamily="65" charset="-120"/>
              <a:ea typeface="標楷體" pitchFamily="65" charset="-120"/>
            </a:endParaRPr>
          </a:p>
          <a:p>
            <a:pPr marL="693738" lvl="1" indent="-51435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700" dirty="0">
                <a:solidFill>
                  <a:srgbClr val="003399"/>
                </a:solidFill>
                <a:latin typeface="+mj-lt"/>
                <a:ea typeface="標楷體" pitchFamily="65" charset="-120"/>
                <a:sym typeface="Wingdings" pitchFamily="2" charset="2"/>
              </a:rPr>
              <a:t>110</a:t>
            </a:r>
            <a:r>
              <a:rPr lang="zh-TW" altLang="en-US" sz="2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學年度各單位提報總務處修繕費之預算表，本組將於</a:t>
            </a:r>
            <a:r>
              <a:rPr lang="en-US" altLang="zh-TW" sz="2700" b="1" dirty="0" smtClean="0">
                <a:solidFill>
                  <a:srgbClr val="FF0000"/>
                </a:solidFill>
                <a:latin typeface="+mj-lt"/>
                <a:ea typeface="標楷體" pitchFamily="65" charset="-120"/>
                <a:sym typeface="Wingdings" pitchFamily="2" charset="2"/>
              </a:rPr>
              <a:t>110</a:t>
            </a:r>
            <a:r>
              <a:rPr lang="zh-TW" altLang="en-US" sz="27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年</a:t>
            </a:r>
            <a:r>
              <a:rPr lang="en-US" altLang="zh-TW" sz="2700" b="1" dirty="0">
                <a:solidFill>
                  <a:srgbClr val="FF0000"/>
                </a:solidFill>
                <a:latin typeface="+mj-lt"/>
                <a:ea typeface="標楷體" pitchFamily="65" charset="-120"/>
                <a:sym typeface="Wingdings" pitchFamily="2" charset="2"/>
              </a:rPr>
              <a:t>01</a:t>
            </a:r>
            <a:r>
              <a:rPr lang="zh-TW" altLang="en-US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月</a:t>
            </a:r>
            <a:r>
              <a:rPr lang="en-US" altLang="zh-TW" sz="2700" b="1" dirty="0">
                <a:solidFill>
                  <a:srgbClr val="FF0000"/>
                </a:solidFill>
                <a:latin typeface="+mj-lt"/>
                <a:ea typeface="標楷體" pitchFamily="65" charset="-120"/>
                <a:sym typeface="Wingdings" pitchFamily="2" charset="2"/>
              </a:rPr>
              <a:t>28</a:t>
            </a:r>
            <a:r>
              <a:rPr lang="zh-TW" altLang="en-US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日</a:t>
            </a:r>
            <a:r>
              <a:rPr lang="en-US" altLang="zh-TW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</a:t>
            </a:r>
            <a:r>
              <a:rPr lang="zh-TW" altLang="en-US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四</a:t>
            </a:r>
            <a:r>
              <a:rPr lang="en-US" altLang="zh-TW" sz="27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)</a:t>
            </a:r>
            <a:r>
              <a:rPr lang="zh-TW" altLang="en-US" sz="270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彙整續辦</a:t>
            </a:r>
            <a:endParaRPr lang="zh-TW" altLang="en-US" sz="2700" dirty="0">
              <a:solidFill>
                <a:srgbClr val="0033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7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08301" y="868363"/>
            <a:ext cx="7299325" cy="576262"/>
          </a:xfrm>
        </p:spPr>
        <p:txBody>
          <a:bodyPr/>
          <a:lstStyle/>
          <a:p>
            <a:pPr marL="965200" indent="-965200" algn="ctr" eaLnBrk="1" hangingPunct="1"/>
            <a:r>
              <a:rPr lang="zh-TW" altLang="en-US" smtClean="0">
                <a:latin typeface="華康楷書體W5(P)" panose="03000500000000000000" pitchFamily="66" charset="-120"/>
                <a:ea typeface="標楷體" panose="03000509000000000000" pitchFamily="65" charset="-120"/>
              </a:rPr>
              <a:t>室內裝修審查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8776" y="1557339"/>
            <a:ext cx="7313613" cy="4429125"/>
          </a:xfrm>
        </p:spPr>
        <p:txBody>
          <a:bodyPr/>
          <a:lstStyle/>
          <a:p>
            <a:pPr marL="693738" lvl="1" indent="-514350" eaLnBrk="1" hangingPunct="1">
              <a:buFont typeface="Wingdings" panose="05000000000000000000" pitchFamily="2" charset="2"/>
              <a:buChar char="p"/>
              <a:defRPr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供公眾使用建築物及經內政部認定有必要之非供公眾使用建築物</a:t>
            </a:r>
            <a:endParaRPr lang="en-US" altLang="zh-TW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93738" lvl="1" indent="-514350" eaLnBrk="1" hangingPunct="1">
              <a:buFont typeface="Wingdings" panose="05000000000000000000" pitchFamily="2" charset="2"/>
              <a:buChar char="p"/>
              <a:defRPr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指除壁紙、壁布、窗簾、家具、活動隔屏</a:t>
            </a:r>
            <a:endParaRPr lang="en-US" altLang="zh-TW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9388" lvl="1" indent="0" eaLnBrk="1" hangingPunct="1">
              <a:buNone/>
              <a:defRPr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、地氈等之黏貼及擺設外之下列行為：</a:t>
            </a:r>
            <a:endParaRPr lang="en-US" altLang="zh-TW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2600" dirty="0"/>
              <a:t>      </a:t>
            </a:r>
            <a:r>
              <a:rPr lang="en-US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固著於建築物構造體之天花板裝修</a:t>
            </a:r>
            <a:endParaRPr lang="en-US" altLang="zh-TW" sz="2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2600" dirty="0"/>
              <a:t>      </a:t>
            </a:r>
            <a:r>
              <a:rPr lang="en-US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內部牆面裝修</a:t>
            </a:r>
          </a:p>
          <a:p>
            <a:pPr marL="0" indent="0">
              <a:buNone/>
              <a:defRPr/>
            </a:pPr>
            <a:r>
              <a:rPr lang="zh-TW" altLang="en-US" sz="2600" dirty="0"/>
              <a:t>      </a:t>
            </a:r>
            <a:r>
              <a:rPr lang="en-US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高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度超過地板面以上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1.2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公尺固定之隔屏或</a:t>
            </a:r>
            <a:endParaRPr lang="en-US" altLang="zh-TW" sz="2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zh-TW" alt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兼作櫥櫃使用之隔屏裝修</a:t>
            </a:r>
          </a:p>
          <a:p>
            <a:pPr marL="0" indent="0">
              <a:buNone/>
              <a:defRPr/>
            </a:pPr>
            <a:r>
              <a:rPr lang="zh-TW" altLang="en-US" sz="2600" dirty="0"/>
              <a:t>      </a:t>
            </a:r>
            <a:r>
              <a:rPr lang="en-US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zh-TW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間牆變更</a:t>
            </a:r>
          </a:p>
        </p:txBody>
      </p:sp>
    </p:spTree>
    <p:extLst>
      <p:ext uri="{BB962C8B-B14F-4D97-AF65-F5344CB8AC3E}">
        <p14:creationId xmlns:p14="http://schemas.microsoft.com/office/powerpoint/2010/main" val="2722356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55913" y="2133600"/>
            <a:ext cx="7313612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 sz="9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資　產　組</a:t>
            </a:r>
          </a:p>
        </p:txBody>
      </p:sp>
    </p:spTree>
    <p:extLst>
      <p:ext uri="{BB962C8B-B14F-4D97-AF65-F5344CB8AC3E}">
        <p14:creationId xmlns:p14="http://schemas.microsoft.com/office/powerpoint/2010/main" val="4046204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5425" y="2967038"/>
            <a:ext cx="6661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defRPr/>
            </a:pPr>
            <a:r>
              <a:rPr kumimoji="1" lang="zh-TW" altLang="en-US" sz="7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採　購　業  務</a:t>
            </a:r>
          </a:p>
        </p:txBody>
      </p:sp>
    </p:spTree>
    <p:extLst>
      <p:ext uri="{BB962C8B-B14F-4D97-AF65-F5344CB8AC3E}">
        <p14:creationId xmlns:p14="http://schemas.microsoft.com/office/powerpoint/2010/main" val="3039364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55913" y="2133600"/>
            <a:ext cx="7313612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 sz="9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事　務　組</a:t>
            </a:r>
          </a:p>
        </p:txBody>
      </p:sp>
    </p:spTree>
    <p:extLst>
      <p:ext uri="{BB962C8B-B14F-4D97-AF65-F5344CB8AC3E}">
        <p14:creationId xmlns:p14="http://schemas.microsoft.com/office/powerpoint/2010/main" val="112465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5600" b="1">
                <a:latin typeface="文鼎粗隸" panose="02010609010101010101" pitchFamily="49" charset="-120"/>
                <a:ea typeface="文鼎粗隸" panose="02010609010101010101" pitchFamily="49" charset="-120"/>
              </a:rPr>
              <a:t>大　綱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rgbClr val="0033CC"/>
              </a:buClr>
            </a:pPr>
            <a:r>
              <a:rPr lang="zh-TW" altLang="en-US" sz="36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影印機租用</a:t>
            </a:r>
          </a:p>
          <a:p>
            <a:pPr eaLnBrk="1" hangingPunct="1">
              <a:buClr>
                <a:srgbClr val="0033CC"/>
              </a:buClr>
            </a:pPr>
            <a:r>
              <a:rPr lang="zh-TW" altLang="en-US" sz="36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聯合採購</a:t>
            </a:r>
            <a:r>
              <a:rPr lang="en-US" altLang="zh-TW" sz="36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-</a:t>
            </a:r>
            <a:r>
              <a:rPr lang="zh-TW" altLang="en-US" sz="36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冷氣機</a:t>
            </a:r>
          </a:p>
          <a:p>
            <a:pPr eaLnBrk="1" hangingPunct="1">
              <a:buClr>
                <a:srgbClr val="0033CC"/>
              </a:buClr>
            </a:pPr>
            <a:r>
              <a:rPr lang="zh-TW" altLang="en-US" sz="36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一般採購</a:t>
            </a:r>
            <a:r>
              <a:rPr lang="en-US" altLang="zh-TW" sz="36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-</a:t>
            </a:r>
            <a:r>
              <a:rPr lang="zh-TW" altLang="en-US" sz="36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個人電腦、筆記型電腦與印表機</a:t>
            </a:r>
          </a:p>
          <a:p>
            <a:pPr eaLnBrk="1" hangingPunct="1">
              <a:buClr>
                <a:srgbClr val="0033CC"/>
              </a:buClr>
            </a:pPr>
            <a:r>
              <a:rPr lang="zh-TW" altLang="en-US" sz="36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家具採購</a:t>
            </a:r>
          </a:p>
          <a:p>
            <a:pPr eaLnBrk="1" hangingPunct="1">
              <a:buClr>
                <a:srgbClr val="0033CC"/>
              </a:buClr>
            </a:pPr>
            <a:r>
              <a:rPr lang="zh-TW" altLang="en-US" sz="36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綠色採購</a:t>
            </a:r>
            <a:endParaRPr lang="en-US" altLang="zh-TW" sz="3600" b="1">
              <a:solidFill>
                <a:srgbClr val="0033CC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>
              <a:buClr>
                <a:srgbClr val="0033CC"/>
              </a:buClr>
            </a:pPr>
            <a:r>
              <a:rPr lang="zh-TW" altLang="en-US" sz="36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採購相關注意事項</a:t>
            </a:r>
          </a:p>
          <a:p>
            <a:pPr lvl="1" eaLnBrk="1" hangingPunct="1"/>
            <a:endParaRPr lang="en-US" altLang="zh-TW" sz="360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8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800" b="1">
                <a:latin typeface="文鼎粗隸" panose="02010609010101010101" pitchFamily="49" charset="-120"/>
                <a:ea typeface="文鼎粗隸" panose="02010609010101010101" pitchFamily="49" charset="-120"/>
              </a:rPr>
              <a:t>影印機租用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0825" y="1700214"/>
            <a:ext cx="7416800" cy="489902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28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本校辦公室影印機租賃廠商目前由以「台灣富士全錄股份公司」、「金儀股份有限公司」</a:t>
            </a:r>
            <a:r>
              <a:rPr lang="zh-TW" altLang="en-US" sz="2800" b="1">
                <a:solidFill>
                  <a:schemeClr val="tx2"/>
                </a:solidFill>
                <a:latin typeface="新細明體" panose="02020500000000000000" pitchFamily="18" charset="-120"/>
              </a:rPr>
              <a:t>、</a:t>
            </a:r>
            <a:r>
              <a:rPr lang="zh-TW" altLang="en-US" sz="28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「震旦股份有限公司」及 </a:t>
            </a:r>
            <a:r>
              <a:rPr lang="en-US" altLang="zh-TW" sz="28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28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依筆劃</a:t>
            </a:r>
            <a:r>
              <a:rPr lang="en-US" altLang="zh-TW" sz="28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  <a:r>
              <a:rPr lang="zh-TW" altLang="en-US" sz="28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三家廠商簽約或續約。</a:t>
            </a:r>
            <a:endParaRPr lang="en-US" altLang="zh-TW" sz="2800" b="1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/>
            <a:r>
              <a:rPr lang="en-US" altLang="zh-TW" sz="2800" b="1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sz="2800" b="1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學年度影印機使用仍需依最終採購結果辦理</a:t>
            </a:r>
            <a:r>
              <a:rPr lang="zh-TW" altLang="en-US" sz="2800" b="1">
                <a:solidFill>
                  <a:srgbClr val="FF0000"/>
                </a:solidFill>
                <a:latin typeface="新細明體" panose="02020500000000000000" pitchFamily="18" charset="-120"/>
              </a:rPr>
              <a:t>，預算編列請各單位依本學年度現</a:t>
            </a:r>
            <a:r>
              <a:rPr lang="zh-TW" altLang="en-US" sz="2800" b="1">
                <a:solidFill>
                  <a:srgbClr val="3399FF"/>
                </a:solidFill>
                <a:latin typeface="新細明體" panose="02020500000000000000" pitchFamily="18" charset="-120"/>
              </a:rPr>
              <a:t>「每月</a:t>
            </a:r>
            <a:r>
              <a:rPr lang="en-US" altLang="zh-TW" sz="2800" b="1">
                <a:solidFill>
                  <a:srgbClr val="3399FF"/>
                </a:solidFill>
                <a:latin typeface="新細明體" panose="02020500000000000000" pitchFamily="18" charset="-120"/>
              </a:rPr>
              <a:t>/(</a:t>
            </a:r>
            <a:r>
              <a:rPr lang="zh-TW" altLang="en-US" sz="2800" b="1">
                <a:solidFill>
                  <a:srgbClr val="3399FF"/>
                </a:solidFill>
                <a:latin typeface="新細明體" panose="02020500000000000000" pitchFamily="18" charset="-120"/>
              </a:rPr>
              <a:t>每期</a:t>
            </a:r>
            <a:r>
              <a:rPr lang="en-US" altLang="zh-TW" sz="2800" b="1">
                <a:solidFill>
                  <a:srgbClr val="3399FF"/>
                </a:solidFill>
                <a:latin typeface="新細明體" panose="02020500000000000000" pitchFamily="18" charset="-120"/>
              </a:rPr>
              <a:t>)</a:t>
            </a:r>
            <a:r>
              <a:rPr lang="zh-TW" altLang="en-US" sz="2800" b="1">
                <a:solidFill>
                  <a:srgbClr val="3399FF"/>
                </a:solidFill>
                <a:latin typeface="新細明體" panose="02020500000000000000" pitchFamily="18" charset="-120"/>
              </a:rPr>
              <a:t>給付金額</a:t>
            </a:r>
            <a:r>
              <a:rPr lang="en-US" altLang="zh-TW" sz="2800" b="1">
                <a:solidFill>
                  <a:srgbClr val="3399FF"/>
                </a:solidFill>
                <a:latin typeface="新細明體" panose="02020500000000000000" pitchFamily="18" charset="-120"/>
              </a:rPr>
              <a:t>*</a:t>
            </a:r>
            <a:r>
              <a:rPr lang="zh-TW" altLang="en-US" sz="2800" b="1">
                <a:solidFill>
                  <a:srgbClr val="3399FF"/>
                </a:solidFill>
                <a:latin typeface="新細明體" panose="02020500000000000000" pitchFamily="18" charset="-120"/>
              </a:rPr>
              <a:t>使用期數</a:t>
            </a:r>
            <a:r>
              <a:rPr lang="en-US" altLang="zh-TW" sz="2800" b="1">
                <a:solidFill>
                  <a:srgbClr val="3399FF"/>
                </a:solidFill>
                <a:latin typeface="新細明體" panose="02020500000000000000" pitchFamily="18" charset="-120"/>
              </a:rPr>
              <a:t>」</a:t>
            </a:r>
            <a:r>
              <a:rPr lang="zh-TW" altLang="en-US" sz="2800" b="1">
                <a:solidFill>
                  <a:srgbClr val="FF0000"/>
                </a:solidFill>
                <a:latin typeface="新細明體" panose="02020500000000000000" pitchFamily="18" charset="-120"/>
              </a:rPr>
              <a:t>預估之。如有增加印量者請自行酌量增加預算額。</a:t>
            </a:r>
            <a:endParaRPr lang="en-US" altLang="zh-TW" sz="2800" b="1">
              <a:solidFill>
                <a:srgbClr val="FF0000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1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7841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800" b="1">
                <a:latin typeface="文鼎粗隸" panose="02010609010101010101" pitchFamily="49" charset="-120"/>
                <a:ea typeface="文鼎粗隸" panose="02010609010101010101" pitchFamily="49" charset="-120"/>
              </a:rPr>
              <a:t>冷氣機採購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95550" y="1700214"/>
            <a:ext cx="7632700" cy="4899025"/>
          </a:xfrm>
        </p:spPr>
        <p:txBody>
          <a:bodyPr/>
          <a:lstStyle/>
          <a:p>
            <a:pPr eaLnBrk="1" hangingPunct="1"/>
            <a:r>
              <a:rPr lang="en-US" altLang="zh-TW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學年度依循學校政策，以限定台製廠牌並</a:t>
            </a:r>
            <a:r>
              <a:rPr lang="zh-TW" altLang="en-US" sz="2000" b="1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有節能標章能源效率一級</a:t>
            </a:r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，由各申請單位評估預算，後續資產</a:t>
            </a:r>
            <a:r>
              <a:rPr lang="zh-TW" altLang="en-US" sz="2000" b="1">
                <a:solidFill>
                  <a:schemeClr val="tx2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組</a:t>
            </a:r>
            <a:r>
              <a:rPr lang="zh-TW" altLang="en-US" sz="2000" b="1">
                <a:solidFill>
                  <a:schemeClr val="tx2"/>
                </a:solidFill>
                <a:latin typeface="新細明體" panose="02020500000000000000" pitchFamily="18" charset="-120"/>
                <a:ea typeface="文鼎粗隸" panose="02010609010101010101" pitchFamily="49" charset="-120"/>
              </a:rPr>
              <a:t>依需求單位選擇之機款進行採購</a:t>
            </a:r>
            <a:r>
              <a:rPr lang="zh-TW" altLang="en-US" sz="2000" b="1">
                <a:solidFill>
                  <a:schemeClr val="tx2"/>
                </a:solidFill>
                <a:latin typeface="新細明體" panose="02020500000000000000" pitchFamily="18" charset="-120"/>
              </a:rPr>
              <a:t>。</a:t>
            </a:r>
            <a:endParaRPr lang="en-US" altLang="zh-TW" sz="2000" b="1">
              <a:solidFill>
                <a:schemeClr val="tx2"/>
              </a:solidFill>
              <a:latin typeface="新細明體" panose="02020500000000000000" pitchFamily="18" charset="-120"/>
            </a:endParaRPr>
          </a:p>
          <a:p>
            <a:pPr eaLnBrk="1" hangingPunct="1"/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新設冷氣原則仍以窗型為優先考量 ，除非該空間無法安裝窗型機，再以分離式機型規劃。</a:t>
            </a:r>
            <a:endParaRPr lang="en-US" altLang="zh-TW" sz="2000" b="1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/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冷氣機計算標準，如涉頂樓、西曬等因素，可酌增</a:t>
            </a:r>
            <a:r>
              <a:rPr lang="en-US" altLang="zh-TW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10%</a:t>
            </a:r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計算</a:t>
            </a:r>
          </a:p>
          <a:p>
            <a:pPr eaLnBrk="1" hangingPunct="1"/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請填具</a:t>
            </a:r>
            <a:r>
              <a:rPr lang="en-US" altLang="zh-TW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【</a:t>
            </a:r>
            <a:r>
              <a:rPr lang="en-US" altLang="zh-TW" sz="2000" b="1" u="sng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sz="2000" b="1" u="sng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學年度申請購置冷氣機需求表</a:t>
            </a:r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，及</a:t>
            </a:r>
            <a:r>
              <a:rPr lang="zh-TW" altLang="en-US" sz="2000" b="1" u="sng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新增或汰換冷氣機申請作業表</a:t>
            </a:r>
            <a:r>
              <a:rPr lang="en-US" altLang="zh-TW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】</a:t>
            </a:r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並於</a:t>
            </a:r>
            <a:r>
              <a:rPr lang="en-US" altLang="zh-TW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年</a:t>
            </a:r>
            <a:r>
              <a:rPr lang="en-US" altLang="zh-TW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02</a:t>
            </a:r>
            <a:r>
              <a:rPr lang="zh-TW" altLang="en-US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月</a:t>
            </a:r>
            <a:r>
              <a:rPr lang="en-US" altLang="zh-TW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18</a:t>
            </a:r>
            <a:r>
              <a:rPr lang="zh-TW" altLang="en-US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日</a:t>
            </a:r>
            <a:r>
              <a:rPr lang="en-US" altLang="zh-TW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四</a:t>
            </a:r>
            <a:r>
              <a:rPr lang="en-US" altLang="zh-TW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  <a:r>
              <a:rPr lang="zh-TW" altLang="en-US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下午</a:t>
            </a:r>
            <a:r>
              <a:rPr lang="en-US" altLang="zh-TW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4:00</a:t>
            </a:r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前送交資產組，</a:t>
            </a:r>
            <a:r>
              <a:rPr lang="zh-TW" altLang="zh-TW" sz="2000">
                <a:latin typeface="新細明體" panose="02020500000000000000" pitchFamily="18" charset="-120"/>
                <a:ea typeface="文鼎粗隸" panose="02010609010101010101" pitchFamily="49" charset="-120"/>
              </a:rPr>
              <a:t>資產組將於</a:t>
            </a:r>
            <a:r>
              <a:rPr lang="en-US" altLang="zh-TW" sz="2000">
                <a:latin typeface="新細明體" panose="02020500000000000000" pitchFamily="18" charset="-120"/>
                <a:ea typeface="文鼎粗隸" panose="02010609010101010101" pitchFamily="49" charset="-120"/>
              </a:rPr>
              <a:t>110</a:t>
            </a:r>
            <a:r>
              <a:rPr lang="zh-TW" altLang="zh-TW" sz="2000">
                <a:latin typeface="新細明體" panose="02020500000000000000" pitchFamily="18" charset="-120"/>
                <a:ea typeface="文鼎粗隸" panose="02010609010101010101" pitchFamily="49" charset="-120"/>
              </a:rPr>
              <a:t>年</a:t>
            </a:r>
            <a:r>
              <a:rPr lang="en-US" altLang="zh-TW" sz="2000">
                <a:latin typeface="新細明體" panose="02020500000000000000" pitchFamily="18" charset="-120"/>
                <a:ea typeface="文鼎粗隸" panose="02010609010101010101" pitchFamily="49" charset="-120"/>
              </a:rPr>
              <a:t>2</a:t>
            </a:r>
            <a:r>
              <a:rPr lang="zh-TW" altLang="zh-TW" sz="2000">
                <a:latin typeface="新細明體" panose="02020500000000000000" pitchFamily="18" charset="-120"/>
                <a:ea typeface="文鼎粗隸" panose="02010609010101010101" pitchFamily="49" charset="-120"/>
              </a:rPr>
              <a:t>月</a:t>
            </a:r>
            <a:r>
              <a:rPr lang="en-US" altLang="zh-TW" sz="2000">
                <a:latin typeface="新細明體" panose="02020500000000000000" pitchFamily="18" charset="-120"/>
                <a:ea typeface="文鼎粗隸" panose="02010609010101010101" pitchFamily="49" charset="-120"/>
              </a:rPr>
              <a:t>25</a:t>
            </a:r>
            <a:r>
              <a:rPr lang="zh-TW" altLang="zh-TW" sz="2000">
                <a:latin typeface="新細明體" panose="02020500000000000000" pitchFamily="18" charset="-120"/>
                <a:ea typeface="文鼎粗隸" panose="02010609010101010101" pitchFamily="49" charset="-120"/>
              </a:rPr>
              <a:t>日</a:t>
            </a:r>
            <a:r>
              <a:rPr lang="en-US" altLang="zh-TW" sz="2000">
                <a:latin typeface="新細明體" panose="02020500000000000000" pitchFamily="18" charset="-120"/>
                <a:ea typeface="文鼎粗隸" panose="02010609010101010101" pitchFamily="49" charset="-120"/>
              </a:rPr>
              <a:t>(</a:t>
            </a:r>
            <a:r>
              <a:rPr lang="zh-TW" altLang="en-US" sz="2000">
                <a:latin typeface="新細明體" panose="02020500000000000000" pitchFamily="18" charset="-120"/>
                <a:ea typeface="文鼎粗隸" panose="02010609010101010101" pitchFamily="49" charset="-120"/>
              </a:rPr>
              <a:t>四</a:t>
            </a:r>
            <a:r>
              <a:rPr lang="en-US" altLang="zh-TW" sz="2000">
                <a:latin typeface="新細明體" panose="02020500000000000000" pitchFamily="18" charset="-120"/>
                <a:ea typeface="文鼎粗隸" panose="02010609010101010101" pitchFamily="49" charset="-120"/>
              </a:rPr>
              <a:t>)</a:t>
            </a:r>
            <a:r>
              <a:rPr lang="zh-TW" altLang="en-US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下午</a:t>
            </a:r>
            <a:r>
              <a:rPr lang="en-US" altLang="zh-TW" sz="20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3:00</a:t>
            </a:r>
            <a:r>
              <a:rPr lang="zh-TW" altLang="zh-TW" sz="2000">
                <a:latin typeface="新細明體" panose="02020500000000000000" pitchFamily="18" charset="-120"/>
                <a:ea typeface="文鼎粗隸" panose="02010609010101010101" pitchFamily="49" charset="-120"/>
              </a:rPr>
              <a:t>前完成汰舊換新財產確認及電力評估後傳予各申請單位留存</a:t>
            </a:r>
            <a:r>
              <a:rPr lang="zh-TW" altLang="en-US" sz="2000">
                <a:latin typeface="新細明體" panose="02020500000000000000" pitchFamily="18" charset="-120"/>
                <a:ea typeface="文鼎粗隸" panose="02010609010101010101" pitchFamily="49" charset="-120"/>
              </a:rPr>
              <a:t>，供各單位編列預算及後續申請請購使用。</a:t>
            </a:r>
            <a:endParaRPr lang="zh-TW" altLang="en-US" sz="2000" b="1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/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上學期於</a:t>
            </a:r>
            <a:r>
              <a:rPr lang="en-US" altLang="zh-TW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年</a:t>
            </a:r>
            <a:r>
              <a:rPr lang="en-US" altLang="zh-TW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9</a:t>
            </a:r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月底前，下學期於</a:t>
            </a:r>
            <a:r>
              <a:rPr lang="en-US" altLang="zh-TW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111</a:t>
            </a:r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年</a:t>
            </a:r>
            <a:r>
              <a:rPr lang="en-US" altLang="zh-TW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2</a:t>
            </a:r>
            <a:r>
              <a:rPr lang="zh-TW" altLang="en-US" sz="2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月底前提出請購單，俾利辦理統一採購。</a:t>
            </a:r>
          </a:p>
        </p:txBody>
      </p:sp>
    </p:spTree>
    <p:extLst>
      <p:ext uri="{BB962C8B-B14F-4D97-AF65-F5344CB8AC3E}">
        <p14:creationId xmlns:p14="http://schemas.microsoft.com/office/powerpoint/2010/main" val="3135693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855914" y="454025"/>
            <a:ext cx="66960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600" b="1">
                <a:solidFill>
                  <a:srgbClr val="000000"/>
                </a:solidFill>
                <a:latin typeface="新細明體" panose="02020500000000000000" pitchFamily="18" charset="-120"/>
              </a:rPr>
              <a:t>輔仁大學</a:t>
            </a:r>
            <a:r>
              <a:rPr lang="en-US" altLang="zh-TW" sz="2600" b="1">
                <a:solidFill>
                  <a:srgbClr val="000000"/>
                </a:solidFill>
                <a:latin typeface="新細明體" panose="02020500000000000000" pitchFamily="18" charset="-120"/>
              </a:rPr>
              <a:t>110</a:t>
            </a:r>
            <a:r>
              <a:rPr lang="zh-TW" altLang="en-US" sz="2600" b="1">
                <a:solidFill>
                  <a:srgbClr val="000000"/>
                </a:solidFill>
                <a:latin typeface="新細明體" panose="02020500000000000000" pitchFamily="18" charset="-120"/>
              </a:rPr>
              <a:t>學年度申請購置冷氣機需求表</a:t>
            </a:r>
            <a:endParaRPr lang="zh-TW" altLang="en-US" sz="2600" b="1">
              <a:solidFill>
                <a:srgbClr val="000000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en-US" sz="1600" b="1">
              <a:solidFill>
                <a:srgbClr val="000000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zh-TW" sz="1600">
                <a:solidFill>
                  <a:srgbClr val="000000"/>
                </a:solidFill>
                <a:latin typeface="新細明體" panose="02020500000000000000" pitchFamily="18" charset="-120"/>
              </a:rPr>
              <a:t>申請單位：</a:t>
            </a:r>
            <a:r>
              <a:rPr lang="zh-TW" altLang="en-US" sz="1600">
                <a:solidFill>
                  <a:srgbClr val="000000"/>
                </a:solidFill>
                <a:latin typeface="新細明體" panose="02020500000000000000" pitchFamily="18" charset="-120"/>
              </a:rPr>
              <a:t>_</a:t>
            </a:r>
            <a:r>
              <a:rPr lang="en-US" altLang="zh-TW" sz="1600">
                <a:solidFill>
                  <a:srgbClr val="000000"/>
                </a:solidFill>
                <a:latin typeface="新細明體" panose="02020500000000000000" pitchFamily="18" charset="-120"/>
              </a:rPr>
              <a:t>___________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890838" y="1700213"/>
          <a:ext cx="6877050" cy="3097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755">
                  <a:extLst>
                    <a:ext uri="{9D8B030D-6E8A-4147-A177-3AD203B41FA5}">
                      <a16:colId xmlns="" xmlns:a16="http://schemas.microsoft.com/office/drawing/2014/main" val="980192364"/>
                    </a:ext>
                  </a:extLst>
                </a:gridCol>
                <a:gridCol w="1680627">
                  <a:extLst>
                    <a:ext uri="{9D8B030D-6E8A-4147-A177-3AD203B41FA5}">
                      <a16:colId xmlns="" xmlns:a16="http://schemas.microsoft.com/office/drawing/2014/main" val="2667349084"/>
                    </a:ext>
                  </a:extLst>
                </a:gridCol>
                <a:gridCol w="713910">
                  <a:extLst>
                    <a:ext uri="{9D8B030D-6E8A-4147-A177-3AD203B41FA5}">
                      <a16:colId xmlns="" xmlns:a16="http://schemas.microsoft.com/office/drawing/2014/main" val="1514907410"/>
                    </a:ext>
                  </a:extLst>
                </a:gridCol>
                <a:gridCol w="1495851">
                  <a:extLst>
                    <a:ext uri="{9D8B030D-6E8A-4147-A177-3AD203B41FA5}">
                      <a16:colId xmlns="" xmlns:a16="http://schemas.microsoft.com/office/drawing/2014/main" val="3610294357"/>
                    </a:ext>
                  </a:extLst>
                </a:gridCol>
                <a:gridCol w="2313907">
                  <a:extLst>
                    <a:ext uri="{9D8B030D-6E8A-4147-A177-3AD203B41FA5}">
                      <a16:colId xmlns="" xmlns:a16="http://schemas.microsoft.com/office/drawing/2014/main" val="2791170127"/>
                    </a:ext>
                  </a:extLst>
                </a:gridCol>
              </a:tblGrid>
              <a:tr h="1186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序號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新增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zh-TW" sz="1400" kern="100" dirty="0">
                          <a:effectLst/>
                        </a:rPr>
                        <a:t>汰換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台數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安裝地點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金額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80498955"/>
                  </a:ext>
                </a:extLst>
              </a:tr>
              <a:tr h="477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400" kern="100">
                          <a:effectLst/>
                        </a:rPr>
                        <a:t>新增</a:t>
                      </a:r>
                      <a:r>
                        <a:rPr lang="en-US" sz="1400" kern="10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400" kern="100">
                          <a:effectLst/>
                        </a:rPr>
                        <a:t>汰換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52170136"/>
                  </a:ext>
                </a:extLst>
              </a:tr>
              <a:tr h="477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400" kern="100">
                          <a:effectLst/>
                        </a:rPr>
                        <a:t>新增</a:t>
                      </a:r>
                      <a:r>
                        <a:rPr lang="en-US" sz="1400" kern="10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400" kern="100">
                          <a:effectLst/>
                        </a:rPr>
                        <a:t>汰換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345024"/>
                  </a:ext>
                </a:extLst>
              </a:tr>
              <a:tr h="477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400" kern="100">
                          <a:effectLst/>
                        </a:rPr>
                        <a:t>新增</a:t>
                      </a:r>
                      <a:r>
                        <a:rPr lang="en-US" sz="1400" kern="10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400" kern="100">
                          <a:effectLst/>
                        </a:rPr>
                        <a:t>汰換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78895763"/>
                  </a:ext>
                </a:extLst>
              </a:tr>
              <a:tr h="477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400" kern="100" dirty="0">
                          <a:effectLst/>
                        </a:rPr>
                        <a:t>新增</a:t>
                      </a:r>
                      <a:r>
                        <a:rPr lang="en-US" sz="1400" kern="100" dirty="0">
                          <a:effectLst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sz="1400" kern="100" dirty="0">
                          <a:effectLst/>
                        </a:rPr>
                        <a:t>汰換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45799527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24113" y="4797425"/>
            <a:ext cx="8064500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defRPr/>
            </a:pPr>
            <a:r>
              <a:rPr kumimoji="1" lang="zh-TW" altLang="zh-TW" sz="1400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申請人：</a:t>
            </a:r>
            <a:r>
              <a:rPr kumimoji="1" lang="en-US" altLang="zh-TW" sz="1400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kumimoji="1" lang="zh-TW" altLang="zh-TW" sz="1400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分機：</a:t>
            </a:r>
            <a:r>
              <a:rPr kumimoji="1" lang="en-US" altLang="zh-TW" sz="1400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kumimoji="1" lang="zh-TW" altLang="zh-TW" sz="1400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單位主管：</a:t>
            </a:r>
            <a:r>
              <a:rPr kumimoji="1" lang="zh-TW" altLang="zh-TW" sz="1400" u="sng" kern="1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TW" sz="1400" u="sng" kern="1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</a:t>
            </a:r>
            <a:endParaRPr kumimoji="1" lang="zh-TW" altLang="zh-TW" sz="1400" kern="1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defRPr/>
            </a:pPr>
            <a:r>
              <a:rPr kumimoji="1" lang="zh-TW" altLang="zh-TW" sz="1400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備註：</a:t>
            </a:r>
            <a:endParaRPr kumimoji="1" lang="zh-TW" altLang="zh-TW" sz="1400" kern="1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ts val="24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kumimoji="1" lang="zh-TW" altLang="zh-TW" sz="1400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請務必</a:t>
            </a:r>
            <a:r>
              <a:rPr kumimoji="1" lang="zh-TW" altLang="zh-TW" sz="1400" b="1" i="1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用印後</a:t>
            </a:r>
            <a:r>
              <a:rPr kumimoji="1" lang="zh-TW" altLang="zh-TW" sz="1400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kumimoji="1" lang="en-US" altLang="zh-TW" sz="1400" b="1" i="1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kumimoji="1" lang="zh-TW" altLang="zh-TW" sz="1400" b="1" i="1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kumimoji="1" lang="en-US" altLang="zh-TW" sz="1400" b="1" i="1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1" lang="zh-TW" altLang="zh-TW" sz="1400" b="1" i="1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kumimoji="1" lang="en-US" altLang="zh-TW" sz="1400" b="1" i="1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kumimoji="1" lang="zh-TW" altLang="zh-TW" sz="1400" b="1" i="1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日（星期四）</a:t>
            </a:r>
            <a:r>
              <a:rPr kumimoji="1" lang="en-US" altLang="zh-TW" sz="1400" b="1" i="1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PM 4</a:t>
            </a:r>
            <a:r>
              <a:rPr kumimoji="1" lang="zh-TW" altLang="zh-TW" sz="1400" b="1" i="1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kumimoji="1" lang="en-US" altLang="zh-TW" sz="1400" b="1" i="1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kumimoji="1" lang="zh-TW" altLang="zh-TW" sz="1400" b="1" i="1" u="sng" kern="100" dirty="0">
                <a:solidFill>
                  <a:srgbClr val="000000"/>
                </a:solidFill>
                <a:latin typeface="SimSun" panose="02010600030101010101" pitchFamily="2" charset="-122"/>
                <a:ea typeface="標楷體" panose="03000509000000000000" pitchFamily="65" charset="-120"/>
                <a:cs typeface="Times New Roman" panose="02020603050405020304" pitchFamily="18" charset="0"/>
              </a:rPr>
              <a:t>前以書面送回總務處資產組（舒德樓五樓）續辦。</a:t>
            </a:r>
            <a:endParaRPr kumimoji="1" lang="zh-TW" altLang="zh-TW" sz="1400" kern="1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ts val="24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kumimoji="1" lang="zh-TW" altLang="zh-TW" sz="14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機種：台製廠牌並有節能標章能源效率一級。</a:t>
            </a:r>
            <a:endParaRPr kumimoji="1" lang="zh-TW" altLang="zh-TW" sz="1400" kern="1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81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zh-TW" altLang="en-US" b="1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新增或汰換冷氣機申請作業表</a:t>
            </a:r>
            <a:endParaRPr lang="en-US" altLang="zh-TW" b="1" smtClean="0"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/>
            <a:r>
              <a:rPr lang="zh-TW" altLang="en-US" b="1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第一部分：申請基本資料（申請單位填寫）</a:t>
            </a:r>
            <a:r>
              <a:rPr lang="zh-TW" altLang="en-US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 </a:t>
            </a:r>
          </a:p>
          <a:p>
            <a:pPr lvl="1" eaLnBrk="1" hangingPunct="1"/>
            <a:r>
              <a:rPr lang="zh-TW" altLang="en-US" b="1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第二部分：冷房能力評估（單位填寫或</a:t>
            </a:r>
            <a:r>
              <a:rPr lang="zh-TW" altLang="en-US" b="1" smtClean="0">
                <a:solidFill>
                  <a:srgbClr val="7030A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廠商協助填寫</a:t>
            </a:r>
            <a:r>
              <a:rPr lang="zh-TW" altLang="en-US" b="1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）</a:t>
            </a:r>
            <a:r>
              <a:rPr lang="zh-TW" altLang="en-US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 </a:t>
            </a:r>
          </a:p>
          <a:p>
            <a:pPr lvl="1" eaLnBrk="1" hangingPunct="1"/>
            <a:r>
              <a:rPr lang="zh-TW" altLang="en-US" b="1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第三部分：電力評估（營繕組填寫）</a:t>
            </a:r>
            <a:endParaRPr lang="en-US" altLang="zh-TW" b="1" smtClean="0"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lvl="1" eaLnBrk="1" hangingPunct="1"/>
            <a:endParaRPr lang="en-US" altLang="zh-TW" b="1" smtClean="0"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lvl="1" eaLnBrk="1" hangingPunct="1"/>
            <a:r>
              <a:rPr lang="zh-TW" altLang="en-US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請務必於</a:t>
            </a:r>
            <a:r>
              <a:rPr lang="en-US" altLang="zh-TW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年</a:t>
            </a:r>
            <a:r>
              <a:rPr lang="en-US" altLang="zh-TW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2</a:t>
            </a:r>
            <a:r>
              <a:rPr lang="zh-TW" altLang="en-US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月</a:t>
            </a:r>
            <a:r>
              <a:rPr lang="en-US" altLang="zh-TW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18</a:t>
            </a:r>
            <a:r>
              <a:rPr lang="zh-TW" altLang="en-US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日</a:t>
            </a:r>
            <a:r>
              <a:rPr lang="en-US" altLang="zh-TW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星期四）</a:t>
            </a:r>
            <a:r>
              <a:rPr lang="en-US" altLang="zh-TW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PM 4</a:t>
            </a:r>
            <a:r>
              <a:rPr lang="zh-TW" altLang="en-US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：</a:t>
            </a:r>
            <a:r>
              <a:rPr lang="en-US" altLang="zh-TW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00</a:t>
            </a:r>
            <a:r>
              <a:rPr lang="zh-TW" altLang="en-US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前以書面送回總務處資產組（舒德樓</a:t>
            </a:r>
            <a:r>
              <a:rPr lang="en-US" altLang="zh-TW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5</a:t>
            </a:r>
            <a:r>
              <a:rPr lang="zh-TW" altLang="en-US" b="1" i="1" u="sng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樓）續辦</a:t>
            </a:r>
            <a:endParaRPr lang="en-US" altLang="zh-TW" smtClean="0"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650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t="27344" r="19337" b="3711"/>
          <a:stretch>
            <a:fillRect/>
          </a:stretch>
        </p:blipFill>
        <p:spPr bwMode="auto">
          <a:xfrm>
            <a:off x="2566988" y="765176"/>
            <a:ext cx="76327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甜甜圈 2"/>
          <p:cNvSpPr/>
          <p:nvPr/>
        </p:nvSpPr>
        <p:spPr>
          <a:xfrm>
            <a:off x="4656138" y="4941889"/>
            <a:ext cx="4608512" cy="935037"/>
          </a:xfrm>
          <a:prstGeom prst="donut">
            <a:avLst>
              <a:gd name="adj" fmla="val 7698"/>
            </a:avLst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2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800" b="1">
                <a:latin typeface="文鼎粗隸" panose="02010609010101010101" pitchFamily="49" charset="-120"/>
                <a:ea typeface="文鼎粗隸" panose="02010609010101010101" pitchFamily="49" charset="-120"/>
              </a:rPr>
              <a:t>電腦及印表機採購</a:t>
            </a:r>
            <a:r>
              <a:rPr lang="en-US" altLang="zh-TW" sz="3800" b="1"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3800" b="1">
                <a:latin typeface="文鼎粗隸" panose="02010609010101010101" pitchFamily="49" charset="-120"/>
                <a:ea typeface="文鼎粗隸" panose="02010609010101010101" pitchFamily="49" charset="-120"/>
              </a:rPr>
              <a:t>本校預算</a:t>
            </a:r>
            <a:r>
              <a:rPr lang="en-US" altLang="zh-TW" sz="3800" b="1"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  <a:endParaRPr lang="zh-TW" altLang="en-US" sz="3800" b="1"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  <p:graphicFrame>
        <p:nvGraphicFramePr>
          <p:cNvPr id="27689" name="Group 4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6864491"/>
              </p:ext>
            </p:extLst>
          </p:nvPr>
        </p:nvGraphicFramePr>
        <p:xfrm>
          <a:off x="2909888" y="1628775"/>
          <a:ext cx="7313613" cy="3786188"/>
        </p:xfrm>
        <a:graphic>
          <a:graphicData uri="http://schemas.openxmlformats.org/drawingml/2006/table">
            <a:tbl>
              <a:tblPr/>
              <a:tblGrid>
                <a:gridCol w="1512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5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65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96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文鼎粗隸" pitchFamily="49" charset="-120"/>
                        <a:ea typeface="文鼎粗隸" pitchFamily="49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筆記型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個人電腦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印表機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21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預算金額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30,000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元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23,000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元</a:t>
                      </a:r>
                      <a:r>
                        <a:rPr lang="zh-TW" altLang="en-US" sz="2400" b="1" dirty="0" smtClean="0">
                          <a:latin typeface="文鼎粗隸" pitchFamily="49" charset="-120"/>
                          <a:ea typeface="文鼎粗隸" pitchFamily="49" charset="-120"/>
                        </a:rPr>
                        <a:t>（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文鼎粗隸" pitchFamily="49" charset="-120"/>
                          <a:ea typeface="文鼎粗隸" pitchFamily="49" charset="-120"/>
                        </a:rPr>
                        <a:t>20</a:t>
                      </a:r>
                      <a:r>
                        <a:rPr lang="en-US" altLang="zh-TW" sz="2400" b="1" dirty="0" smtClean="0">
                          <a:latin typeface="文鼎粗隸" pitchFamily="49" charset="-120"/>
                          <a:ea typeface="文鼎粗隸" pitchFamily="49" charset="-120"/>
                        </a:rPr>
                        <a:t>,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文鼎粗隸" pitchFamily="49" charset="-120"/>
                          <a:ea typeface="文鼎粗隸" pitchFamily="49" charset="-120"/>
                        </a:rPr>
                        <a:t>000</a:t>
                      </a:r>
                      <a:r>
                        <a:rPr lang="en-US" altLang="zh-TW" sz="2400" b="1" dirty="0" smtClean="0">
                          <a:latin typeface="文鼎粗隸" pitchFamily="49" charset="-120"/>
                          <a:ea typeface="文鼎粗隸" pitchFamily="49" charset="-120"/>
                        </a:rPr>
                        <a:t>+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文鼎粗隸" pitchFamily="49" charset="-120"/>
                          <a:ea typeface="文鼎粗隸" pitchFamily="49" charset="-120"/>
                        </a:rPr>
                        <a:t>3,000</a:t>
                      </a:r>
                      <a:r>
                        <a:rPr lang="zh-TW" altLang="en-US" sz="2400" b="1" dirty="0" smtClean="0">
                          <a:latin typeface="文鼎粗隸" pitchFamily="49" charset="-120"/>
                          <a:ea typeface="文鼎粗隸" pitchFamily="49" charset="-120"/>
                        </a:rPr>
                        <a:t>）</a:t>
                      </a:r>
                      <a:endParaRPr lang="en-US" altLang="zh-TW" sz="2400" b="1" dirty="0" smtClean="0">
                        <a:latin typeface="文鼎粗隸" pitchFamily="49" charset="-120"/>
                        <a:ea typeface="文鼎粗隸" pitchFamily="49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15,000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文鼎粗隸" pitchFamily="49" charset="-120"/>
                        <a:ea typeface="文鼎粗隸" pitchFamily="49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7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特別說明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＊</a:t>
                      </a:r>
                      <a:r>
                        <a:rPr kumimoji="1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  <a:cs typeface="+mn-cs"/>
                        </a:rPr>
                        <a:t>若單位欲較好等級，須於提預算書時加註說明。</a:t>
                      </a:r>
                      <a:endParaRPr kumimoji="1" lang="en-US" altLang="zh-TW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文鼎粗隸" pitchFamily="49" charset="-120"/>
                        <a:ea typeface="文鼎粗隸" pitchFamily="49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＊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若個人欲較好等級，須自行補差額，財產歸屬學校。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26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3251" y="908051"/>
            <a:ext cx="7273925" cy="504825"/>
          </a:xfrm>
        </p:spPr>
        <p:txBody>
          <a:bodyPr/>
          <a:lstStyle/>
          <a:p>
            <a:pPr eaLnBrk="1" hangingPunct="1"/>
            <a:r>
              <a:rPr lang="zh-TW" altLang="en-US" sz="3200" b="1">
                <a:latin typeface="文鼎粗隸" panose="02010609010101010101" pitchFamily="49" charset="-120"/>
                <a:ea typeface="文鼎粗隸" panose="02010609010101010101" pitchFamily="49" charset="-120"/>
              </a:rPr>
              <a:t>家具採購 </a:t>
            </a:r>
            <a:r>
              <a:rPr lang="en-US" altLang="zh-TW" sz="3200" b="1">
                <a:ea typeface="文鼎粗隸" panose="02010609010101010101" pitchFamily="49" charset="-120"/>
              </a:rPr>
              <a:t>–</a:t>
            </a:r>
            <a:r>
              <a:rPr lang="zh-TW" altLang="en-US" sz="3200" b="1">
                <a:latin typeface="文鼎粗隸" panose="02010609010101010101" pitchFamily="49" charset="-120"/>
                <a:ea typeface="文鼎粗隸" panose="02010609010101010101" pitchFamily="49" charset="-120"/>
              </a:rPr>
              <a:t>訂定統一規範，汰換需達使</a:t>
            </a:r>
            <a:r>
              <a:rPr lang="en-US" altLang="zh-TW" sz="3200" b="1">
                <a:latin typeface="文鼎粗隸" panose="02010609010101010101" pitchFamily="49" charset="-120"/>
                <a:ea typeface="文鼎粗隸" panose="02010609010101010101" pitchFamily="49" charset="-120"/>
              </a:rPr>
              <a:t/>
            </a:r>
            <a:br>
              <a:rPr lang="en-US" altLang="zh-TW" sz="3200" b="1">
                <a:latin typeface="文鼎粗隸" panose="02010609010101010101" pitchFamily="49" charset="-120"/>
                <a:ea typeface="文鼎粗隸" panose="02010609010101010101" pitchFamily="49" charset="-120"/>
              </a:rPr>
            </a:br>
            <a:r>
              <a:rPr lang="zh-TW" altLang="en-US" sz="3200" b="1">
                <a:latin typeface="文鼎粗隸" panose="02010609010101010101" pitchFamily="49" charset="-120"/>
                <a:ea typeface="文鼎粗隸" panose="02010609010101010101" pitchFamily="49" charset="-120"/>
              </a:rPr>
              <a:t>          用年限且不堪使用</a:t>
            </a:r>
            <a:r>
              <a:rPr lang="zh-TW" altLang="en-US" sz="2800" b="1" i="1">
                <a:solidFill>
                  <a:srgbClr val="0000FF"/>
                </a:solidFill>
              </a:rPr>
              <a:t> </a:t>
            </a:r>
            <a:r>
              <a:rPr lang="zh-TW" altLang="en-US" sz="3200" b="1">
                <a:latin typeface="文鼎粗隸" panose="02010609010101010101" pitchFamily="49" charset="-120"/>
                <a:ea typeface="文鼎粗隸" panose="02010609010101010101" pitchFamily="49" charset="-120"/>
              </a:rPr>
              <a:t>。</a:t>
            </a:r>
          </a:p>
        </p:txBody>
      </p:sp>
      <p:graphicFrame>
        <p:nvGraphicFramePr>
          <p:cNvPr id="141347" name="Group 35"/>
          <p:cNvGraphicFramePr>
            <a:graphicFrameLocks noGrp="1"/>
          </p:cNvGraphicFramePr>
          <p:nvPr>
            <p:ph sz="half" idx="4294967295"/>
          </p:nvPr>
        </p:nvGraphicFramePr>
        <p:xfrm>
          <a:off x="3071813" y="1557339"/>
          <a:ext cx="6985000" cy="4175126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文鼎粗隸" pitchFamily="49" charset="-120"/>
                        <a:ea typeface="文鼎粗隸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       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預算金額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1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院長級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含一級主管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         190,000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8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系主任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含二級主管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         100,000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0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教師研究室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          45,000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8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秘書或行政人員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          11,000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文鼎粗隸" pitchFamily="49" charset="-120"/>
                          <a:ea typeface="文鼎粗隸" pitchFamily="49" charset="-120"/>
                        </a:rPr>
                        <a:t>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143250" y="6035676"/>
            <a:ext cx="676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預算編列原則如</a:t>
            </a:r>
            <a:r>
              <a:rPr lang="en-US" altLang="zh-TW" sz="20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【</a:t>
            </a:r>
            <a:r>
              <a:rPr lang="zh-TW" altLang="en-US" sz="20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附表：輔仁大學家具品項一覽表</a:t>
            </a:r>
            <a:r>
              <a:rPr lang="en-US" altLang="zh-TW" sz="20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611799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765175"/>
            <a:ext cx="763270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227514"/>
            <a:ext cx="7632700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644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981076"/>
            <a:ext cx="7343775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77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8838" y="333375"/>
            <a:ext cx="7704137" cy="1143000"/>
          </a:xfrm>
        </p:spPr>
        <p:txBody>
          <a:bodyPr/>
          <a:lstStyle/>
          <a:p>
            <a:pPr eaLnBrk="1" hangingPunct="1"/>
            <a:r>
              <a:rPr lang="en-US" altLang="zh-TW" sz="38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sz="3800" b="1" dirty="0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學年</a:t>
            </a:r>
            <a:r>
              <a:rPr lang="zh-TW" altLang="en-US" sz="38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度預算編列原則</a:t>
            </a:r>
            <a:br>
              <a:rPr lang="zh-TW" altLang="en-US" sz="3800" b="1" dirty="0">
                <a:latin typeface="文鼎粗隸" panose="02010609010101010101" pitchFamily="49" charset="-120"/>
                <a:ea typeface="文鼎粗隸" panose="02010609010101010101" pitchFamily="49" charset="-120"/>
              </a:rPr>
            </a:br>
            <a:r>
              <a:rPr lang="zh-TW" altLang="en-US" sz="38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            </a:t>
            </a:r>
            <a:r>
              <a:rPr lang="en-US" altLang="zh-TW" sz="3800" b="1" dirty="0">
                <a:latin typeface="標楷體" panose="03000509000000000000" pitchFamily="65" charset="-120"/>
                <a:ea typeface="文鼎粗隸" panose="02010609010101010101" pitchFamily="49" charset="-120"/>
              </a:rPr>
              <a:t>—</a:t>
            </a:r>
            <a:r>
              <a:rPr lang="zh-TW" altLang="en-US" sz="38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全校公共設備修繕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98838" y="2058955"/>
            <a:ext cx="7313613" cy="288626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4000" dirty="0" smtClean="0">
                <a:solidFill>
                  <a:srgbClr val="0000FF"/>
                </a:solidFill>
              </a:rPr>
              <a:t>■</a:t>
            </a:r>
            <a:r>
              <a:rPr lang="zh-TW" altLang="en-US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全校公共設備維修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4000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4000" b="1" dirty="0" smtClean="0">
                <a:solidFill>
                  <a:srgbClr val="0000FF"/>
                </a:solidFill>
                <a:ea typeface="文鼎粗隸" panose="02010609010101010101" pitchFamily="49" charset="-120"/>
              </a:rPr>
              <a:t>■</a:t>
            </a:r>
            <a:r>
              <a:rPr lang="zh-TW" altLang="en-US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公共空間維護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4000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4000" b="1" dirty="0" smtClean="0">
                <a:solidFill>
                  <a:srgbClr val="0000FF"/>
                </a:solidFill>
                <a:ea typeface="文鼎粗隸" panose="02010609010101010101" pitchFamily="49" charset="-120"/>
              </a:rPr>
              <a:t>■</a:t>
            </a:r>
            <a:r>
              <a:rPr lang="zh-TW" altLang="en-US" sz="4000" b="1" dirty="0" smtClean="0">
                <a:solidFill>
                  <a:schemeClr val="tx2"/>
                </a:solidFill>
                <a:ea typeface="文鼎粗隸" panose="02010609010101010101" pitchFamily="49" charset="-120"/>
              </a:rPr>
              <a:t>校園美化、清潔、消毒事務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b="1" dirty="0" smtClean="0">
              <a:solidFill>
                <a:schemeClr val="tx2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1729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82888" y="333375"/>
            <a:ext cx="7313612" cy="1143000"/>
          </a:xfrm>
        </p:spPr>
        <p:txBody>
          <a:bodyPr/>
          <a:lstStyle/>
          <a:p>
            <a:pPr algn="ctr" eaLnBrk="1" hangingPunct="1"/>
            <a:r>
              <a:rPr lang="en-US" altLang="zh-TW" smtClean="0"/>
              <a:t>     </a:t>
            </a:r>
            <a:r>
              <a:rPr lang="zh-TW" altLang="en-US" sz="3200" b="1">
                <a:latin typeface="文鼎粗隸" panose="02010609010101010101" pitchFamily="49" charset="-120"/>
                <a:ea typeface="文鼎粗隸" panose="02010609010101010101" pitchFamily="49" charset="-120"/>
              </a:rPr>
              <a:t>綠色採購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請各單位選用環保標章、節能標章、省水標章及綠建材標章產品，</a:t>
            </a:r>
            <a:r>
              <a:rPr lang="zh-TW" altLang="en-US" sz="2600" b="1" u="sng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請於請購單註明環保標章編號</a:t>
            </a:r>
            <a:r>
              <a:rPr lang="zh-TW" altLang="en-US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。</a:t>
            </a:r>
            <a:r>
              <a:rPr lang="zh-TW" altLang="zh-TW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請於請購單註明環保產品廠商及標章編號，以利統計本校綠色採購成果</a:t>
            </a:r>
            <a:r>
              <a:rPr lang="zh-TW" altLang="en-US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。</a:t>
            </a:r>
            <a:endParaRPr lang="en-US" altLang="zh-TW" sz="2600" b="1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b="1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/>
            <a:r>
              <a:rPr lang="zh-TW" altLang="en-US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相關產品訊息請查詢網址；如下一張投影片。</a:t>
            </a:r>
            <a:r>
              <a:rPr lang="en-US" altLang="zh-TW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https://greenliving.epa.gov.tw/newPublic/Product/ProductQuery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1600"/>
              <a:t>  </a:t>
            </a:r>
          </a:p>
        </p:txBody>
      </p:sp>
      <p:pic>
        <p:nvPicPr>
          <p:cNvPr id="18436" name="Picture 4" descr="greenmar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981076"/>
            <a:ext cx="295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913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>
                <a:ea typeface="文鼎粗隸" panose="02010609010101010101" pitchFamily="49" charset="-120"/>
              </a:rPr>
              <a:t>行政院環境保護署</a:t>
            </a:r>
            <a:r>
              <a:rPr lang="zh-TW" altLang="en-US" sz="3200" b="1" i="1">
                <a:ea typeface="文鼎粗隸" panose="02010609010101010101" pitchFamily="49" charset="-120"/>
              </a:rPr>
              <a:t>綠色生活資訊網</a:t>
            </a:r>
            <a:r>
              <a:rPr lang="zh-TW" altLang="en-US" sz="3200"/>
              <a:t> 查詢</a:t>
            </a:r>
          </a:p>
        </p:txBody>
      </p:sp>
      <p:pic>
        <p:nvPicPr>
          <p:cNvPr id="19459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773238"/>
            <a:ext cx="76279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11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buClr>
                <a:srgbClr val="0033CC"/>
              </a:buClr>
            </a:pPr>
            <a:r>
              <a:rPr lang="zh-TW" altLang="en-US" b="1" smtClean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採購相關注意事項</a:t>
            </a:r>
            <a:r>
              <a:rPr lang="en-US" altLang="zh-TW" b="1" smtClean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-</a:t>
            </a:r>
            <a:r>
              <a:rPr lang="zh-TW" altLang="en-US" b="1" smtClean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請購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2263" y="1687513"/>
            <a:ext cx="731361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TW" altLang="en-US" sz="24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請購案名稱應填列購買物品名稱，勿以課程教學名稱取代。</a:t>
            </a: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TW" sz="2400" b="1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  <p:pic>
        <p:nvPicPr>
          <p:cNvPr id="2048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603500"/>
            <a:ext cx="75946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2759076" y="3933825"/>
            <a:ext cx="1019175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94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採購相關注意事項</a:t>
            </a:r>
            <a:r>
              <a:rPr lang="en-US" altLang="zh-TW" sz="40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-</a:t>
            </a:r>
            <a:r>
              <a:rPr lang="zh-TW" altLang="en-US" sz="40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請購</a:t>
            </a:r>
            <a:endParaRPr lang="zh-TW" altLang="en-US" sz="38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  <p:pic>
        <p:nvPicPr>
          <p:cNvPr id="21507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700214"/>
            <a:ext cx="65532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703389" y="3016250"/>
            <a:ext cx="2243137" cy="1384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非必要填寫之欄位（若填寫，於實際採購後，產品因停產或是更改廠牌規格時，請單位於財產增加單上務必修正蓋章，以符合實際購買狀況）。</a:t>
            </a:r>
          </a:p>
        </p:txBody>
      </p:sp>
      <p:cxnSp>
        <p:nvCxnSpPr>
          <p:cNvPr id="9" name="直線接點 8"/>
          <p:cNvCxnSpPr/>
          <p:nvPr/>
        </p:nvCxnSpPr>
        <p:spPr>
          <a:xfrm flipV="1">
            <a:off x="3946525" y="4005264"/>
            <a:ext cx="636588" cy="180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082800" y="4706939"/>
            <a:ext cx="2012950" cy="7381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非必要填寫之欄位，請另外附規格表或報價單。</a:t>
            </a:r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4010025" y="5211763"/>
            <a:ext cx="1365250" cy="2349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2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82888" y="338138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採購相關注意事項</a:t>
            </a:r>
            <a:r>
              <a:rPr lang="en-US" altLang="zh-TW" sz="40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-</a:t>
            </a:r>
            <a:r>
              <a:rPr lang="zh-TW" altLang="en-US" sz="40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請購</a:t>
            </a:r>
            <a:endParaRPr lang="zh-TW" altLang="en-US" sz="38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  <p:pic>
        <p:nvPicPr>
          <p:cNvPr id="22531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773239"/>
            <a:ext cx="781526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字方塊 3"/>
          <p:cNvSpPr txBox="1">
            <a:spLocks noChangeArrowheads="1"/>
          </p:cNvSpPr>
          <p:nvPr/>
        </p:nvSpPr>
        <p:spPr bwMode="auto">
          <a:xfrm>
            <a:off x="1919288" y="5916614"/>
            <a:ext cx="842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提醒：列財產時，請務必確認名稱及廠牌規格是否與提請購</a:t>
            </a:r>
            <a:r>
              <a:rPr lang="en-US" altLang="zh-TW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預算）的內容相符。</a:t>
            </a:r>
          </a:p>
        </p:txBody>
      </p:sp>
    </p:spTree>
    <p:extLst>
      <p:ext uri="{BB962C8B-B14F-4D97-AF65-F5344CB8AC3E}">
        <p14:creationId xmlns:p14="http://schemas.microsoft.com/office/powerpoint/2010/main" val="239398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94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採購相關注意事項</a:t>
            </a:r>
            <a:r>
              <a:rPr lang="en-US" altLang="zh-TW" sz="40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-</a:t>
            </a:r>
            <a:r>
              <a:rPr lang="zh-TW" altLang="en-US" sz="40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請購程序</a:t>
            </a:r>
            <a:endParaRPr lang="zh-TW" altLang="en-US" sz="38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424114" y="1744663"/>
          <a:ext cx="7272337" cy="3251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291">
                  <a:extLst>
                    <a:ext uri="{9D8B030D-6E8A-4147-A177-3AD203B41FA5}">
                      <a16:colId xmlns="" xmlns:a16="http://schemas.microsoft.com/office/drawing/2014/main" val="747515804"/>
                    </a:ext>
                  </a:extLst>
                </a:gridCol>
                <a:gridCol w="1925225">
                  <a:extLst>
                    <a:ext uri="{9D8B030D-6E8A-4147-A177-3AD203B41FA5}">
                      <a16:colId xmlns="" xmlns:a16="http://schemas.microsoft.com/office/drawing/2014/main" val="133162440"/>
                    </a:ext>
                  </a:extLst>
                </a:gridCol>
                <a:gridCol w="2737821">
                  <a:extLst>
                    <a:ext uri="{9D8B030D-6E8A-4147-A177-3AD203B41FA5}">
                      <a16:colId xmlns="" xmlns:a16="http://schemas.microsoft.com/office/drawing/2014/main" val="1625143191"/>
                    </a:ext>
                  </a:extLst>
                </a:gridCol>
              </a:tblGrid>
              <a:tr h="365693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超研澤中粗隸" panose="020B0609010101010101" pitchFamily="49" charset="-120"/>
                          <a:ea typeface="超研澤中粗隸" panose="020B0609010101010101" pitchFamily="49" charset="-120"/>
                          <a:cs typeface="超研澤中粗隸" panose="020B0609010101010101" pitchFamily="49" charset="-120"/>
                        </a:rPr>
                        <a:t>採購金額</a:t>
                      </a:r>
                      <a:endParaRPr lang="zh-TW" altLang="en-US" sz="1800" dirty="0">
                        <a:latin typeface="超研澤中粗隸" panose="020B0609010101010101" pitchFamily="49" charset="-120"/>
                        <a:ea typeface="超研澤中粗隸" panose="020B0609010101010101" pitchFamily="49" charset="-120"/>
                        <a:cs typeface="超研澤中粗隸" panose="020B0609010101010101" pitchFamily="49" charset="-12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超研澤中粗隸" panose="020B0609010101010101" pitchFamily="49" charset="-120"/>
                          <a:ea typeface="超研澤中粗隸" panose="020B0609010101010101" pitchFamily="49" charset="-120"/>
                          <a:cs typeface="超研澤中粗隸" panose="020B0609010101010101" pitchFamily="49" charset="-120"/>
                        </a:rPr>
                        <a:t>請購程序</a:t>
                      </a:r>
                      <a:endParaRPr lang="zh-TW" altLang="en-US" sz="1800" dirty="0">
                        <a:latin typeface="超研澤中粗隸" panose="020B0609010101010101" pitchFamily="49" charset="-120"/>
                        <a:ea typeface="超研澤中粗隸" panose="020B0609010101010101" pitchFamily="49" charset="-120"/>
                        <a:cs typeface="超研澤中粗隸" panose="020B0609010101010101" pitchFamily="49" charset="-12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超研澤中粗隸" panose="020B0609010101010101" pitchFamily="49" charset="-120"/>
                          <a:ea typeface="超研澤中粗隸" panose="020B0609010101010101" pitchFamily="49" charset="-120"/>
                          <a:cs typeface="超研澤中粗隸" panose="020B0609010101010101" pitchFamily="49" charset="-120"/>
                        </a:rPr>
                        <a:t>合格廠商報價數量</a:t>
                      </a:r>
                      <a:endParaRPr lang="zh-TW" altLang="en-US" sz="1800" dirty="0">
                        <a:latin typeface="超研澤中粗隸" panose="020B0609010101010101" pitchFamily="49" charset="-120"/>
                        <a:ea typeface="超研澤中粗隸" panose="020B0609010101010101" pitchFamily="49" charset="-120"/>
                        <a:cs typeface="超研澤中粗隸" panose="020B0609010101010101" pitchFamily="49" charset="-12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1516586417"/>
                  </a:ext>
                </a:extLst>
              </a:tr>
              <a:tr h="370772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1~9,999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請購核銷併同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家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3924621615"/>
                  </a:ext>
                </a:extLst>
              </a:tr>
              <a:tr h="370772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10,000-19,999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 rowSpan="4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請購程序完成後，再執行探購程序後核銷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列財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家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3382594333"/>
                  </a:ext>
                </a:extLst>
              </a:tr>
              <a:tr h="36569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20,000-29,999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家以上比議價（最低價）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3761845416"/>
                  </a:ext>
                </a:extLst>
              </a:tr>
              <a:tr h="36569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30,000-299,999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家以上比議價（最低價）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4138616017"/>
                  </a:ext>
                </a:extLst>
              </a:tr>
              <a:tr h="406925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300,000-999,999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家以上比議價（最低價）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3403658577"/>
                  </a:ext>
                </a:extLst>
              </a:tr>
              <a:tr h="639962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1,000,000~2,499,999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至少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家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招標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 smtClean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  <a:p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220800872"/>
                  </a:ext>
                </a:extLst>
              </a:tr>
              <a:tr h="36569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2,500,000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以上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至少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家 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招標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超研澤中粗隸" panose="020B0609010101010101" pitchFamily="49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 smtClean="0">
                        <a:latin typeface="Times New Roman" panose="02020603050405020304" pitchFamily="18" charset="0"/>
                        <a:ea typeface="超研澤中粗隸" panose="020B060901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="" xmlns:a16="http://schemas.microsoft.com/office/drawing/2014/main" val="4048128822"/>
                  </a:ext>
                </a:extLst>
              </a:tr>
            </a:tbl>
          </a:graphicData>
        </a:graphic>
      </p:graphicFrame>
      <p:sp>
        <p:nvSpPr>
          <p:cNvPr id="23593" name="矩形 1"/>
          <p:cNvSpPr>
            <a:spLocks noChangeArrowheads="1"/>
          </p:cNvSpPr>
          <p:nvPr/>
        </p:nvSpPr>
        <p:spPr bwMode="auto">
          <a:xfrm>
            <a:off x="2411414" y="5287964"/>
            <a:ext cx="77104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1800" b="1">
                <a:solidFill>
                  <a:srgbClr val="000000"/>
                </a:solidFill>
                <a:latin typeface="超研澤中粗隸" pitchFamily="49" charset="-120"/>
                <a:ea typeface="超研澤中粗隸" pitchFamily="49" charset="-120"/>
              </a:rPr>
              <a:t>以上若有修正更新，依修正後規定辦理。</a:t>
            </a:r>
            <a:endParaRPr lang="en-US" altLang="zh-TW" sz="1800" b="1">
              <a:solidFill>
                <a:srgbClr val="000000"/>
              </a:solidFill>
              <a:latin typeface="超研澤中粗隸" pitchFamily="49" charset="-120"/>
              <a:ea typeface="超研澤中粗隸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1800" b="1">
                <a:solidFill>
                  <a:srgbClr val="000000"/>
                </a:solidFill>
                <a:latin typeface="超研澤中粗隸" pitchFamily="49" charset="-120"/>
                <a:ea typeface="超研澤中粗隸" pitchFamily="49" charset="-120"/>
              </a:rPr>
              <a:t>請購之產品若為獨家生產製造銷售（符合採購辦法</a:t>
            </a:r>
            <a:r>
              <a:rPr lang="en-US" altLang="zh-TW" sz="1800" b="1">
                <a:solidFill>
                  <a:srgbClr val="000000"/>
                </a:solidFill>
                <a:latin typeface="超研澤中粗隸" pitchFamily="49" charset="-120"/>
                <a:ea typeface="超研澤中粗隸" pitchFamily="49" charset="-120"/>
              </a:rPr>
              <a:t>22</a:t>
            </a:r>
            <a:r>
              <a:rPr lang="zh-TW" altLang="en-US" sz="1800" b="1">
                <a:solidFill>
                  <a:srgbClr val="000000"/>
                </a:solidFill>
                <a:latin typeface="超研澤中粗隸" pitchFamily="49" charset="-120"/>
                <a:ea typeface="超研澤中粗隸" pitchFamily="49" charset="-120"/>
              </a:rPr>
              <a:t>條</a:t>
            </a:r>
            <a:r>
              <a:rPr lang="zh-TW" altLang="en-US" sz="1800" b="1">
                <a:solidFill>
                  <a:srgbClr val="000000"/>
                </a:solidFill>
                <a:latin typeface="超研澤中粗隸" pitchFamily="49" charset="-120"/>
                <a:ea typeface="文鼎粗隸" panose="02010609010101010101" pitchFamily="49" charset="-120"/>
              </a:rPr>
              <a:t>與非獨家代理</a:t>
            </a:r>
            <a:r>
              <a:rPr lang="zh-TW" altLang="en-US" sz="1800" b="1">
                <a:solidFill>
                  <a:srgbClr val="000000"/>
                </a:solidFill>
                <a:latin typeface="超研澤中粗隸" pitchFamily="49" charset="-120"/>
                <a:ea typeface="超研澤中粗隸" pitchFamily="49" charset="-120"/>
              </a:rPr>
              <a:t>）或須指定廠商或產品，請先簽獨家或指定廠商（產品）簽呈核備後，再完成請購程序。</a:t>
            </a:r>
          </a:p>
        </p:txBody>
      </p:sp>
    </p:spTree>
    <p:extLst>
      <p:ext uri="{BB962C8B-B14F-4D97-AF65-F5344CB8AC3E}">
        <p14:creationId xmlns:p14="http://schemas.microsoft.com/office/powerpoint/2010/main" val="1101150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94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採購相關注意事項</a:t>
            </a:r>
            <a:endParaRPr lang="zh-TW" altLang="en-US" sz="38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  <p:sp>
        <p:nvSpPr>
          <p:cNvPr id="24579" name="矩形 1"/>
          <p:cNvSpPr>
            <a:spLocks noChangeArrowheads="1"/>
          </p:cNvSpPr>
          <p:nvPr/>
        </p:nvSpPr>
        <p:spPr bwMode="auto">
          <a:xfrm>
            <a:off x="2897189" y="1773239"/>
            <a:ext cx="70627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8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請購程序先行，發票日期勿早於請購日期。</a:t>
            </a:r>
            <a:endParaRPr lang="en-US" altLang="zh-TW" sz="2800" b="1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8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採購案件請勿拆單，以免違反採購辦法。</a:t>
            </a:r>
            <a:endParaRPr lang="en-US" altLang="zh-TW" sz="2800" b="1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8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設備採購如為汰換時請檢附預估報廢單，核銷時請附財產報廢單。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8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接受政府機關補助辦理之採購，為顧及核銷時程，請於學年度開始即對各補助款進行請購。</a:t>
            </a:r>
            <a:r>
              <a:rPr lang="en-US" altLang="zh-TW" sz="28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28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百萬以上採購案，也請注意合約付款條件，勿超過合約規定以免被追回補助款）。</a:t>
            </a:r>
            <a:endParaRPr lang="zh-TW" altLang="en-US" sz="28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30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3094038" y="1773239"/>
            <a:ext cx="691356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800" b="1">
                <a:solidFill>
                  <a:srgbClr val="006666"/>
                </a:solidFill>
                <a:ea typeface="文鼎粗隸" panose="02010609010101010101" pitchFamily="49" charset="-120"/>
              </a:rPr>
              <a:t>購買大型家俱、桌椅（包含課桌椅）及隔間屏風等大型物品時，若為汰舊換新，因汰舊品項是否可以再利用或能處理，須等實際提報廢時才能評估，故先將拆除及廢品清運等費用一併請廠商評估報價。</a:t>
            </a:r>
            <a:endParaRPr lang="en-US" altLang="zh-TW" sz="2800" b="1">
              <a:solidFill>
                <a:srgbClr val="006666"/>
              </a:solidFill>
              <a:ea typeface="文鼎粗隸" panose="02010609010101010101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800" b="1">
                <a:solidFill>
                  <a:srgbClr val="006666"/>
                </a:solidFill>
                <a:ea typeface="文鼎粗隸" panose="02010609010101010101" pitchFamily="49" charset="-120"/>
              </a:rPr>
              <a:t>送請請購程序時，請至少附一家報價單或是規格等，以利請購簽核時確認請購項目及預算是否符合規定。</a:t>
            </a:r>
            <a:endParaRPr lang="en-US" altLang="zh-TW" sz="2800" b="1">
              <a:solidFill>
                <a:srgbClr val="006666"/>
              </a:solidFill>
              <a:ea typeface="文鼎粗隸" panose="02010609010101010101" pitchFamily="49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94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採購相關注意事項</a:t>
            </a:r>
            <a:endParaRPr lang="zh-TW" altLang="en-US" sz="38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0567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5602" y="2967336"/>
            <a:ext cx="66607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defRPr/>
            </a:pPr>
            <a:r>
              <a:rPr kumimoji="1" lang="zh-TW" altLang="en-US" sz="7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保　管　業  務</a:t>
            </a:r>
          </a:p>
        </p:txBody>
      </p:sp>
    </p:spTree>
    <p:extLst>
      <p:ext uri="{BB962C8B-B14F-4D97-AF65-F5344CB8AC3E}">
        <p14:creationId xmlns:p14="http://schemas.microsoft.com/office/powerpoint/2010/main" val="279936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566988" y="3644901"/>
            <a:ext cx="7416800" cy="30464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125" indent="-36512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注意事項：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4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#</a:t>
            </a:r>
            <a:r>
              <a:rPr lang="zh-TW" altLang="en-US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有新增工程項目需拆除原工程者，應注意原建物或定</a:t>
            </a:r>
            <a:endParaRPr lang="en-US" altLang="zh-TW" sz="2400" b="1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</a:t>
            </a:r>
            <a:r>
              <a:rPr lang="zh-TW" altLang="en-US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著物是否有列財產帳，屬財產部分應先編列報廢預算</a:t>
            </a:r>
            <a:endParaRPr lang="en-US" altLang="zh-TW" sz="2400" b="1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，通過後始可新增。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4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#</a:t>
            </a:r>
            <a:r>
              <a:rPr lang="zh-TW" altLang="en-US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新購機器儀器設備，舊有設備應先編列並通過報廢預</a:t>
            </a:r>
            <a:endParaRPr lang="en-US" altLang="zh-TW" sz="2400" b="1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</a:t>
            </a:r>
            <a:r>
              <a:rPr lang="zh-TW" altLang="en-US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算始可採購，例如電腦、冷氣機。</a:t>
            </a:r>
            <a:endParaRPr lang="en-US" altLang="zh-TW" sz="2400" b="1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#</a:t>
            </a:r>
            <a:r>
              <a:rPr lang="en-US" altLang="zh-TW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104</a:t>
            </a:r>
            <a:r>
              <a:rPr lang="zh-TW" altLang="zh-TW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學年度起，非異常報廢之冷氣，使用年限為至少</a:t>
            </a:r>
            <a:endParaRPr lang="en-US" altLang="zh-TW" sz="2400" b="1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9</a:t>
            </a:r>
            <a:r>
              <a:rPr lang="zh-TW" altLang="zh-TW" sz="2400" b="1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年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5913" y="260350"/>
            <a:ext cx="7313612" cy="1143000"/>
          </a:xfrm>
        </p:spPr>
        <p:txBody>
          <a:bodyPr/>
          <a:lstStyle/>
          <a:p>
            <a:pPr eaLnBrk="1" hangingPunct="1"/>
            <a:r>
              <a:rPr lang="zh-TW" altLang="en-US" sz="3800" b="1">
                <a:latin typeface="文鼎粗隸" panose="02010609010101010101" pitchFamily="49" charset="-120"/>
                <a:ea typeface="文鼎粗隸" panose="02010609010101010101" pitchFamily="49" charset="-120"/>
              </a:rPr>
              <a:t>財產報廢預算編列原則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4014" y="1643063"/>
            <a:ext cx="7089775" cy="1930400"/>
          </a:xfrm>
        </p:spPr>
        <p:txBody>
          <a:bodyPr/>
          <a:lstStyle/>
          <a:p>
            <a:pPr eaLnBrk="1" hangingPunct="1"/>
            <a:r>
              <a:rPr lang="zh-TW" altLang="en-US" sz="28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財產減損</a:t>
            </a:r>
          </a:p>
          <a:p>
            <a:pPr lvl="1" eaLnBrk="1" hangingPunct="1"/>
            <a:r>
              <a:rPr lang="zh-TW" altLang="en-US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財產報廢</a:t>
            </a:r>
            <a:r>
              <a:rPr lang="en-US" altLang="zh-TW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(1310-1370)</a:t>
            </a:r>
            <a:r>
              <a:rPr lang="en-US" altLang="zh-TW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26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  <a:sym typeface="Wingdings" panose="05000000000000000000" pitchFamily="2" charset="2"/>
              </a:rPr>
              <a:t>須編列報廢預算</a:t>
            </a:r>
            <a:endParaRPr lang="zh-TW" altLang="en-US" sz="2600" b="1">
              <a:solidFill>
                <a:srgbClr val="CC3300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lvl="1" eaLnBrk="1" hangingPunct="1"/>
            <a:r>
              <a:rPr lang="zh-TW" altLang="en-US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列管物品報廢</a:t>
            </a:r>
            <a:r>
              <a:rPr lang="en-US" altLang="zh-TW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(1300)</a:t>
            </a:r>
            <a:r>
              <a:rPr lang="en-US" altLang="zh-TW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  <a:sym typeface="Wingdings" panose="05000000000000000000" pitchFamily="2" charset="2"/>
              </a:rPr>
              <a:t>不須編列報廢預算</a:t>
            </a:r>
            <a:endParaRPr lang="zh-TW" altLang="en-US" sz="2600" b="1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lvl="1" eaLnBrk="1" hangingPunct="1"/>
            <a:r>
              <a:rPr lang="zh-TW" altLang="en-US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異常報廢</a:t>
            </a:r>
            <a:r>
              <a:rPr lang="zh-TW" altLang="en-US" sz="26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  <a:sym typeface="Wingdings" panose="05000000000000000000" pitchFamily="2" charset="2"/>
              </a:rPr>
              <a:t>須經簽核報廢</a:t>
            </a:r>
            <a:endParaRPr lang="zh-TW" altLang="en-US" sz="2600" b="1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688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8408" y="1922528"/>
            <a:ext cx="7559675" cy="193101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6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公共設備維修</a:t>
            </a:r>
            <a:r>
              <a:rPr lang="zh-TW" altLang="en-US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：</a:t>
            </a:r>
            <a:endParaRPr lang="zh-TW" altLang="en-US" sz="3600" b="1" dirty="0" smtClean="0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1.</a:t>
            </a:r>
            <a:r>
              <a:rPr lang="zh-TW" altLang="en-US" sz="36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鐘聲廣播系統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2.</a:t>
            </a:r>
            <a:r>
              <a:rPr lang="zh-TW" altLang="en-US" sz="36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監視錄影系統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z="38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sz="3800" b="1" dirty="0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學年</a:t>
            </a:r>
            <a:r>
              <a:rPr lang="zh-TW" altLang="en-US" sz="38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度預算編列原則</a:t>
            </a:r>
            <a:br>
              <a:rPr lang="zh-TW" altLang="en-US" sz="3800" b="1" dirty="0">
                <a:latin typeface="文鼎粗隸" panose="02010609010101010101" pitchFamily="49" charset="-120"/>
                <a:ea typeface="文鼎粗隸" panose="02010609010101010101" pitchFamily="49" charset="-120"/>
              </a:rPr>
            </a:br>
            <a:r>
              <a:rPr lang="zh-TW" altLang="en-US" sz="38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           </a:t>
            </a:r>
            <a:r>
              <a:rPr lang="en-US" altLang="zh-TW" sz="3800" b="1" dirty="0">
                <a:latin typeface="標楷體" panose="03000509000000000000" pitchFamily="65" charset="-120"/>
                <a:ea typeface="文鼎粗隸" panose="02010609010101010101" pitchFamily="49" charset="-120"/>
              </a:rPr>
              <a:t>—</a:t>
            </a:r>
            <a:r>
              <a:rPr lang="zh-TW" altLang="en-US" sz="38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全校公共設備修繕</a:t>
            </a:r>
          </a:p>
        </p:txBody>
      </p:sp>
    </p:spTree>
    <p:extLst>
      <p:ext uri="{BB962C8B-B14F-4D97-AF65-F5344CB8AC3E}">
        <p14:creationId xmlns:p14="http://schemas.microsoft.com/office/powerpoint/2010/main" val="47920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5913" y="476250"/>
            <a:ext cx="7313612" cy="750888"/>
          </a:xfrm>
        </p:spPr>
        <p:txBody>
          <a:bodyPr/>
          <a:lstStyle/>
          <a:p>
            <a:pPr eaLnBrk="1" hangingPunct="1"/>
            <a:r>
              <a:rPr lang="zh-TW" altLang="en-US" sz="3800" b="1">
                <a:latin typeface="文鼎粗隸" panose="02010609010101010101" pitchFamily="49" charset="-120"/>
                <a:ea typeface="文鼎粗隸" panose="02010609010101010101" pitchFamily="49" charset="-120"/>
              </a:rPr>
              <a:t>財產報廢預算編列原則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5914" y="1484313"/>
            <a:ext cx="7343775" cy="4176712"/>
          </a:xfrm>
        </p:spPr>
        <p:txBody>
          <a:bodyPr/>
          <a:lstStyle/>
          <a:p>
            <a:pPr marL="552450" indent="-552450" eaLnBrk="1" hangingPunct="1">
              <a:defRPr/>
            </a:pPr>
            <a:r>
              <a:rPr lang="zh-TW" altLang="en-US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報廢預算編列流程</a:t>
            </a:r>
          </a:p>
          <a:p>
            <a:pPr marL="446088" lvl="1" indent="0" eaLnBrk="1" hangingPunct="1">
              <a:buClr>
                <a:schemeClr val="tx2"/>
              </a:buClr>
              <a:buSzPct val="90000"/>
              <a:buNone/>
              <a:defRPr/>
            </a:pPr>
            <a:r>
              <a:rPr lang="en-US" altLang="zh-TW" sz="32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1)</a:t>
            </a:r>
            <a:r>
              <a:rPr lang="zh-TW" altLang="en-US" sz="3200" b="1" dirty="0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單位財產保管人</a:t>
            </a:r>
            <a:r>
              <a:rPr lang="zh-TW" altLang="en-US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就管理財物之</a:t>
            </a:r>
            <a:r>
              <a:rPr lang="zh-TW" altLang="en-US" sz="3200" b="1" dirty="0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財產</a:t>
            </a:r>
            <a:endParaRPr lang="en-US" altLang="zh-TW" sz="3200" b="1" dirty="0">
              <a:solidFill>
                <a:srgbClr val="CC3300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marL="446088" lvl="1" indent="0" eaLnBrk="1" hangingPunct="1">
              <a:buClr>
                <a:schemeClr val="tx2"/>
              </a:buClr>
              <a:buSzPct val="90000"/>
              <a:buNone/>
              <a:defRPr/>
            </a:pPr>
            <a:r>
              <a:rPr lang="en-US" altLang="zh-TW" sz="3200" b="1" dirty="0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</a:t>
            </a:r>
            <a:r>
              <a:rPr lang="zh-TW" altLang="en-US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部份進入總務處總務資訊系統之</a:t>
            </a:r>
            <a:r>
              <a:rPr lang="zh-TW" altLang="en-US" sz="3200" b="1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財</a:t>
            </a:r>
            <a:endParaRPr lang="en-US" altLang="zh-TW" sz="3200" b="1" dirty="0">
              <a:solidFill>
                <a:srgbClr val="FF0000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marL="446088" lvl="1" indent="0" eaLnBrk="1" hangingPunct="1">
              <a:buClr>
                <a:schemeClr val="tx2"/>
              </a:buClr>
              <a:buSzPct val="90000"/>
              <a:buNone/>
              <a:defRPr/>
            </a:pPr>
            <a:r>
              <a:rPr lang="en-US" altLang="zh-TW" sz="3200" b="1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</a:t>
            </a:r>
            <a:r>
              <a:rPr lang="zh-TW" altLang="en-US" sz="3200" b="1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物管理</a:t>
            </a:r>
            <a:r>
              <a:rPr lang="zh-TW" altLang="en-US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服務進行預估報廢作業。</a:t>
            </a:r>
            <a:endParaRPr lang="en-US" altLang="zh-TW" sz="3200" b="1" dirty="0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marL="446088" lvl="1" indent="0" eaLnBrk="1" hangingPunct="1">
              <a:buClr>
                <a:schemeClr val="tx2"/>
              </a:buClr>
              <a:buSzPct val="90000"/>
              <a:buNone/>
              <a:defRPr/>
            </a:pPr>
            <a:endParaRPr lang="en-US" altLang="zh-TW" sz="3200" b="1" dirty="0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marL="57600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None/>
              <a:defRPr/>
            </a:pPr>
            <a:r>
              <a:rPr lang="zh-TW" altLang="en-US" sz="3200" b="1" u="sng" dirty="0">
                <a:solidFill>
                  <a:srgbClr val="66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系統開放時間</a:t>
            </a:r>
            <a:r>
              <a:rPr lang="zh-TW" altLang="en-US" sz="3200" b="1" u="sng" dirty="0">
                <a:solidFill>
                  <a:srgbClr val="660066"/>
                </a:solidFill>
                <a:latin typeface="新細明體" panose="02020500000000000000" pitchFamily="18" charset="-120"/>
              </a:rPr>
              <a:t>：</a:t>
            </a:r>
            <a:r>
              <a:rPr lang="en-US" altLang="zh-TW" sz="3200" b="1" u="sng" dirty="0">
                <a:solidFill>
                  <a:srgbClr val="66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110/1/18(</a:t>
            </a:r>
            <a:r>
              <a:rPr lang="zh-TW" altLang="en-US" sz="3200" b="1" u="sng" dirty="0">
                <a:solidFill>
                  <a:srgbClr val="66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一</a:t>
            </a:r>
            <a:r>
              <a:rPr lang="en-US" altLang="zh-TW" sz="3200" b="1" u="sng" dirty="0">
                <a:solidFill>
                  <a:srgbClr val="66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)~109/3/2(</a:t>
            </a:r>
            <a:r>
              <a:rPr lang="zh-TW" altLang="en-US" sz="3200" b="1" u="sng" dirty="0">
                <a:solidFill>
                  <a:srgbClr val="66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二</a:t>
            </a:r>
            <a:r>
              <a:rPr lang="en-US" altLang="zh-TW" sz="3200" b="1" u="sng" dirty="0">
                <a:solidFill>
                  <a:srgbClr val="6600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  <a:endParaRPr lang="zh-TW" altLang="en-US" sz="3200" b="1" u="sng" dirty="0">
              <a:solidFill>
                <a:srgbClr val="6600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951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27350" y="1055689"/>
            <a:ext cx="7272338" cy="5114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6088" lvl="1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defRPr/>
            </a:pPr>
            <a:endParaRPr kumimoji="1" lang="en-US" altLang="zh-TW" sz="3200" b="1" kern="0" dirty="0">
              <a:solidFill>
                <a:srgbClr val="006666"/>
              </a:solidFill>
              <a:latin typeface="文鼎粗隸" pitchFamily="49" charset="-120"/>
              <a:ea typeface="文鼎粗隸" pitchFamily="49" charset="-120"/>
            </a:endParaRPr>
          </a:p>
          <a:p>
            <a:pPr marL="446088" lvl="1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defRPr/>
            </a:pPr>
            <a:r>
              <a:rPr kumimoji="1" lang="en-US" altLang="zh-TW" sz="3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2)</a:t>
            </a:r>
            <a:r>
              <a:rPr kumimoji="1" lang="zh-TW" altLang="en-US" sz="3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保管組依據使用年限，經線上核定</a:t>
            </a:r>
            <a:endParaRPr kumimoji="1" lang="en-US" altLang="zh-TW" sz="3200" b="1" kern="0" dirty="0">
              <a:solidFill>
                <a:srgbClr val="006666"/>
              </a:solidFill>
              <a:latin typeface="文鼎粗隸" pitchFamily="49" charset="-120"/>
              <a:ea typeface="文鼎粗隸" pitchFamily="49" charset="-120"/>
            </a:endParaRPr>
          </a:p>
          <a:p>
            <a:pPr marL="446088" lvl="1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defRPr/>
            </a:pPr>
            <a:r>
              <a:rPr kumimoji="1" lang="en-US" altLang="zh-TW" sz="3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  </a:t>
            </a:r>
            <a:r>
              <a:rPr kumimoji="1" lang="zh-TW" altLang="en-US" sz="3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無誤後，</a:t>
            </a:r>
            <a:r>
              <a:rPr kumimoji="1" lang="zh-TW" altLang="en-US" sz="3200" b="1" kern="0" dirty="0">
                <a:solidFill>
                  <a:srgbClr val="0033CC"/>
                </a:solidFill>
                <a:latin typeface="文鼎粗隸" pitchFamily="49" charset="-120"/>
                <a:ea typeface="文鼎粗隸" pitchFamily="49" charset="-120"/>
              </a:rPr>
              <a:t>單位財產保管人</a:t>
            </a:r>
            <a:r>
              <a:rPr kumimoji="1" lang="zh-TW" altLang="en-US" sz="3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列印</a:t>
            </a:r>
            <a:r>
              <a:rPr kumimoji="1" lang="zh-TW" altLang="en-US" sz="3200" b="1" kern="0" dirty="0">
                <a:solidFill>
                  <a:srgbClr val="CC3300"/>
                </a:solidFill>
                <a:latin typeface="文鼎粗隸" pitchFamily="49" charset="-120"/>
                <a:ea typeface="文鼎粗隸" pitchFamily="49" charset="-120"/>
              </a:rPr>
              <a:t>預估</a:t>
            </a:r>
            <a:endParaRPr kumimoji="1" lang="en-US" altLang="zh-TW" sz="3200" b="1" kern="0" dirty="0">
              <a:solidFill>
                <a:srgbClr val="CC3300"/>
              </a:solidFill>
              <a:latin typeface="文鼎粗隸" pitchFamily="49" charset="-120"/>
              <a:ea typeface="文鼎粗隸" pitchFamily="49" charset="-120"/>
            </a:endParaRPr>
          </a:p>
          <a:p>
            <a:pPr marL="446088" lvl="1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defRPr/>
            </a:pPr>
            <a:r>
              <a:rPr kumimoji="1" lang="en-US" altLang="zh-TW" sz="3200" b="1" kern="0" dirty="0">
                <a:solidFill>
                  <a:srgbClr val="CC3300"/>
                </a:solidFill>
                <a:latin typeface="文鼎粗隸" pitchFamily="49" charset="-120"/>
                <a:ea typeface="文鼎粗隸" pitchFamily="49" charset="-120"/>
              </a:rPr>
              <a:t>  </a:t>
            </a:r>
            <a:r>
              <a:rPr kumimoji="1" lang="zh-TW" altLang="en-US" sz="3200" b="1" kern="0" dirty="0">
                <a:solidFill>
                  <a:srgbClr val="CC3300"/>
                </a:solidFill>
                <a:latin typeface="文鼎粗隸" pitchFamily="49" charset="-120"/>
                <a:ea typeface="文鼎粗隸" pitchFamily="49" charset="-120"/>
              </a:rPr>
              <a:t>報廢清冊紙本</a:t>
            </a:r>
            <a:r>
              <a:rPr kumimoji="1" lang="zh-TW" altLang="zh-TW" sz="3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，</a:t>
            </a:r>
            <a:r>
              <a:rPr kumimoji="1" lang="zh-TW" altLang="en-US" sz="3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蓋章並送主管核章</a:t>
            </a:r>
            <a:endParaRPr kumimoji="1" lang="en-US" altLang="zh-TW" sz="3200" b="1" kern="0" dirty="0">
              <a:solidFill>
                <a:srgbClr val="006666"/>
              </a:solidFill>
              <a:latin typeface="文鼎粗隸" pitchFamily="49" charset="-120"/>
              <a:ea typeface="文鼎粗隸" pitchFamily="49" charset="-120"/>
            </a:endParaRPr>
          </a:p>
          <a:p>
            <a:pPr marL="446088" lvl="1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defRPr/>
            </a:pPr>
            <a:r>
              <a:rPr kumimoji="1" lang="en-US" altLang="zh-TW" sz="3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  </a:t>
            </a:r>
            <a:r>
              <a:rPr kumimoji="1" lang="zh-TW" altLang="en-US" sz="3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後，送總務處資產組核章，資產組</a:t>
            </a:r>
            <a:endParaRPr kumimoji="1" lang="en-US" altLang="zh-TW" sz="3200" b="1" kern="0" dirty="0">
              <a:solidFill>
                <a:srgbClr val="006666"/>
              </a:solidFill>
              <a:latin typeface="文鼎粗隸" pitchFamily="49" charset="-120"/>
              <a:ea typeface="文鼎粗隸" pitchFamily="49" charset="-120"/>
            </a:endParaRPr>
          </a:p>
          <a:p>
            <a:pPr marL="446088" lvl="1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defRPr/>
            </a:pPr>
            <a:r>
              <a:rPr kumimoji="1" lang="zh-TW" altLang="en-US" sz="3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  核章後再送回</a:t>
            </a:r>
            <a:r>
              <a:rPr kumimoji="1" lang="zh-TW" altLang="en-US" sz="3200" b="1" kern="0" dirty="0">
                <a:solidFill>
                  <a:srgbClr val="0033CC"/>
                </a:solidFill>
                <a:latin typeface="文鼎粗隸" pitchFamily="49" charset="-120"/>
                <a:ea typeface="文鼎粗隸" pitchFamily="49" charset="-120"/>
              </a:rPr>
              <a:t>單位預算彙整人</a:t>
            </a:r>
            <a:r>
              <a:rPr kumimoji="1" lang="zh-TW" altLang="en-US" sz="3200" b="1" kern="0" dirty="0">
                <a:solidFill>
                  <a:srgbClr val="006666"/>
                </a:solidFill>
                <a:latin typeface="文鼎粗隸" pitchFamily="49" charset="-120"/>
                <a:ea typeface="文鼎粗隸" pitchFamily="49" charset="-120"/>
              </a:rPr>
              <a:t>彙整。</a:t>
            </a:r>
            <a:endParaRPr kumimoji="1" lang="en-US" altLang="zh-TW" sz="3200" b="1" kern="0" dirty="0">
              <a:solidFill>
                <a:srgbClr val="006666"/>
              </a:solidFill>
              <a:latin typeface="文鼎粗隸" pitchFamily="49" charset="-120"/>
              <a:ea typeface="文鼎粗隸" pitchFamily="49" charset="-120"/>
            </a:endParaRPr>
          </a:p>
          <a:p>
            <a:pPr marL="446088" lvl="1" fontAlgn="base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0000"/>
              <a:defRPr/>
            </a:pPr>
            <a:r>
              <a:rPr kumimoji="1" lang="zh-TW" altLang="en-US" sz="3200" b="1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提醒</a:t>
            </a:r>
            <a:r>
              <a:rPr kumimoji="1" lang="en-US" altLang="zh-TW" sz="3200" b="1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:</a:t>
            </a:r>
            <a:r>
              <a:rPr kumimoji="1" lang="zh-TW" altLang="en-US" sz="3200" b="1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勿再次提列前一年度已預估報廢之財產。核准通過預估報廢財產，請於該學年</a:t>
            </a:r>
            <a:r>
              <a:rPr kumimoji="1" lang="zh-TW" altLang="en-US" sz="3200" b="1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度完成報廢</a:t>
            </a:r>
            <a:r>
              <a:rPr kumimoji="1" lang="zh-TW" altLang="en-US" sz="3200" b="1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。</a:t>
            </a:r>
            <a:endParaRPr kumimoji="1" lang="en-US" altLang="zh-TW" sz="3200" b="1" dirty="0">
              <a:solidFill>
                <a:srgbClr val="FF0000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42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800" b="1">
                <a:latin typeface="文鼎粗隸" panose="02010609010101010101" pitchFamily="49" charset="-120"/>
                <a:ea typeface="文鼎粗隸" panose="02010609010101010101" pitchFamily="49" charset="-120"/>
              </a:rPr>
              <a:t>財產報廢預算編列原則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2888" y="1844675"/>
            <a:ext cx="7313612" cy="3887788"/>
          </a:xfrm>
        </p:spPr>
        <p:txBody>
          <a:bodyPr/>
          <a:lstStyle/>
          <a:p>
            <a:pPr marL="933450" lvl="1" indent="-476250" eaLnBrk="1" hangingPunct="1">
              <a:buClr>
                <a:srgbClr val="0033CC"/>
              </a:buClr>
              <a:buSzPct val="90000"/>
              <a:buNone/>
            </a:pPr>
            <a:r>
              <a:rPr lang="en-US" altLang="zh-TW" sz="32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3)</a:t>
            </a:r>
            <a:r>
              <a:rPr lang="zh-TW" altLang="en-US" sz="32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單位預算彙整人進入會計室概算系統登錄財產報廢</a:t>
            </a:r>
            <a:r>
              <a:rPr lang="zh-TW" altLang="en-US" sz="32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殘值</a:t>
            </a:r>
            <a:r>
              <a:rPr lang="zh-TW" altLang="en-US" sz="32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概算總金額。</a:t>
            </a:r>
            <a:endParaRPr lang="en-US" altLang="zh-TW" sz="3200" b="1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marL="933450" lvl="1" indent="-476250" eaLnBrk="1" hangingPunct="1">
              <a:buClr>
                <a:srgbClr val="0033CC"/>
              </a:buClr>
              <a:buSzPct val="90000"/>
              <a:buNone/>
            </a:pPr>
            <a:endParaRPr lang="en-US" altLang="zh-TW" sz="3200" b="1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marL="933450" lvl="1" indent="-476250" eaLnBrk="1" hangingPunct="1">
              <a:buClr>
                <a:srgbClr val="0033CC"/>
              </a:buClr>
              <a:buSzPct val="90000"/>
              <a:buNone/>
            </a:pPr>
            <a:r>
              <a:rPr lang="en-US" altLang="zh-TW" sz="32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4)</a:t>
            </a:r>
            <a:r>
              <a:rPr lang="zh-TW" altLang="en-US" sz="32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提報單位將此</a:t>
            </a:r>
            <a:r>
              <a:rPr lang="zh-TW" altLang="en-US" sz="3200" b="1" u="sng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預估報廢清冊</a:t>
            </a:r>
            <a:r>
              <a:rPr lang="zh-TW" altLang="en-US" sz="3200" b="1">
                <a:solidFill>
                  <a:srgbClr val="CC33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正本</a:t>
            </a:r>
            <a:r>
              <a:rPr lang="zh-TW" altLang="en-US" sz="32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隨附在該學年度「經費概算表」內送會計室。</a:t>
            </a:r>
          </a:p>
        </p:txBody>
      </p:sp>
    </p:spTree>
    <p:extLst>
      <p:ext uri="{BB962C8B-B14F-4D97-AF65-F5344CB8AC3E}">
        <p14:creationId xmlns:p14="http://schemas.microsoft.com/office/powerpoint/2010/main" val="2864018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5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8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輔仁大學</a:t>
            </a:r>
            <a:r>
              <a:rPr lang="en-US" altLang="zh-TW" sz="38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sz="3800" b="1">
                <a:solidFill>
                  <a:srgbClr val="0033CC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學年預估報廢清冊</a:t>
            </a:r>
          </a:p>
        </p:txBody>
      </p:sp>
      <p:sp>
        <p:nvSpPr>
          <p:cNvPr id="34819" name="Rectangle 1024"/>
          <p:cNvSpPr>
            <a:spLocks noChangeArrowheads="1"/>
          </p:cNvSpPr>
          <p:nvPr/>
        </p:nvSpPr>
        <p:spPr bwMode="auto">
          <a:xfrm>
            <a:off x="2640013" y="1767673"/>
            <a:ext cx="741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保管單位：                                                                           單號：</a:t>
            </a:r>
            <a:endParaRPr lang="zh-TW" altLang="en-US" sz="1400">
              <a:solidFill>
                <a:srgbClr val="000000"/>
              </a:solidFill>
              <a:ea typeface="文鼎粗隸" panose="02010609010101010101" pitchFamily="49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保管人員：                                                                          總金額： </a:t>
            </a:r>
            <a:endParaRPr lang="zh-TW" altLang="en-US" sz="1400">
              <a:solidFill>
                <a:srgbClr val="000000"/>
              </a:solidFill>
              <a:ea typeface="文鼎粗隸" panose="02010609010101010101" pitchFamily="49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累積折舊： </a:t>
            </a:r>
            <a:endParaRPr lang="zh-TW" altLang="en-US" sz="1400">
              <a:solidFill>
                <a:srgbClr val="000000"/>
              </a:solidFill>
              <a:ea typeface="文鼎粗隸" panose="02010609010101010101" pitchFamily="49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殘值</a:t>
            </a:r>
            <a:r>
              <a:rPr lang="zh-TW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endParaRPr lang="zh-TW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1038" name="Group 78"/>
          <p:cNvGraphicFramePr>
            <a:graphicFrameLocks noGrp="1"/>
          </p:cNvGraphicFramePr>
          <p:nvPr/>
        </p:nvGraphicFramePr>
        <p:xfrm>
          <a:off x="2711451" y="2781301"/>
          <a:ext cx="7345363" cy="2468565"/>
        </p:xfrm>
        <a:graphic>
          <a:graphicData uri="http://schemas.openxmlformats.org/drawingml/2006/table">
            <a:tbl>
              <a:tblPr/>
              <a:tblGrid>
                <a:gridCol w="1049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93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9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93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93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93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93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7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科目分類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財產編號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財產名稱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單價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殘值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累積折舊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入帳日期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2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1" sz="1700">
                          <a:solidFill>
                            <a:schemeClr val="tx1"/>
                          </a:solidFill>
                          <a:latin typeface="Verdan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86" name="Rectangle 1347"/>
          <p:cNvSpPr>
            <a:spLocks noChangeArrowheads="1"/>
          </p:cNvSpPr>
          <p:nvPr/>
        </p:nvSpPr>
        <p:spPr bwMode="auto">
          <a:xfrm>
            <a:off x="2782889" y="5422900"/>
            <a:ext cx="727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頁次：</a:t>
            </a:r>
            <a:r>
              <a:rPr lang="en-US" altLang="zh-TW" sz="1600">
                <a:solidFill>
                  <a:srgbClr val="000000"/>
                </a:solidFill>
                <a:latin typeface="Times New Roman" panose="02020603050405020304" pitchFamily="18" charset="0"/>
              </a:rPr>
              <a:t>1/1                                                                </a:t>
            </a:r>
            <a:r>
              <a:rPr lang="zh-TW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列印日期：</a:t>
            </a:r>
            <a:r>
              <a:rPr lang="en-US" altLang="zh-TW" sz="1600">
                <a:solidFill>
                  <a:srgbClr val="000000"/>
                </a:solidFill>
                <a:latin typeface="Times New Roman" panose="02020603050405020304" pitchFamily="18" charset="0"/>
              </a:rPr>
              <a:t>2/13/2019 9:37:47 AM</a:t>
            </a:r>
            <a:endParaRPr lang="en-US" altLang="zh-TW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2130" name="Group 1362"/>
          <p:cNvGraphicFramePr>
            <a:graphicFrameLocks noGrp="1"/>
          </p:cNvGraphicFramePr>
          <p:nvPr/>
        </p:nvGraphicFramePr>
        <p:xfrm>
          <a:off x="2640013" y="6021389"/>
          <a:ext cx="7416800" cy="396875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單位保管人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單位主管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一級主管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保管組</a:t>
                      </a:r>
                      <a:endParaRPr kumimoji="1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48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11451" y="260350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8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補充說明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11451" y="1557339"/>
            <a:ext cx="7313613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Clr>
                <a:srgbClr val="006666"/>
              </a:buClr>
              <a:buNone/>
              <a:defRPr/>
            </a:pPr>
            <a:r>
              <a:rPr lang="zh-TW" altLang="en-US" sz="28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財產增加</a:t>
            </a:r>
            <a:r>
              <a:rPr lang="en-US" altLang="zh-TW" sz="28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:</a:t>
            </a:r>
            <a:endParaRPr lang="zh-TW" altLang="en-US" sz="28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>
              <a:buClr>
                <a:srgbClr val="006666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財務名稱會自動從請購系統代入，若請購時有填寫規格亦會代入。</a:t>
            </a:r>
          </a:p>
          <a:p>
            <a:pPr eaLnBrk="1" hangingPunct="1">
              <a:buClr>
                <a:srgbClr val="006666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若規格代入時，請再確認與實際購買的廠牌及規格是否相符。</a:t>
            </a:r>
            <a:endParaRPr lang="en-US" altLang="zh-TW" sz="24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>
              <a:buClr>
                <a:srgbClr val="006666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若規格是空白是，請輸入實際購買的廠牌及規格。</a:t>
            </a:r>
            <a:endParaRPr lang="en-US" altLang="zh-TW" sz="24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>
              <a:buClr>
                <a:srgbClr val="006666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購驗日期：若須驗收記錄表，依驗收記錄表的日期。其餘可以為單據報銷清單日期。</a:t>
            </a:r>
            <a:endParaRPr lang="en-US" altLang="zh-TW" sz="24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>
              <a:buClr>
                <a:srgbClr val="006666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b="1" kern="0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因以上各項未確實填寫被查核（教育部查核委員及會計師等）列為缺失，因未填寫、修正退單時，請各單位注意核銷時程盡快送回本組，以免無法完成核銷。</a:t>
            </a:r>
            <a:endParaRPr lang="en-US" altLang="zh-TW" sz="2400" b="1" kern="0" dirty="0">
              <a:solidFill>
                <a:srgbClr val="FF0000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9083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82888" y="260350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8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補充說明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82888" y="1557338"/>
            <a:ext cx="73136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Clr>
                <a:srgbClr val="006666"/>
              </a:buClr>
              <a:buNone/>
              <a:defRPr/>
            </a:pPr>
            <a:r>
              <a:rPr lang="zh-TW" altLang="en-US" sz="32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大型家俱、桌椅（含課桌椅）、隔間屏風等大型物品財產減損</a:t>
            </a:r>
            <a:r>
              <a:rPr lang="en-US" altLang="zh-TW" sz="32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:</a:t>
            </a:r>
          </a:p>
          <a:p>
            <a:pPr marL="0" indent="0" eaLnBrk="1" hangingPunct="1">
              <a:buClr>
                <a:srgbClr val="006666"/>
              </a:buClr>
              <a:buNone/>
              <a:defRPr/>
            </a:pP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◆因學校廢品放置區無法完全容納大型物品之廢品，申請財產減損前，請先聯絡本組負責廢品同仁至現場確認是否堪用有價值（媒合）。</a:t>
            </a:r>
            <a:endParaRPr lang="en-US" altLang="zh-TW" sz="24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marL="0" indent="0" eaLnBrk="1" hangingPunct="1">
              <a:buClr>
                <a:srgbClr val="006666"/>
              </a:buClr>
              <a:buNone/>
              <a:defRPr/>
            </a:pPr>
            <a:r>
              <a:rPr lang="zh-TW" altLang="zh-TW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◆</a:t>
            </a: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若為購置新品欲汰舊換新，確認已無堪用及價值，若有列財產時要先辦理報廢，務必拍照存證附於財產／列管物品減損單後備查。</a:t>
            </a:r>
            <a:endParaRPr lang="en-US" altLang="zh-TW" sz="24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marL="0" indent="0" eaLnBrk="1" hangingPunct="1">
              <a:buClr>
                <a:srgbClr val="006666"/>
              </a:buClr>
              <a:buNone/>
              <a:defRPr/>
            </a:pPr>
            <a:r>
              <a:rPr lang="zh-TW" altLang="zh-TW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◆</a:t>
            </a: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請廠商清運不堪用之大型物品離校前，除拍照存證外，亦須將財產標籤清除。</a:t>
            </a:r>
          </a:p>
        </p:txBody>
      </p:sp>
    </p:spTree>
    <p:extLst>
      <p:ext uri="{BB962C8B-B14F-4D97-AF65-F5344CB8AC3E}">
        <p14:creationId xmlns:p14="http://schemas.microsoft.com/office/powerpoint/2010/main" val="3788495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82888" y="260350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8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補充說明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81276" y="1700214"/>
            <a:ext cx="751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Clr>
                <a:srgbClr val="006666"/>
              </a:buClr>
              <a:buNone/>
              <a:defRPr/>
            </a:pPr>
            <a:r>
              <a:rPr lang="zh-TW" altLang="en-US" sz="32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財產減損</a:t>
            </a:r>
            <a:r>
              <a:rPr lang="en-US" altLang="zh-TW" sz="32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:</a:t>
            </a:r>
          </a:p>
          <a:p>
            <a:pPr marL="0" indent="0" eaLnBrk="1" hangingPunct="1">
              <a:buClr>
                <a:srgbClr val="006666"/>
              </a:buClr>
              <a:buNone/>
              <a:defRPr/>
            </a:pPr>
            <a:r>
              <a:rPr lang="zh-TW" altLang="en-US" sz="2400" b="1" kern="0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為符合個資法及保護學校密級資料不外流，針對資訊設備</a:t>
            </a:r>
            <a:r>
              <a:rPr lang="en-US" altLang="zh-TW" sz="2400" b="1" kern="0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2400" b="1" kern="0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有儲存裝置</a:t>
            </a:r>
            <a:r>
              <a:rPr lang="en-US" altLang="zh-TW" sz="2400" b="1" kern="0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  <a:r>
              <a:rPr lang="zh-TW" altLang="en-US" sz="2400" b="1" kern="0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報廢時須填寫是否刪</a:t>
            </a:r>
            <a:r>
              <a:rPr lang="en-US" altLang="zh-TW" sz="2400" b="1" kern="0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2400" b="1" kern="0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移</a:t>
            </a:r>
            <a:r>
              <a:rPr lang="en-US" altLang="zh-TW" sz="2400" b="1" kern="0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  <a:r>
              <a:rPr lang="zh-TW" altLang="en-US" sz="2400" b="1" kern="0" dirty="0">
                <a:solidFill>
                  <a:srgbClr val="FF0000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除個資及業務相關資料。</a:t>
            </a:r>
            <a:endParaRPr lang="en-US" altLang="zh-TW" sz="2400" b="1" kern="0" dirty="0">
              <a:solidFill>
                <a:srgbClr val="FF0000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marL="0" indent="0" eaLnBrk="1" hangingPunct="1">
              <a:buClr>
                <a:srgbClr val="006666"/>
              </a:buClr>
              <a:buNone/>
              <a:defRPr/>
            </a:pPr>
            <a:r>
              <a:rPr lang="en-US" altLang="zh-TW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1. </a:t>
            </a: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已填寫財產減損單者：請至總務處各項表單中下載表單填寫蓋章</a:t>
            </a:r>
            <a:r>
              <a:rPr lang="en-US" altLang="zh-TW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一式三份</a:t>
            </a:r>
            <a:r>
              <a:rPr lang="en-US" altLang="zh-TW" sz="2400" b="1" ker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  <a:r>
              <a:rPr lang="zh-TW" altLang="en-US" sz="2400" b="1" ker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送</a:t>
            </a: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至資產組，本組確認後再安排廢品回收。</a:t>
            </a:r>
            <a:endParaRPr lang="en-US" altLang="zh-TW" sz="2400" b="1" kern="0" dirty="0">
              <a:solidFill>
                <a:srgbClr val="006666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marL="0" indent="0" eaLnBrk="1" hangingPunct="1">
              <a:buClr>
                <a:srgbClr val="006666"/>
              </a:buClr>
              <a:buNone/>
              <a:defRPr/>
            </a:pPr>
            <a:r>
              <a:rPr lang="en-US" altLang="zh-TW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2. </a:t>
            </a: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若尚未填寫財產減損單者：請依一般財產減損程序，至總務資料訊系之財物管理中，單獨將資訊設備</a:t>
            </a:r>
            <a:r>
              <a:rPr lang="en-US" altLang="zh-TW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—</a:t>
            </a:r>
            <a:r>
              <a:rPr lang="zh-TW" altLang="en-US" sz="2400" b="1" kern="0" dirty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有儲存功能（例如各式電腦、隨身（硬）碟等）列減損單（勿與其他設備一併申請），並請分別財產及列管財產。請依下頁說明方式填寫資料是否刪除（或已毀損）。</a:t>
            </a:r>
          </a:p>
        </p:txBody>
      </p:sp>
    </p:spTree>
    <p:extLst>
      <p:ext uri="{BB962C8B-B14F-4D97-AF65-F5344CB8AC3E}">
        <p14:creationId xmlns:p14="http://schemas.microsoft.com/office/powerpoint/2010/main" val="1238487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836614"/>
            <a:ext cx="885666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503614" y="3933826"/>
            <a:ext cx="4206875" cy="542925"/>
          </a:xfrm>
          <a:prstGeom prst="wedgeRectCallout">
            <a:avLst>
              <a:gd name="adj1" fmla="val 58493"/>
              <a:gd name="adj2" fmla="val 20160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defRPr/>
            </a:pPr>
            <a:r>
              <a:rPr kumimoji="1" lang="zh-TW" altLang="en-US" b="1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請於此欄位填寫資料是否已刪除（已毀損）之說明</a:t>
            </a:r>
            <a:endParaRPr kumimoji="1" lang="zh-TW" altLang="en-US" kern="1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22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620713"/>
            <a:ext cx="83534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圖說文字 3"/>
          <p:cNvSpPr/>
          <p:nvPr/>
        </p:nvSpPr>
        <p:spPr>
          <a:xfrm>
            <a:off x="2495550" y="2492376"/>
            <a:ext cx="6408738" cy="1152525"/>
          </a:xfrm>
          <a:prstGeom prst="wedgeRectCallout">
            <a:avLst>
              <a:gd name="adj1" fmla="val 45986"/>
              <a:gd name="adj2" fmla="val 1445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defRPr/>
            </a:pPr>
            <a:r>
              <a:rPr kumimoji="1" lang="zh-TW" altLang="en-US" b="1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此欄位若因上一個欄位選擇報廢原因，而同步代入，請刪除欄位中的原因或直接選擇欄位旁的Ｘ符號，再輸入資料是否已刪除（或己毁損）之說明</a:t>
            </a:r>
            <a:endParaRPr kumimoji="1" lang="zh-TW" altLang="en-US" kern="1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53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sz="3400" b="1" dirty="0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學年</a:t>
            </a:r>
            <a: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度預算編列原則</a:t>
            </a:r>
            <a:b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</a:br>
            <a: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            </a:t>
            </a:r>
            <a:r>
              <a:rPr lang="en-US" altLang="zh-TW" sz="3400" b="1" dirty="0">
                <a:latin typeface="標楷體" panose="03000509000000000000" pitchFamily="65" charset="-120"/>
                <a:ea typeface="文鼎粗隸" panose="02010609010101010101" pitchFamily="49" charset="-120"/>
              </a:rPr>
              <a:t>—</a:t>
            </a:r>
            <a: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全校公共設施修繕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6684" y="1697298"/>
            <a:ext cx="7773987" cy="41767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校園美化、清潔、消毒：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1.</a:t>
            </a:r>
            <a:r>
              <a:rPr lang="zh-TW" altLang="en-US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校園景觀規劃及其意外災害清理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2.</a:t>
            </a:r>
            <a:r>
              <a:rPr lang="zh-TW" altLang="en-US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大樓位置引導</a:t>
            </a:r>
          </a:p>
          <a:p>
            <a:pPr eaLnBrk="1" hangingPunct="1">
              <a:buNone/>
            </a:pPr>
            <a:r>
              <a:rPr lang="en-US" altLang="zh-TW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3.</a:t>
            </a:r>
            <a:r>
              <a:rPr lang="zh-TW" altLang="en-US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校園病媒</a:t>
            </a:r>
            <a:r>
              <a:rPr lang="zh-TW" altLang="en-US" sz="36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蚊、蟲害</a:t>
            </a:r>
            <a:r>
              <a:rPr lang="en-US" altLang="zh-TW" sz="36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36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校園定期</a:t>
            </a:r>
            <a:r>
              <a:rPr lang="zh-TW" altLang="en-US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消毒</a:t>
            </a:r>
            <a:r>
              <a:rPr lang="en-US" altLang="zh-TW" sz="36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  <a:r>
              <a:rPr lang="zh-TW" altLang="en-US" sz="36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</a:t>
            </a:r>
            <a:endParaRPr lang="zh-TW" altLang="en-US" sz="3600" b="1" dirty="0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4.</a:t>
            </a:r>
            <a:r>
              <a:rPr lang="zh-TW" altLang="en-US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化糞池清理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5.</a:t>
            </a:r>
            <a:r>
              <a:rPr lang="zh-TW" altLang="en-US" sz="36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大樓外牆</a:t>
            </a:r>
            <a:r>
              <a:rPr lang="zh-TW" altLang="en-US" sz="36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清洗</a:t>
            </a:r>
            <a:endParaRPr lang="zh-TW" altLang="en-US" sz="3600" b="1" dirty="0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9398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學</a:t>
            </a:r>
            <a:r>
              <a:rPr lang="zh-TW" altLang="en-US" sz="3400" b="1" dirty="0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年</a:t>
            </a:r>
            <a: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度預算編列原則</a:t>
            </a:r>
            <a:b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</a:br>
            <a: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            </a:t>
            </a:r>
            <a:r>
              <a:rPr lang="en-US" altLang="zh-TW" sz="3400" b="1" dirty="0">
                <a:latin typeface="標楷體" panose="03000509000000000000" pitchFamily="65" charset="-120"/>
                <a:ea typeface="文鼎粗隸" panose="02010609010101010101" pitchFamily="49" charset="-120"/>
              </a:rPr>
              <a:t>—</a:t>
            </a:r>
            <a: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全校公共設備修繕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6684" y="1787396"/>
            <a:ext cx="8297030" cy="345640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2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公共空間之維護：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2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1.</a:t>
            </a:r>
            <a:r>
              <a:rPr lang="zh-TW" altLang="en-US" sz="32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大樓鐵</a:t>
            </a:r>
            <a:r>
              <a:rPr lang="en-US" altLang="zh-TW" sz="32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32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捲</a:t>
            </a:r>
            <a:r>
              <a:rPr lang="en-US" altLang="zh-TW" sz="32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  <a:r>
              <a:rPr lang="zh-TW" altLang="en-US" sz="32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門、扶手、欄杆、一樓台階</a:t>
            </a:r>
            <a:endParaRPr lang="en-US" altLang="zh-TW" sz="1800" b="1" dirty="0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2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2.</a:t>
            </a:r>
            <a:r>
              <a:rPr lang="zh-TW" altLang="en-US" sz="3200" b="1" dirty="0" smtClean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大樓出入口、大廳、廁所</a:t>
            </a:r>
            <a:r>
              <a:rPr lang="zh-TW" altLang="en-US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：門窗玻璃及紗網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3.</a:t>
            </a:r>
            <a:r>
              <a:rPr lang="zh-TW" altLang="en-US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公共教室 ：</a:t>
            </a:r>
            <a:r>
              <a:rPr lang="en-US" altLang="zh-TW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E</a:t>
            </a:r>
            <a:r>
              <a:rPr lang="zh-TW" altLang="en-US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化設備、黑板、板擦機、窗簾</a:t>
            </a:r>
            <a:endParaRPr lang="en-US" altLang="zh-TW" sz="3200" b="1" dirty="0">
              <a:solidFill>
                <a:schemeClr val="tx2"/>
              </a:solidFill>
              <a:latin typeface="文鼎粗隸" panose="02010609010101010101" pitchFamily="49" charset="-120"/>
              <a:ea typeface="文鼎粗隸" panose="02010609010101010101" pitchFamily="49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4.</a:t>
            </a:r>
            <a:r>
              <a:rPr lang="zh-TW" altLang="en-US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走廊柱子、天花板、牆面、樓梯間：粉刷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5.</a:t>
            </a:r>
            <a:r>
              <a:rPr lang="zh-TW" altLang="en-US" sz="32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會議室、茶水間：設備用品</a:t>
            </a:r>
          </a:p>
        </p:txBody>
      </p:sp>
    </p:spTree>
    <p:extLst>
      <p:ext uri="{BB962C8B-B14F-4D97-AF65-F5344CB8AC3E}">
        <p14:creationId xmlns:p14="http://schemas.microsoft.com/office/powerpoint/2010/main" val="2532730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0943" y="295081"/>
            <a:ext cx="7313612" cy="1143000"/>
          </a:xfrm>
        </p:spPr>
        <p:txBody>
          <a:bodyPr/>
          <a:lstStyle/>
          <a:p>
            <a:pPr eaLnBrk="1" hangingPunct="1"/>
            <a:r>
              <a:rPr lang="en-US" altLang="zh-TW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110</a:t>
            </a:r>
            <a: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學</a:t>
            </a:r>
            <a:r>
              <a:rPr lang="zh-TW" altLang="en-US" sz="3400" b="1" dirty="0" smtClean="0">
                <a:latin typeface="文鼎粗隸" panose="02010609010101010101" pitchFamily="49" charset="-120"/>
                <a:ea typeface="文鼎粗隸" panose="02010609010101010101" pitchFamily="49" charset="-120"/>
              </a:rPr>
              <a:t>年</a:t>
            </a:r>
            <a: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度預算編列原則</a:t>
            </a:r>
            <a:b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</a:br>
            <a: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            </a:t>
            </a:r>
            <a:r>
              <a:rPr lang="en-US" altLang="zh-TW" sz="3400" b="1" dirty="0">
                <a:latin typeface="標楷體" panose="03000509000000000000" pitchFamily="65" charset="-120"/>
                <a:ea typeface="文鼎粗隸" panose="02010609010101010101" pitchFamily="49" charset="-120"/>
              </a:rPr>
              <a:t>—</a:t>
            </a:r>
            <a:r>
              <a:rPr lang="zh-TW" altLang="en-US" sz="3400" b="1" dirty="0">
                <a:latin typeface="文鼎粗隸" panose="02010609010101010101" pitchFamily="49" charset="-120"/>
                <a:ea typeface="文鼎粗隸" panose="02010609010101010101" pitchFamily="49" charset="-120"/>
              </a:rPr>
              <a:t>全校公共設施修繕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0943" y="1548007"/>
            <a:ext cx="10510903" cy="41767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000" b="1" dirty="0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電話費預算：</a:t>
            </a:r>
          </a:p>
          <a:p>
            <a:pPr eaLnBrk="1" hangingPunct="1">
              <a:buNone/>
            </a:pPr>
            <a:r>
              <a:rPr lang="zh-TW" altLang="en-US" sz="3000" b="1" dirty="0">
                <a:solidFill>
                  <a:schemeClr val="tx2"/>
                </a:solidFill>
                <a:ea typeface="文鼎粗隸" panose="02010609010101010101" pitchFamily="49" charset="-120"/>
              </a:rPr>
              <a:t>  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1.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使用單位自行編列預算：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原總務處核定之公務電話及傳真機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</a:p>
          <a:p>
            <a:pPr eaLnBrk="1" hangingPunct="1">
              <a:buNone/>
            </a:pP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(1)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校內通話等級每個門號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64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元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/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月</a:t>
            </a:r>
          </a:p>
          <a:p>
            <a:pPr eaLnBrk="1" hangingPunct="1">
              <a:buNone/>
            </a:pP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(2)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市話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以上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等級每個門號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200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元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/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月</a:t>
            </a:r>
          </a:p>
          <a:p>
            <a:pPr eaLnBrk="1" hangingPunct="1">
              <a:buNone/>
            </a:pP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(3)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現有獨立專線電話之電話費。</a:t>
            </a:r>
          </a:p>
          <a:p>
            <a:pPr eaLnBrk="1" hangingPunct="1">
              <a:buNone/>
            </a:pP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 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(4)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超出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(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月基本費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)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預算之電話費。</a:t>
            </a:r>
          </a:p>
          <a:p>
            <a:pPr eaLnBrk="1" hangingPunct="1">
              <a:buNone/>
            </a:pP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 </a:t>
            </a:r>
            <a:r>
              <a:rPr lang="en-US" altLang="zh-TW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2.</a:t>
            </a:r>
            <a:r>
              <a:rPr lang="zh-TW" altLang="en-US" sz="3000" b="1" dirty="0" smtClean="0">
                <a:solidFill>
                  <a:srgbClr val="006666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專案預算支付：教學卓越計畫、高教深耕計畫、碩士在職專班結餘款、碩士學位學程結餘款、專案結餘款、科技部計劃專款、基金會等。</a:t>
            </a:r>
          </a:p>
        </p:txBody>
      </p:sp>
    </p:spTree>
    <p:extLst>
      <p:ext uri="{BB962C8B-B14F-4D97-AF65-F5344CB8AC3E}">
        <p14:creationId xmlns:p14="http://schemas.microsoft.com/office/powerpoint/2010/main" val="4209685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55913" y="2133600"/>
            <a:ext cx="7313612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 sz="9000" b="1">
                <a:solidFill>
                  <a:schemeClr val="tx2"/>
                </a:solidFill>
                <a:latin typeface="文鼎粗隸" panose="02010609010101010101" pitchFamily="49" charset="-120"/>
                <a:ea typeface="文鼎粗隸" panose="02010609010101010101" pitchFamily="49" charset="-120"/>
              </a:rPr>
              <a:t>營　繕　組</a:t>
            </a:r>
          </a:p>
        </p:txBody>
      </p:sp>
    </p:spTree>
    <p:extLst>
      <p:ext uri="{BB962C8B-B14F-4D97-AF65-F5344CB8AC3E}">
        <p14:creationId xmlns:p14="http://schemas.microsoft.com/office/powerpoint/2010/main" val="3682729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8126" y="868363"/>
            <a:ext cx="7502525" cy="576262"/>
          </a:xfrm>
        </p:spPr>
        <p:txBody>
          <a:bodyPr/>
          <a:lstStyle/>
          <a:p>
            <a:pPr marL="965200" indent="-965200" algn="ctr" eaLnBrk="1" hangingPunct="1"/>
            <a:r>
              <a:rPr lang="zh-TW" altLang="en-US" smtClean="0">
                <a:latin typeface="華康楷書體W5(P)" panose="03000500000000000000" pitchFamily="66" charset="-120"/>
                <a:ea typeface="標楷體" panose="03000509000000000000" pitchFamily="65" charset="-120"/>
              </a:rPr>
              <a:t>各教學及行政單位</a:t>
            </a:r>
            <a:r>
              <a:rPr lang="zh-TW" altLang="en-US" b="1" smtClean="0">
                <a:solidFill>
                  <a:srgbClr val="FF0000"/>
                </a:solidFill>
                <a:latin typeface="華康楷書體W5(P)" panose="03000500000000000000" pitchFamily="66" charset="-120"/>
                <a:ea typeface="標楷體" panose="03000509000000000000" pitchFamily="65" charset="-120"/>
              </a:rPr>
              <a:t>需</a:t>
            </a:r>
            <a:r>
              <a:rPr lang="zh-TW" altLang="en-US" smtClean="0">
                <a:latin typeface="華康楷書體W5(P)" panose="03000500000000000000" pitchFamily="66" charset="-120"/>
                <a:ea typeface="標楷體" panose="03000509000000000000" pitchFamily="65" charset="-120"/>
              </a:rPr>
              <a:t>自行提列預算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2889" y="1684338"/>
            <a:ext cx="7489825" cy="1960562"/>
          </a:xfrm>
        </p:spPr>
        <p:txBody>
          <a:bodyPr/>
          <a:lstStyle/>
          <a:p>
            <a:pPr marL="0" algn="just" eaLnBrk="1" hangingPunct="1">
              <a:buNone/>
            </a:pPr>
            <a:r>
              <a:rPr lang="zh-TW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院（系、所）及各單位之行政辦公室、研究室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教學實驗室、專用教室、專用會議室等</a:t>
            </a:r>
            <a:r>
              <a:rPr lang="zh-TW" altLang="zh-TW" sz="2800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業管區域</a:t>
            </a:r>
            <a:r>
              <a:rPr lang="zh-TW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之修繕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及設備維護，須編列於各單位自行管理之修繕預算內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719514" y="3573464"/>
            <a:ext cx="5113337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zh-TW" altLang="en-US" sz="2400" i="1">
                <a:solidFill>
                  <a:srgbClr val="FF0000"/>
                </a:solidFill>
                <a:ea typeface="標楷體" panose="03000509000000000000" pitchFamily="65" charset="-120"/>
              </a:rPr>
              <a:t>泥作維修</a:t>
            </a:r>
          </a:p>
          <a:p>
            <a:pPr fontAlgn="base">
              <a:spcAft>
                <a:spcPct val="2000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zh-TW" altLang="en-US" sz="2400" i="1">
                <a:solidFill>
                  <a:srgbClr val="FF0000"/>
                </a:solidFill>
                <a:ea typeface="標楷體" panose="03000509000000000000" pitchFamily="65" charset="-120"/>
              </a:rPr>
              <a:t>木作維修</a:t>
            </a:r>
          </a:p>
          <a:p>
            <a:pPr fontAlgn="base">
              <a:spcAft>
                <a:spcPct val="2000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zh-TW" altLang="en-US" sz="2400" i="1">
                <a:solidFill>
                  <a:srgbClr val="FF0000"/>
                </a:solidFill>
                <a:ea typeface="標楷體" panose="03000509000000000000" pitchFamily="65" charset="-120"/>
              </a:rPr>
              <a:t>水電維修</a:t>
            </a:r>
          </a:p>
          <a:p>
            <a:pPr fontAlgn="base">
              <a:spcAft>
                <a:spcPct val="2000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zh-TW" altLang="zh-TW" sz="2400" i="1">
                <a:solidFill>
                  <a:srgbClr val="FF0000"/>
                </a:solidFill>
                <a:ea typeface="標楷體" panose="03000509000000000000" pitchFamily="65" charset="-120"/>
              </a:rPr>
              <a:t>冷氣空調系統</a:t>
            </a:r>
            <a:r>
              <a:rPr lang="zh-TW" altLang="en-US" sz="2400" i="1">
                <a:solidFill>
                  <a:srgbClr val="FF0000"/>
                </a:solidFill>
                <a:ea typeface="標楷體" panose="03000509000000000000" pitchFamily="65" charset="-120"/>
              </a:rPr>
              <a:t>保養修繕</a:t>
            </a:r>
          </a:p>
          <a:p>
            <a:pPr fontAlgn="base">
              <a:spcAft>
                <a:spcPct val="2000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zh-TW" altLang="zh-TW" sz="2400" i="1">
                <a:solidFill>
                  <a:srgbClr val="FF0000"/>
                </a:solidFill>
                <a:ea typeface="標楷體" panose="03000509000000000000" pitchFamily="65" charset="-120"/>
              </a:rPr>
              <a:t>燈具、燈管汰換</a:t>
            </a:r>
            <a:endParaRPr lang="zh-TW" altLang="en-US" sz="2400" i="1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fontAlgn="base">
              <a:spcAft>
                <a:spcPct val="2000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zh-TW" altLang="en-US" sz="2400" i="1">
                <a:solidFill>
                  <a:srgbClr val="FF0000"/>
                </a:solidFill>
                <a:ea typeface="標楷體" panose="03000509000000000000" pitchFamily="65" charset="-120"/>
              </a:rPr>
              <a:t>實驗室包含內部消防設備</a:t>
            </a:r>
          </a:p>
        </p:txBody>
      </p:sp>
    </p:spTree>
    <p:extLst>
      <p:ext uri="{BB962C8B-B14F-4D97-AF65-F5344CB8AC3E}">
        <p14:creationId xmlns:p14="http://schemas.microsoft.com/office/powerpoint/2010/main" val="1814972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3009</Words>
  <Application>Microsoft Office PowerPoint</Application>
  <PresentationFormat>寬螢幕</PresentationFormat>
  <Paragraphs>293</Paragraphs>
  <Slides>48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48</vt:i4>
      </vt:variant>
    </vt:vector>
  </HeadingPairs>
  <TitlesOfParts>
    <vt:vector size="69" baseType="lpstr">
      <vt:lpstr>SimSun</vt:lpstr>
      <vt:lpstr>文鼎粗隸</vt:lpstr>
      <vt:lpstr>華康楷書體W5(P)</vt:lpstr>
      <vt:lpstr>華康徽宗宮體W5</vt:lpstr>
      <vt:lpstr>超研澤中粗隸</vt:lpstr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Wingdings 2</vt:lpstr>
      <vt:lpstr>Eclipse</vt:lpstr>
      <vt:lpstr>1_Eclipse</vt:lpstr>
      <vt:lpstr>3_Eclipse</vt:lpstr>
      <vt:lpstr>4_Eclipse</vt:lpstr>
      <vt:lpstr>5_Eclipse</vt:lpstr>
      <vt:lpstr>6_Eclipse</vt:lpstr>
      <vt:lpstr>7_Eclipse</vt:lpstr>
      <vt:lpstr>PowerPoint 簡報</vt:lpstr>
      <vt:lpstr>PowerPoint 簡報</vt:lpstr>
      <vt:lpstr>110學年度預算編列原則             —全校公共設備修繕</vt:lpstr>
      <vt:lpstr>110學年度預算編列原則            —全校公共設備修繕</vt:lpstr>
      <vt:lpstr>110學年度預算編列原則             —全校公共設施修繕</vt:lpstr>
      <vt:lpstr>110學年度預算編列原則             —全校公共設備修繕</vt:lpstr>
      <vt:lpstr>110學年度預算編列原則             —全校公共設施修繕</vt:lpstr>
      <vt:lpstr>PowerPoint 簡報</vt:lpstr>
      <vt:lpstr>各教學及行政單位需自行提列預算</vt:lpstr>
      <vt:lpstr>PowerPoint 簡報</vt:lpstr>
      <vt:lpstr>110學年度預算編列修繕順序</vt:lpstr>
      <vt:lpstr>營繕組提列之全校性預算</vt:lpstr>
      <vt:lpstr>PowerPoint 簡報</vt:lpstr>
      <vt:lpstr>PowerPoint 簡報</vt:lpstr>
      <vt:lpstr>PowerPoint 簡報</vt:lpstr>
      <vt:lpstr>特別提醒</vt:lpstr>
      <vt:lpstr>室內裝修審查</vt:lpstr>
      <vt:lpstr>PowerPoint 簡報</vt:lpstr>
      <vt:lpstr>PowerPoint 簡報</vt:lpstr>
      <vt:lpstr>大　綱</vt:lpstr>
      <vt:lpstr>影印機租用</vt:lpstr>
      <vt:lpstr>冷氣機採購</vt:lpstr>
      <vt:lpstr>PowerPoint 簡報</vt:lpstr>
      <vt:lpstr>新增或汰換冷氣機申請作業表</vt:lpstr>
      <vt:lpstr>PowerPoint 簡報</vt:lpstr>
      <vt:lpstr>電腦及印表機採購(本校預算)</vt:lpstr>
      <vt:lpstr>家具採購 –訂定統一規範，汰換需達使           用年限且不堪使用 。</vt:lpstr>
      <vt:lpstr>PowerPoint 簡報</vt:lpstr>
      <vt:lpstr>PowerPoint 簡報</vt:lpstr>
      <vt:lpstr>     綠色採購</vt:lpstr>
      <vt:lpstr>行政院環境保護署綠色生活資訊網 查詢</vt:lpstr>
      <vt:lpstr>採購相關注意事項-請購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財產報廢預算編列原則</vt:lpstr>
      <vt:lpstr>財產報廢預算編列原則</vt:lpstr>
      <vt:lpstr>PowerPoint 簡報</vt:lpstr>
      <vt:lpstr>財產報廢預算編列原則</vt:lpstr>
      <vt:lpstr>輔仁大學110學年預估報廢清冊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Tien</dc:creator>
  <cp:lastModifiedBy>Tien</cp:lastModifiedBy>
  <cp:revision>5</cp:revision>
  <dcterms:created xsi:type="dcterms:W3CDTF">2021-01-20T11:23:39Z</dcterms:created>
  <dcterms:modified xsi:type="dcterms:W3CDTF">2021-01-20T11:41:14Z</dcterms:modified>
</cp:coreProperties>
</file>