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36"/>
  </p:notesMasterIdLst>
  <p:sldIdLst>
    <p:sldId id="268" r:id="rId3"/>
    <p:sldId id="258" r:id="rId4"/>
    <p:sldId id="312" r:id="rId5"/>
    <p:sldId id="313" r:id="rId6"/>
    <p:sldId id="314" r:id="rId7"/>
    <p:sldId id="315" r:id="rId8"/>
    <p:sldId id="311" r:id="rId9"/>
    <p:sldId id="270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2" r:id="rId19"/>
    <p:sldId id="283" r:id="rId20"/>
    <p:sldId id="287" r:id="rId21"/>
    <p:sldId id="288" r:id="rId22"/>
    <p:sldId id="291" r:id="rId23"/>
    <p:sldId id="293" r:id="rId24"/>
    <p:sldId id="297" r:id="rId25"/>
    <p:sldId id="298" r:id="rId26"/>
    <p:sldId id="299" r:id="rId27"/>
    <p:sldId id="296" r:id="rId28"/>
    <p:sldId id="301" r:id="rId29"/>
    <p:sldId id="316" r:id="rId30"/>
    <p:sldId id="302" r:id="rId31"/>
    <p:sldId id="303" r:id="rId32"/>
    <p:sldId id="304" r:id="rId33"/>
    <p:sldId id="307" r:id="rId34"/>
    <p:sldId id="310" r:id="rId35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JUSER200304H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7" d="100"/>
          <a:sy n="87" d="100"/>
        </p:scale>
        <p:origin x="38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FC710C-1556-44D3-8D23-2853BF67B9B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78C0469-5FF7-4B25-B3C2-63646BE88BDA}">
      <dgm:prSet phldrT="[文字]"/>
      <dgm:spPr>
        <a:solidFill>
          <a:srgbClr val="F78D35"/>
        </a:solidFill>
      </dgm:spPr>
      <dgm:t>
        <a:bodyPr/>
        <a:lstStyle/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結構安全</a:t>
          </a:r>
          <a:endParaRPr lang="en-US" altLang="zh-TW" b="1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消防安全</a:t>
          </a:r>
        </a:p>
      </dgm:t>
    </dgm:pt>
    <dgm:pt modelId="{2B60A1CD-5E18-412B-9A9C-9138FAAA66A3}" type="parTrans" cxnId="{EDB3CF3E-4D8F-40AE-B356-56FB9A74812B}">
      <dgm:prSet/>
      <dgm:spPr/>
      <dgm:t>
        <a:bodyPr/>
        <a:lstStyle/>
        <a:p>
          <a:endParaRPr lang="zh-TW" altLang="en-US"/>
        </a:p>
      </dgm:t>
    </dgm:pt>
    <dgm:pt modelId="{87F8E41D-4CD4-40E5-931E-C33B4371394B}" type="sibTrans" cxnId="{EDB3CF3E-4D8F-40AE-B356-56FB9A74812B}">
      <dgm:prSet/>
      <dgm:spPr/>
      <dgm:t>
        <a:bodyPr/>
        <a:lstStyle/>
        <a:p>
          <a:endParaRPr lang="zh-TW" altLang="en-US"/>
        </a:p>
      </dgm:t>
    </dgm:pt>
    <dgm:pt modelId="{CA0CF339-F6FB-4D4A-8221-95A90A324064}">
      <dgm:prSet phldrT="[文字]"/>
      <dgm:spPr>
        <a:solidFill>
          <a:srgbClr val="7030A0"/>
        </a:solidFill>
      </dgm:spPr>
      <dgm:t>
        <a:bodyPr/>
        <a:lstStyle/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漏水</a:t>
          </a:r>
        </a:p>
      </dgm:t>
    </dgm:pt>
    <dgm:pt modelId="{665E6D4B-04B3-4AFE-B8DD-03AE67ACDA5B}" type="parTrans" cxnId="{5F8F242B-619E-43DD-978C-A63190C1C01C}">
      <dgm:prSet/>
      <dgm:spPr/>
      <dgm:t>
        <a:bodyPr/>
        <a:lstStyle/>
        <a:p>
          <a:endParaRPr lang="zh-TW" altLang="en-US"/>
        </a:p>
      </dgm:t>
    </dgm:pt>
    <dgm:pt modelId="{64F7D07F-8E2A-44EB-9A84-BA33506176EA}" type="sibTrans" cxnId="{5F8F242B-619E-43DD-978C-A63190C1C01C}">
      <dgm:prSet/>
      <dgm:spPr/>
      <dgm:t>
        <a:bodyPr/>
        <a:lstStyle/>
        <a:p>
          <a:endParaRPr lang="zh-TW" altLang="en-US"/>
        </a:p>
      </dgm:t>
    </dgm:pt>
    <dgm:pt modelId="{D0AE8F5B-D01D-4B5D-8493-217F71782B3A}">
      <dgm:prSet phldrT="[文字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其他修繕</a:t>
          </a:r>
        </a:p>
      </dgm:t>
    </dgm:pt>
    <dgm:pt modelId="{35D08083-E005-404A-90E0-F3D43327EFA0}" type="parTrans" cxnId="{8F473F8C-29B5-4081-930D-548463FDBAEE}">
      <dgm:prSet/>
      <dgm:spPr/>
      <dgm:t>
        <a:bodyPr/>
        <a:lstStyle/>
        <a:p>
          <a:endParaRPr lang="zh-TW" altLang="en-US"/>
        </a:p>
      </dgm:t>
    </dgm:pt>
    <dgm:pt modelId="{AB7C76E6-A288-4ACC-9DC9-C0F44DFBE0EF}" type="sibTrans" cxnId="{8F473F8C-29B5-4081-930D-548463FDBAEE}">
      <dgm:prSet/>
      <dgm:spPr/>
      <dgm:t>
        <a:bodyPr/>
        <a:lstStyle/>
        <a:p>
          <a:endParaRPr lang="zh-TW" altLang="en-US"/>
        </a:p>
      </dgm:t>
    </dgm:pt>
    <dgm:pt modelId="{58CA70D2-3E94-4FCA-8D29-18353FC90246}">
      <dgm:prSet/>
      <dgm:spPr>
        <a:solidFill>
          <a:srgbClr val="FF0000"/>
        </a:solidFill>
      </dgm:spPr>
      <dgm:t>
        <a:bodyPr/>
        <a:lstStyle/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緊急狀況</a:t>
          </a:r>
        </a:p>
      </dgm:t>
    </dgm:pt>
    <dgm:pt modelId="{284FD0AE-0EBC-43AF-ACCF-2F35218520C5}" type="parTrans" cxnId="{E8D9EDD5-EC13-4957-9BC1-571D2B2EB70B}">
      <dgm:prSet/>
      <dgm:spPr/>
      <dgm:t>
        <a:bodyPr/>
        <a:lstStyle/>
        <a:p>
          <a:endParaRPr lang="zh-TW" altLang="en-US"/>
        </a:p>
      </dgm:t>
    </dgm:pt>
    <dgm:pt modelId="{5AAA85FB-C20C-48B0-932C-939DE9260890}" type="sibTrans" cxnId="{E8D9EDD5-EC13-4957-9BC1-571D2B2EB70B}">
      <dgm:prSet/>
      <dgm:spPr/>
      <dgm:t>
        <a:bodyPr/>
        <a:lstStyle/>
        <a:p>
          <a:endParaRPr lang="zh-TW" altLang="en-US"/>
        </a:p>
      </dgm:t>
    </dgm:pt>
    <dgm:pt modelId="{99845A34-9C51-4EAA-BF72-02A52BD5F6C4}" type="pres">
      <dgm:prSet presAssocID="{35FC710C-1556-44D3-8D23-2853BF67B9B0}" presName="CompostProcess" presStyleCnt="0">
        <dgm:presLayoutVars>
          <dgm:dir/>
          <dgm:resizeHandles val="exact"/>
        </dgm:presLayoutVars>
      </dgm:prSet>
      <dgm:spPr/>
    </dgm:pt>
    <dgm:pt modelId="{D898C882-5143-4E20-A532-5E9FFA249CCE}" type="pres">
      <dgm:prSet presAssocID="{35FC710C-1556-44D3-8D23-2853BF67B9B0}" presName="arrow" presStyleLbl="bgShp" presStyleIdx="0" presStyleCnt="1" custLinFactNeighborX="-541" custLinFactNeighborY="-21625"/>
      <dgm:spPr>
        <a:solidFill>
          <a:srgbClr val="0070C0"/>
        </a:solidFill>
      </dgm:spPr>
    </dgm:pt>
    <dgm:pt modelId="{2DBDB362-4406-48E4-AD77-C00EAA8691EA}" type="pres">
      <dgm:prSet presAssocID="{35FC710C-1556-44D3-8D23-2853BF67B9B0}" presName="linearProcess" presStyleCnt="0"/>
      <dgm:spPr/>
    </dgm:pt>
    <dgm:pt modelId="{ADC8BC10-FFD4-43E2-8095-6119B7654C4D}" type="pres">
      <dgm:prSet presAssocID="{58CA70D2-3E94-4FCA-8D29-18353FC90246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700B894-BE96-4A0D-A77C-2FC8DCD8DFC7}" type="pres">
      <dgm:prSet presAssocID="{5AAA85FB-C20C-48B0-932C-939DE9260890}" presName="sibTrans" presStyleCnt="0"/>
      <dgm:spPr/>
    </dgm:pt>
    <dgm:pt modelId="{52C76003-ACF4-455C-9C32-B9BF32FCE014}" type="pres">
      <dgm:prSet presAssocID="{178C0469-5FF7-4B25-B3C2-63646BE88BDA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2E3086-42EB-4ABF-A0AB-FF5BEC6AEB93}" type="pres">
      <dgm:prSet presAssocID="{87F8E41D-4CD4-40E5-931E-C33B4371394B}" presName="sibTrans" presStyleCnt="0"/>
      <dgm:spPr/>
    </dgm:pt>
    <dgm:pt modelId="{0892846B-A380-44B5-9A10-978C177D4999}" type="pres">
      <dgm:prSet presAssocID="{CA0CF339-F6FB-4D4A-8221-95A90A324064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DD49BE-E54F-4732-A066-45EAAB75A69A}" type="pres">
      <dgm:prSet presAssocID="{64F7D07F-8E2A-44EB-9A84-BA33506176EA}" presName="sibTrans" presStyleCnt="0"/>
      <dgm:spPr/>
    </dgm:pt>
    <dgm:pt modelId="{6742D4DF-8EC7-4046-8D99-DDA7E644390D}" type="pres">
      <dgm:prSet presAssocID="{D0AE8F5B-D01D-4B5D-8493-217F71782B3A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B370795-0EF0-49DF-B024-FC4D43A87521}" type="presOf" srcId="{58CA70D2-3E94-4FCA-8D29-18353FC90246}" destId="{ADC8BC10-FFD4-43E2-8095-6119B7654C4D}" srcOrd="0" destOrd="0" presId="urn:microsoft.com/office/officeart/2005/8/layout/hProcess9"/>
    <dgm:cxn modelId="{A18E0386-936E-4E21-ABCF-0CBBA1358E69}" type="presOf" srcId="{CA0CF339-F6FB-4D4A-8221-95A90A324064}" destId="{0892846B-A380-44B5-9A10-978C177D4999}" srcOrd="0" destOrd="0" presId="urn:microsoft.com/office/officeart/2005/8/layout/hProcess9"/>
    <dgm:cxn modelId="{9C5142FB-B6CF-4338-BCFD-E818D67B94CD}" type="presOf" srcId="{35FC710C-1556-44D3-8D23-2853BF67B9B0}" destId="{99845A34-9C51-4EAA-BF72-02A52BD5F6C4}" srcOrd="0" destOrd="0" presId="urn:microsoft.com/office/officeart/2005/8/layout/hProcess9"/>
    <dgm:cxn modelId="{8F473F8C-29B5-4081-930D-548463FDBAEE}" srcId="{35FC710C-1556-44D3-8D23-2853BF67B9B0}" destId="{D0AE8F5B-D01D-4B5D-8493-217F71782B3A}" srcOrd="3" destOrd="0" parTransId="{35D08083-E005-404A-90E0-F3D43327EFA0}" sibTransId="{AB7C76E6-A288-4ACC-9DC9-C0F44DFBE0EF}"/>
    <dgm:cxn modelId="{EDB3CF3E-4D8F-40AE-B356-56FB9A74812B}" srcId="{35FC710C-1556-44D3-8D23-2853BF67B9B0}" destId="{178C0469-5FF7-4B25-B3C2-63646BE88BDA}" srcOrd="1" destOrd="0" parTransId="{2B60A1CD-5E18-412B-9A9C-9138FAAA66A3}" sibTransId="{87F8E41D-4CD4-40E5-931E-C33B4371394B}"/>
    <dgm:cxn modelId="{F85F6848-1F81-464D-9F3A-D2B173273237}" type="presOf" srcId="{D0AE8F5B-D01D-4B5D-8493-217F71782B3A}" destId="{6742D4DF-8EC7-4046-8D99-DDA7E644390D}" srcOrd="0" destOrd="0" presId="urn:microsoft.com/office/officeart/2005/8/layout/hProcess9"/>
    <dgm:cxn modelId="{1D3FD665-6177-4C6F-B586-25DEB1E70008}" type="presOf" srcId="{178C0469-5FF7-4B25-B3C2-63646BE88BDA}" destId="{52C76003-ACF4-455C-9C32-B9BF32FCE014}" srcOrd="0" destOrd="0" presId="urn:microsoft.com/office/officeart/2005/8/layout/hProcess9"/>
    <dgm:cxn modelId="{5F8F242B-619E-43DD-978C-A63190C1C01C}" srcId="{35FC710C-1556-44D3-8D23-2853BF67B9B0}" destId="{CA0CF339-F6FB-4D4A-8221-95A90A324064}" srcOrd="2" destOrd="0" parTransId="{665E6D4B-04B3-4AFE-B8DD-03AE67ACDA5B}" sibTransId="{64F7D07F-8E2A-44EB-9A84-BA33506176EA}"/>
    <dgm:cxn modelId="{E8D9EDD5-EC13-4957-9BC1-571D2B2EB70B}" srcId="{35FC710C-1556-44D3-8D23-2853BF67B9B0}" destId="{58CA70D2-3E94-4FCA-8D29-18353FC90246}" srcOrd="0" destOrd="0" parTransId="{284FD0AE-0EBC-43AF-ACCF-2F35218520C5}" sibTransId="{5AAA85FB-C20C-48B0-932C-939DE9260890}"/>
    <dgm:cxn modelId="{6AEEED6D-2FD2-43AA-AA6D-872810DFA7E7}" type="presParOf" srcId="{99845A34-9C51-4EAA-BF72-02A52BD5F6C4}" destId="{D898C882-5143-4E20-A532-5E9FFA249CCE}" srcOrd="0" destOrd="0" presId="urn:microsoft.com/office/officeart/2005/8/layout/hProcess9"/>
    <dgm:cxn modelId="{3B757E13-61C0-4593-9813-53C3A0FF3176}" type="presParOf" srcId="{99845A34-9C51-4EAA-BF72-02A52BD5F6C4}" destId="{2DBDB362-4406-48E4-AD77-C00EAA8691EA}" srcOrd="1" destOrd="0" presId="urn:microsoft.com/office/officeart/2005/8/layout/hProcess9"/>
    <dgm:cxn modelId="{0708660B-1EEB-4D4F-A7B2-8B43ECC41781}" type="presParOf" srcId="{2DBDB362-4406-48E4-AD77-C00EAA8691EA}" destId="{ADC8BC10-FFD4-43E2-8095-6119B7654C4D}" srcOrd="0" destOrd="0" presId="urn:microsoft.com/office/officeart/2005/8/layout/hProcess9"/>
    <dgm:cxn modelId="{E02234A7-E269-49BE-A512-4229FB4A0306}" type="presParOf" srcId="{2DBDB362-4406-48E4-AD77-C00EAA8691EA}" destId="{E700B894-BE96-4A0D-A77C-2FC8DCD8DFC7}" srcOrd="1" destOrd="0" presId="urn:microsoft.com/office/officeart/2005/8/layout/hProcess9"/>
    <dgm:cxn modelId="{89CB962E-2601-4CE8-B95E-2F686B27EA49}" type="presParOf" srcId="{2DBDB362-4406-48E4-AD77-C00EAA8691EA}" destId="{52C76003-ACF4-455C-9C32-B9BF32FCE014}" srcOrd="2" destOrd="0" presId="urn:microsoft.com/office/officeart/2005/8/layout/hProcess9"/>
    <dgm:cxn modelId="{A680B9BB-E280-4ABC-8A19-FFC1DF216DB4}" type="presParOf" srcId="{2DBDB362-4406-48E4-AD77-C00EAA8691EA}" destId="{CC2E3086-42EB-4ABF-A0AB-FF5BEC6AEB93}" srcOrd="3" destOrd="0" presId="urn:microsoft.com/office/officeart/2005/8/layout/hProcess9"/>
    <dgm:cxn modelId="{879296D7-8AF3-4A55-9C52-BF24E2CC067B}" type="presParOf" srcId="{2DBDB362-4406-48E4-AD77-C00EAA8691EA}" destId="{0892846B-A380-44B5-9A10-978C177D4999}" srcOrd="4" destOrd="0" presId="urn:microsoft.com/office/officeart/2005/8/layout/hProcess9"/>
    <dgm:cxn modelId="{78C4382B-B5DD-45E5-8E77-EC6F9DE06910}" type="presParOf" srcId="{2DBDB362-4406-48E4-AD77-C00EAA8691EA}" destId="{1DDD49BE-E54F-4732-A066-45EAAB75A69A}" srcOrd="5" destOrd="0" presId="urn:microsoft.com/office/officeart/2005/8/layout/hProcess9"/>
    <dgm:cxn modelId="{41C0F5B1-F78E-4A4F-A4A5-9997B950D924}" type="presParOf" srcId="{2DBDB362-4406-48E4-AD77-C00EAA8691EA}" destId="{6742D4DF-8EC7-4046-8D99-DDA7E644390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98C882-5143-4E20-A532-5E9FFA249CCE}">
      <dsp:nvSpPr>
        <dsp:cNvPr id="0" name=""/>
        <dsp:cNvSpPr/>
      </dsp:nvSpPr>
      <dsp:spPr>
        <a:xfrm>
          <a:off x="537465" y="0"/>
          <a:ext cx="6489144" cy="2695575"/>
        </a:xfrm>
        <a:prstGeom prst="rightArrow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8BC10-FFD4-43E2-8095-6119B7654C4D}">
      <dsp:nvSpPr>
        <dsp:cNvPr id="0" name=""/>
        <dsp:cNvSpPr/>
      </dsp:nvSpPr>
      <dsp:spPr>
        <a:xfrm>
          <a:off x="1863" y="808672"/>
          <a:ext cx="1779035" cy="107823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緊急狀況</a:t>
          </a:r>
        </a:p>
      </dsp:txBody>
      <dsp:txXfrm>
        <a:off x="54498" y="861307"/>
        <a:ext cx="1673765" cy="972960"/>
      </dsp:txXfrm>
    </dsp:sp>
    <dsp:sp modelId="{52C76003-ACF4-455C-9C32-B9BF32FCE014}">
      <dsp:nvSpPr>
        <dsp:cNvPr id="0" name=""/>
        <dsp:cNvSpPr/>
      </dsp:nvSpPr>
      <dsp:spPr>
        <a:xfrm>
          <a:off x="1952372" y="808672"/>
          <a:ext cx="1779035" cy="1078230"/>
        </a:xfrm>
        <a:prstGeom prst="roundRect">
          <a:avLst/>
        </a:prstGeom>
        <a:solidFill>
          <a:srgbClr val="F78D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結構安全</a:t>
          </a:r>
          <a:endParaRPr lang="en-US" altLang="zh-TW" sz="22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消防安全</a:t>
          </a:r>
        </a:p>
      </dsp:txBody>
      <dsp:txXfrm>
        <a:off x="2005007" y="861307"/>
        <a:ext cx="1673765" cy="972960"/>
      </dsp:txXfrm>
    </dsp:sp>
    <dsp:sp modelId="{0892846B-A380-44B5-9A10-978C177D4999}">
      <dsp:nvSpPr>
        <dsp:cNvPr id="0" name=""/>
        <dsp:cNvSpPr/>
      </dsp:nvSpPr>
      <dsp:spPr>
        <a:xfrm>
          <a:off x="3902880" y="808672"/>
          <a:ext cx="1779035" cy="1078230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漏水</a:t>
          </a:r>
        </a:p>
      </dsp:txBody>
      <dsp:txXfrm>
        <a:off x="3955515" y="861307"/>
        <a:ext cx="1673765" cy="972960"/>
      </dsp:txXfrm>
    </dsp:sp>
    <dsp:sp modelId="{6742D4DF-8EC7-4046-8D99-DDA7E644390D}">
      <dsp:nvSpPr>
        <dsp:cNvPr id="0" name=""/>
        <dsp:cNvSpPr/>
      </dsp:nvSpPr>
      <dsp:spPr>
        <a:xfrm>
          <a:off x="5853389" y="808672"/>
          <a:ext cx="1779035" cy="1078230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其他修繕</a:t>
          </a:r>
        </a:p>
      </dsp:txBody>
      <dsp:txXfrm>
        <a:off x="5906024" y="861307"/>
        <a:ext cx="1673765" cy="972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E7A72-4CF0-419C-BBB4-E156F3F4A0EA}" type="datetimeFigureOut">
              <a:rPr lang="zh-TW" altLang="en-US" smtClean="0"/>
              <a:t>2023/2/2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8825E-DBFC-4B8C-A0E9-5B09949243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3028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3D17CE5-A191-4E45-B610-F58BF3EEE127}" type="slidenum">
              <a:rPr lang="en-US" altLang="zh-TW" smtClean="0"/>
              <a:pPr>
                <a:spcBef>
                  <a:spcPct val="0"/>
                </a:spcBef>
              </a:pPr>
              <a:t>27</a:t>
            </a:fld>
            <a:endParaRPr lang="en-US" altLang="zh-TW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873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3D17CE5-A191-4E45-B610-F58BF3EEE127}" type="slidenum">
              <a:rPr lang="en-US" altLang="zh-TW" smtClean="0"/>
              <a:pPr>
                <a:spcBef>
                  <a:spcPct val="0"/>
                </a:spcBef>
              </a:pPr>
              <a:t>28</a:t>
            </a:fld>
            <a:endParaRPr lang="en-US" altLang="zh-TW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409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5B57B76-67BB-4BEB-B588-40EDD353136F}" type="slidenum">
              <a:rPr lang="en-US" altLang="zh-TW" smtClean="0"/>
              <a:pPr>
                <a:spcBef>
                  <a:spcPct val="0"/>
                </a:spcBef>
              </a:pPr>
              <a:t>29</a:t>
            </a:fld>
            <a:endParaRPr lang="en-US" altLang="zh-TW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904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D518EE2-6EA6-4E25-91E8-24449156C341}" type="slidenum">
              <a:rPr lang="en-US" altLang="zh-TW" smtClean="0"/>
              <a:pPr>
                <a:spcBef>
                  <a:spcPct val="0"/>
                </a:spcBef>
              </a:pPr>
              <a:t>31</a:t>
            </a:fld>
            <a:endParaRPr lang="en-US" altLang="zh-TW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9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47AB2-473D-4357-8732-2992DC9B7FE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57244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308DF-EBAB-4F8D-A73F-84F9DB2649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50662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141884" y="301625"/>
            <a:ext cx="2436283" cy="56403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826684" y="301625"/>
            <a:ext cx="7112000" cy="56403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1E0F7-F1CF-4AB3-97E6-446A10E43DF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9357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552C-4C7D-43E9-8974-8ED0E6ACE9F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7724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7F95A-C4B6-41C4-9772-58859C320ED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18339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FD918-FC5F-43C6-87F3-36A7A3CA366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86198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38563-5F68-42B8-B416-095025C6B41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11080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AB394-D71F-45FE-BFD9-F0682034BFB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74367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28ED8-2A54-460E-958E-64E4863571D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38293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A2C36-2F65-49BA-932B-C1CB1E13FDF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4957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51042-1695-4D1A-9052-125BD41C737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4725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E1245-79C9-4241-A14C-A10FA1B8A57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19563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66C5B-9399-40DE-B1D6-0E89C0332C1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03552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05C13-FF53-415B-8C1B-1C82FE46706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7903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141884" y="301625"/>
            <a:ext cx="2436283" cy="56403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826684" y="301625"/>
            <a:ext cx="7112000" cy="56403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A7A54-F14D-4E84-83A6-E48C411E2E3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8997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382E7-068B-4B2B-8879-5C420FE6CCF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8233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44038-DE56-4574-8675-3C4B26A415A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08175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4B6B0-8285-4185-8BF7-54B5514A1E7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11310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0015-6C20-482D-B68F-2827ADA5319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31144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B1D45-544B-4315-BB7C-3969FFFC5EB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352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2C00D-BE75-4490-AB92-549E28070E6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08322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919D9-3F50-48A3-8BC5-31C3606CD27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9389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318000" y="0"/>
            <a:ext cx="159004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800">
                <a:solidFill>
                  <a:srgbClr val="000000"/>
                </a:solidFill>
                <a:ea typeface="標楷體" panose="03000509000000000000" pitchFamily="65" charset="-12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800">
                <a:solidFill>
                  <a:srgbClr val="000000"/>
                </a:solidFill>
                <a:ea typeface="標楷體" panose="03000509000000000000" pitchFamily="65" charset="-120"/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800">
                <a:solidFill>
                  <a:srgbClr val="000000"/>
                </a:solidFill>
                <a:ea typeface="標楷體" panose="03000509000000000000" pitchFamily="65" charset="-12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6684" y="301625"/>
            <a:ext cx="975148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6684" y="1827213"/>
            <a:ext cx="975148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44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新細明體" panose="02020500000000000000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DEEF4E-3A76-46C9-B195-B6F902B9FD3C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94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kumimoji="1"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kumimoji="1"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318000" y="0"/>
            <a:ext cx="159004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800">
                <a:solidFill>
                  <a:srgbClr val="000000"/>
                </a:solidFill>
                <a:ea typeface="標楷體" panose="03000509000000000000" pitchFamily="65" charset="-12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800">
                <a:solidFill>
                  <a:srgbClr val="000000"/>
                </a:solidFill>
                <a:ea typeface="標楷體" panose="03000509000000000000" pitchFamily="65" charset="-120"/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800">
                <a:solidFill>
                  <a:srgbClr val="000000"/>
                </a:solidFill>
                <a:ea typeface="標楷體" panose="03000509000000000000" pitchFamily="65" charset="-12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6684" y="301625"/>
            <a:ext cx="975148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6684" y="1827213"/>
            <a:ext cx="975148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44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新細明體" panose="02020500000000000000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C8919C-0FF5-4681-950E-CCFC6F5F1186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14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kumimoji="1"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kumimoji="1"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.ntu.edu.tw/uploads/byself/purchase_image/greenmark.gif" TargetMode="External"/><Relationship Id="rId2" Type="http://schemas.openxmlformats.org/officeDocument/2006/relationships/hyperlink" Target="https://greenliving.epa.gov.tw/newPublic/Product/ProductQuery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07481" y="1709219"/>
            <a:ext cx="7313613" cy="347345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60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  <a:cs typeface="+mj-cs"/>
              </a:rPr>
              <a:t>112</a:t>
            </a:r>
            <a:r>
              <a:rPr lang="zh-TW" altLang="en-US" sz="60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  <a:cs typeface="+mj-cs"/>
              </a:rPr>
              <a:t>學年全校性修繕</a:t>
            </a:r>
            <a:endParaRPr lang="en-US" altLang="zh-TW" sz="6000" b="1" dirty="0">
              <a:solidFill>
                <a:schemeClr val="tx2"/>
              </a:solidFill>
              <a:latin typeface="文鼎粗隸" panose="02010609010101010101" pitchFamily="49" charset="-120"/>
              <a:ea typeface="文鼎粗隸" panose="02010609010101010101" pitchFamily="49" charset="-120"/>
              <a:cs typeface="+mj-cs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zh-TW" altLang="en-US" sz="60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  <a:cs typeface="+mj-cs"/>
              </a:rPr>
              <a:t>及報廢預算編列原則總務處報告</a:t>
            </a:r>
          </a:p>
        </p:txBody>
      </p:sp>
    </p:spTree>
    <p:extLst>
      <p:ext uri="{BB962C8B-B14F-4D97-AF65-F5344CB8AC3E}">
        <p14:creationId xmlns:p14="http://schemas.microsoft.com/office/powerpoint/2010/main" val="175003808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693739"/>
            <a:ext cx="7313612" cy="750887"/>
          </a:xfrm>
        </p:spPr>
        <p:txBody>
          <a:bodyPr/>
          <a:lstStyle/>
          <a:p>
            <a:pPr marL="965200" indent="-965200" algn="ctr" eaLnBrk="1" hangingPunct="1"/>
            <a:r>
              <a:rPr lang="zh-TW" altLang="en-US" dirty="0">
                <a:solidFill>
                  <a:schemeClr val="hlink"/>
                </a:solidFill>
                <a:latin typeface="華康楷書體W5(P)" pitchFamily="66" charset="-120"/>
                <a:ea typeface="文鼎粗隸" panose="02010609010101010101" pitchFamily="49" charset="-120"/>
              </a:rPr>
              <a:t>營繕組提列之全校性預算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59050" y="1628776"/>
            <a:ext cx="7577138" cy="49323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 dirty="0">
                <a:solidFill>
                  <a:srgbClr val="003399"/>
                </a:solidFill>
                <a:latin typeface="Times New Roman" panose="02020603050405020304" pitchFamily="18" charset="0"/>
                <a:ea typeface="文鼎粗隸" panose="02010609010101010101" pitchFamily="49" charset="-120"/>
                <a:sym typeface="Wingdings" panose="05000000000000000000" pitchFamily="2" charset="2"/>
              </a:rPr>
              <a:t>1.</a:t>
            </a:r>
            <a:r>
              <a:rPr lang="zh-TW" altLang="zh-TW" sz="2800" dirty="0">
                <a:solidFill>
                  <a:srgbClr val="003399"/>
                </a:solidFill>
                <a:latin typeface="標楷體" panose="03000509000000000000" pitchFamily="65" charset="-120"/>
                <a:ea typeface="文鼎粗隸" panose="02010609010101010101" pitchFamily="49" charset="-120"/>
              </a:rPr>
              <a:t>公共區域</a:t>
            </a:r>
            <a:endParaRPr lang="zh-TW" altLang="en-US" dirty="0">
              <a:solidFill>
                <a:srgbClr val="003399"/>
              </a:solidFill>
              <a:latin typeface="標楷體" panose="03000509000000000000" pitchFamily="65" charset="-120"/>
              <a:ea typeface="文鼎粗隸" panose="02010609010101010101" pitchFamily="49" charset="-12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共同使用之空間（如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教務處優先排課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教室、廁所、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大樓出入口、大廳、樓梯間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、公共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走廊等）或跨院共用無法區分之空間</a:t>
            </a:r>
            <a:endParaRPr lang="zh-TW" altLang="en-US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None/>
            </a:pPr>
            <a:r>
              <a:rPr lang="en-US" altLang="zh-TW" sz="2800" dirty="0">
                <a:solidFill>
                  <a:srgbClr val="003399"/>
                </a:solidFill>
                <a:latin typeface="Times New Roman" panose="02020603050405020304" pitchFamily="18" charset="0"/>
                <a:ea typeface="文鼎粗隸" panose="02010609010101010101" pitchFamily="49" charset="-120"/>
              </a:rPr>
              <a:t>2.</a:t>
            </a:r>
            <a:r>
              <a:rPr lang="zh-TW" altLang="zh-TW" sz="2800" dirty="0">
                <a:solidFill>
                  <a:srgbClr val="003399"/>
                </a:solidFill>
                <a:latin typeface="Times New Roman" panose="02020603050405020304" pitchFamily="18" charset="0"/>
                <a:ea typeface="文鼎粗隸" panose="02010609010101010101" pitchFamily="49" charset="-120"/>
              </a:rPr>
              <a:t>戶外空間之設施、設備修繕</a:t>
            </a:r>
            <a:endParaRPr lang="zh-TW" altLang="en-US" sz="2800" dirty="0">
              <a:solidFill>
                <a:srgbClr val="003399"/>
              </a:solidFill>
              <a:latin typeface="Times New Roman" panose="02020603050405020304" pitchFamily="18" charset="0"/>
              <a:ea typeface="文鼎粗隸" panose="02010609010101010101" pitchFamily="49" charset="-120"/>
            </a:endParaRPr>
          </a:p>
          <a:p>
            <a:pPr eaLnBrk="1" hangingPunct="1">
              <a:buNone/>
            </a:pPr>
            <a:r>
              <a:rPr lang="en-US" altLang="zh-TW" sz="2800" dirty="0">
                <a:solidFill>
                  <a:srgbClr val="003399"/>
                </a:solidFill>
                <a:latin typeface="Times New Roman" panose="02020603050405020304" pitchFamily="18" charset="0"/>
                <a:ea typeface="文鼎粗隸" panose="02010609010101010101" pitchFamily="49" charset="-120"/>
              </a:rPr>
              <a:t>3.</a:t>
            </a:r>
            <a:r>
              <a:rPr lang="zh-TW" altLang="en-US" sz="2800" dirty="0">
                <a:solidFill>
                  <a:srgbClr val="003399"/>
                </a:solidFill>
                <a:latin typeface="Times New Roman" panose="02020603050405020304" pitchFamily="18" charset="0"/>
                <a:ea typeface="文鼎粗隸" panose="02010609010101010101" pitchFamily="49" charset="-120"/>
              </a:rPr>
              <a:t>總務處業管會議廳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000" dirty="0">
                <a:ea typeface="標楷體" panose="03000509000000000000" pitchFamily="65" charset="-120"/>
              </a:rPr>
              <a:t>      </a:t>
            </a: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如國璽樓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、</a:t>
            </a: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利瑪竇、進修部大樓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、</a:t>
            </a: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濟時樓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、</a:t>
            </a: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野聲樓    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等會議廳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buNone/>
            </a:pPr>
            <a:r>
              <a:rPr lang="en-US" altLang="zh-TW" sz="2800" dirty="0">
                <a:solidFill>
                  <a:srgbClr val="003399"/>
                </a:solidFill>
                <a:latin typeface="Times New Roman" panose="02020603050405020304" pitchFamily="18" charset="0"/>
                <a:ea typeface="文鼎粗隸" panose="02010609010101010101" pitchFamily="49" charset="-120"/>
              </a:rPr>
              <a:t>4.</a:t>
            </a:r>
            <a:r>
              <a:rPr lang="zh-TW" altLang="en-US" sz="2800" dirty="0">
                <a:solidFill>
                  <a:srgbClr val="003399"/>
                </a:solidFill>
                <a:latin typeface="Times New Roman" panose="02020603050405020304" pitchFamily="18" charset="0"/>
                <a:ea typeface="文鼎粗隸" panose="02010609010101010101" pitchFamily="49" charset="-120"/>
              </a:rPr>
              <a:t>例行法定申報及相關檢查 </a:t>
            </a:r>
            <a:endParaRPr lang="en-US" altLang="zh-TW" sz="2800" dirty="0">
              <a:solidFill>
                <a:srgbClr val="003399"/>
              </a:solidFill>
              <a:latin typeface="Times New Roman" panose="02020603050405020304" pitchFamily="18" charset="0"/>
              <a:ea typeface="文鼎粗隸" panose="02010609010101010101" pitchFamily="49" charset="-120"/>
            </a:endParaRPr>
          </a:p>
          <a:p>
            <a:pPr eaLnBrk="1" hangingPunct="1"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zh-TW" altLang="en-US" sz="2400" i="1" dirty="0">
                <a:solidFill>
                  <a:srgbClr val="FF0000"/>
                </a:solidFill>
                <a:ea typeface="標楷體" panose="03000509000000000000" pitchFamily="65" charset="-120"/>
              </a:rPr>
              <a:t>     </a:t>
            </a: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建築物公共安全、消防檢修申報、高壓設備定期檢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eaLnBrk="1" hangingPunct="1"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驗申報、公用水塔消毒清洗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</p:txBody>
      </p:sp>
      <p:pic>
        <p:nvPicPr>
          <p:cNvPr id="1229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2933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538532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5914" y="1657351"/>
            <a:ext cx="7443787" cy="335597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800" dirty="0">
                <a:solidFill>
                  <a:srgbClr val="003399"/>
                </a:solidFill>
                <a:latin typeface="華康徽宗宮體W5" pitchFamily="65" charset="-120"/>
                <a:ea typeface="標楷體" pitchFamily="65" charset="-120"/>
                <a:sym typeface="Wingdings" pitchFamily="2" charset="2"/>
              </a:rPr>
              <a:t>室內部分</a:t>
            </a:r>
            <a:r>
              <a:rPr lang="en-US" altLang="zh-TW" sz="2800" dirty="0">
                <a:solidFill>
                  <a:srgbClr val="003399"/>
                </a:solidFill>
                <a:latin typeface="華康徽宗宮體W5" pitchFamily="65" charset="-120"/>
                <a:ea typeface="標楷體" pitchFamily="65" charset="-120"/>
                <a:sym typeface="Wingdings" pitchFamily="2" charset="2"/>
              </a:rPr>
              <a:t>(</a:t>
            </a:r>
            <a:r>
              <a:rPr lang="zh-TW" altLang="en-US" sz="2800" dirty="0">
                <a:solidFill>
                  <a:srgbClr val="003399"/>
                </a:solidFill>
                <a:latin typeface="華康徽宗宮體W5" pitchFamily="65" charset="-120"/>
                <a:ea typeface="標楷體" pitchFamily="65" charset="-120"/>
                <a:sym typeface="Wingdings" pitchFamily="2" charset="2"/>
              </a:rPr>
              <a:t>公共區域</a:t>
            </a:r>
            <a:r>
              <a:rPr lang="en-US" altLang="zh-TW" sz="2800" dirty="0">
                <a:solidFill>
                  <a:srgbClr val="003399"/>
                </a:solidFill>
                <a:latin typeface="華康徽宗宮體W5" pitchFamily="65" charset="-120"/>
                <a:ea typeface="標楷體" pitchFamily="65" charset="-120"/>
                <a:sym typeface="Wingdings" pitchFamily="2" charset="2"/>
              </a:rPr>
              <a:t>)</a:t>
            </a:r>
            <a:endParaRPr lang="zh-TW" altLang="en-US" sz="2800" dirty="0">
              <a:solidFill>
                <a:srgbClr val="003399"/>
              </a:solidFill>
              <a:latin typeface="華康徽宗宮體W5" pitchFamily="65" charset="-120"/>
              <a:ea typeface="標楷體" pitchFamily="65" charset="-120"/>
              <a:sym typeface="Wingdings" pitchFamily="2" charset="2"/>
            </a:endParaRPr>
          </a:p>
          <a:p>
            <a:pPr marL="231775" indent="-231775" eaLnBrk="1" hangingPunct="1"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建築物結構整建</a:t>
            </a:r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31775" indent="-231775" eaLnBrk="1" hangingPunct="1"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消防、水電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門窗玻璃紗網及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泥作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粉刷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等</a:t>
            </a:r>
            <a:r>
              <a:rPr lang="zh-TW" altLang="zh-TW" sz="24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修繕</a:t>
            </a:r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31775" indent="-231775" eaLnBrk="1" hangingPunct="1"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校園高（低）壓變電設施</a:t>
            </a:r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31775" indent="-231775" eaLnBrk="1" hangingPunct="1"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大樓主系統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設備保養（發電機、空調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、消防、照明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31775" indent="-231775" eaLnBrk="1" hangingPunct="1"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電梯設備保養及維護（宿舍區域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田徑場請自行編列）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31775" indent="-231775" eaLnBrk="1" hangingPunct="1"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大樓屋頂安全門之警報器維護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spcBef>
                <a:spcPct val="25000"/>
              </a:spcBef>
              <a:buNone/>
              <a:defRPr/>
            </a:pPr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2894013" y="693739"/>
            <a:ext cx="7313612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965200" indent="-9652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600" dirty="0">
                <a:solidFill>
                  <a:schemeClr val="hlink"/>
                </a:solidFill>
                <a:latin typeface="華康楷書體W5(P)" pitchFamily="66" charset="-120"/>
                <a:ea typeface="文鼎粗隸" panose="02010609010101010101" pitchFamily="49" charset="-120"/>
              </a:rPr>
              <a:t>全校性建物修繕預算編列項目</a:t>
            </a:r>
          </a:p>
        </p:txBody>
      </p:sp>
      <p:pic>
        <p:nvPicPr>
          <p:cNvPr id="1331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5157788"/>
            <a:ext cx="588645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176" y="612933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136327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5914" y="1657351"/>
            <a:ext cx="7350125" cy="32607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3200" dirty="0">
                <a:solidFill>
                  <a:srgbClr val="003399"/>
                </a:solidFill>
                <a:latin typeface="華康楷書體W5(P)" pitchFamily="66" charset="-120"/>
                <a:ea typeface="標楷體" pitchFamily="65" charset="-120"/>
                <a:sym typeface="Wingdings" pitchFamily="2" charset="2"/>
              </a:rPr>
              <a:t>室外部分</a:t>
            </a:r>
            <a:endParaRPr lang="zh-TW" altLang="en-US" sz="3200" dirty="0">
              <a:solidFill>
                <a:srgbClr val="003399"/>
              </a:solidFill>
              <a:latin typeface="華康楷書體W5(P)" pitchFamily="66" charset="-120"/>
              <a:ea typeface="華康楷書體W5(P)" pitchFamily="66" charset="-120"/>
              <a:sym typeface="Wingdings" pitchFamily="2" charset="2"/>
            </a:endParaRPr>
          </a:p>
          <a:p>
            <a:pPr marL="174625" indent="-174625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zh-TW" sz="2400" dirty="0">
                <a:solidFill>
                  <a:srgbClr val="FF0000"/>
                </a:solidFill>
                <a:latin typeface="華康楷書體W5(P)" pitchFamily="66" charset="-120"/>
                <a:ea typeface="標楷體" pitchFamily="65" charset="-120"/>
              </a:rPr>
              <a:t>建築物外觀（含</a:t>
            </a:r>
            <a:r>
              <a:rPr lang="zh-TW" altLang="en-US" sz="2400" dirty="0">
                <a:solidFill>
                  <a:srgbClr val="FF0000"/>
                </a:solidFill>
                <a:latin typeface="華康楷書體W5(P)" pitchFamily="66" charset="-120"/>
                <a:ea typeface="標楷體" pitchFamily="65" charset="-120"/>
              </a:rPr>
              <a:t>門窗建置</a:t>
            </a:r>
            <a:r>
              <a:rPr lang="zh-TW" altLang="zh-TW" sz="2400" dirty="0">
                <a:solidFill>
                  <a:srgbClr val="FF0000"/>
                </a:solidFill>
                <a:latin typeface="華康楷書體W5(P)" pitchFamily="66" charset="-120"/>
                <a:ea typeface="標楷體" pitchFamily="65" charset="-120"/>
              </a:rPr>
              <a:t>工程）</a:t>
            </a:r>
            <a:endParaRPr lang="zh-TW" altLang="en-US" sz="2400" dirty="0">
              <a:solidFill>
                <a:srgbClr val="FF0000"/>
              </a:solidFill>
              <a:latin typeface="華康楷書體W5(P)" pitchFamily="66" charset="-120"/>
              <a:ea typeface="標楷體" pitchFamily="65" charset="-120"/>
            </a:endParaRPr>
          </a:p>
          <a:p>
            <a:pPr marL="174625" indent="-174625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zh-TW" sz="2400" dirty="0">
                <a:solidFill>
                  <a:srgbClr val="FF0000"/>
                </a:solidFill>
                <a:latin typeface="華康楷書體W5(P)" pitchFamily="66" charset="-120"/>
                <a:ea typeface="標楷體" pitchFamily="65" charset="-120"/>
              </a:rPr>
              <a:t>室外高壓變電站</a:t>
            </a:r>
            <a:endParaRPr lang="zh-TW" altLang="en-US" sz="2400" dirty="0">
              <a:solidFill>
                <a:srgbClr val="FF0000"/>
              </a:solidFill>
              <a:latin typeface="華康楷書體W5(P)" pitchFamily="66" charset="-120"/>
              <a:ea typeface="標楷體" pitchFamily="65" charset="-120"/>
            </a:endParaRPr>
          </a:p>
          <a:p>
            <a:pPr marL="174625" indent="-174625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zh-TW" sz="2400" dirty="0">
                <a:solidFill>
                  <a:srgbClr val="FF0000"/>
                </a:solidFill>
                <a:latin typeface="華康楷書體W5(P)" pitchFamily="66" charset="-120"/>
                <a:ea typeface="標楷體" pitchFamily="65" charset="-120"/>
              </a:rPr>
              <a:t>維生管線（電力、供水</a:t>
            </a:r>
            <a:r>
              <a:rPr lang="zh-TW" altLang="en-US" sz="2400" dirty="0">
                <a:solidFill>
                  <a:srgbClr val="FF0000"/>
                </a:solidFill>
                <a:latin typeface="華康楷書體W5(P)" pitchFamily="66" charset="-120"/>
                <a:ea typeface="標楷體" pitchFamily="65" charset="-120"/>
              </a:rPr>
              <a:t>）</a:t>
            </a:r>
          </a:p>
          <a:p>
            <a:pPr marL="174625" indent="-174625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en-US" sz="2400" dirty="0">
                <a:solidFill>
                  <a:srgbClr val="FF0000"/>
                </a:solidFill>
                <a:latin typeface="華康楷書體W5(P)" pitchFamily="66" charset="-120"/>
                <a:ea typeface="標楷體" pitchFamily="65" charset="-120"/>
              </a:rPr>
              <a:t>公共空間</a:t>
            </a:r>
            <a:r>
              <a:rPr lang="zh-TW" altLang="zh-TW" sz="2400" dirty="0">
                <a:solidFill>
                  <a:srgbClr val="FF0000"/>
                </a:solidFill>
                <a:latin typeface="華康楷書體W5(P)" pitchFamily="66" charset="-120"/>
                <a:ea typeface="標楷體" pitchFamily="65" charset="-120"/>
              </a:rPr>
              <a:t>設備保養（發電機、空調水塔、</a:t>
            </a:r>
            <a:r>
              <a:rPr lang="zh-TW" altLang="en-US" sz="2400" dirty="0">
                <a:solidFill>
                  <a:srgbClr val="FF0000"/>
                </a:solidFill>
                <a:latin typeface="華康楷書體W5(P)" pitchFamily="66" charset="-120"/>
                <a:ea typeface="標楷體" pitchFamily="65" charset="-120"/>
              </a:rPr>
              <a:t>大</a:t>
            </a:r>
            <a:r>
              <a:rPr lang="zh-TW" altLang="zh-TW" sz="2400" dirty="0">
                <a:solidFill>
                  <a:srgbClr val="FF0000"/>
                </a:solidFill>
                <a:latin typeface="華康楷書體W5(P)" pitchFamily="66" charset="-120"/>
                <a:ea typeface="標楷體" pitchFamily="65" charset="-120"/>
              </a:rPr>
              <a:t>水塔</a:t>
            </a:r>
            <a:r>
              <a:rPr lang="zh-TW" altLang="en-US" sz="2400" dirty="0">
                <a:solidFill>
                  <a:srgbClr val="FF0000"/>
                </a:solidFill>
                <a:ea typeface="標楷體" pitchFamily="65" charset="-120"/>
              </a:rPr>
              <a:t>）</a:t>
            </a:r>
            <a:endParaRPr lang="en-US" altLang="zh-TW" sz="2400" dirty="0">
              <a:solidFill>
                <a:srgbClr val="FF0000"/>
              </a:solidFill>
              <a:latin typeface="華康楷書體W5(P)" pitchFamily="66" charset="-120"/>
              <a:ea typeface="標楷體" pitchFamily="65" charset="-120"/>
            </a:endParaRPr>
          </a:p>
          <a:p>
            <a:pPr marL="174625" indent="-174625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zh-TW" sz="2400" dirty="0">
                <a:solidFill>
                  <a:srgbClr val="FF0000"/>
                </a:solidFill>
                <a:latin typeface="華康楷書體W5(P)" pitchFamily="66" charset="-120"/>
                <a:ea typeface="標楷體" pitchFamily="65" charset="-120"/>
              </a:rPr>
              <a:t>其它：</a:t>
            </a:r>
            <a:r>
              <a:rPr lang="zh-TW" altLang="en-US" sz="2400" dirty="0">
                <a:solidFill>
                  <a:srgbClr val="FF0000"/>
                </a:solidFill>
                <a:ea typeface="標楷體" pitchFamily="65" charset="-120"/>
              </a:rPr>
              <a:t>如建築物防水、校園道路、圍牆校門、路燈、戶外座椅平台等（不含指示牌）</a:t>
            </a: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2894013" y="693739"/>
            <a:ext cx="7313612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965200" indent="-9652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600" dirty="0">
                <a:solidFill>
                  <a:schemeClr val="hlink"/>
                </a:solidFill>
                <a:latin typeface="華康楷書體W5(P)" pitchFamily="66" charset="-120"/>
                <a:ea typeface="文鼎粗隸" panose="02010609010101010101" pitchFamily="49" charset="-120"/>
              </a:rPr>
              <a:t>全校性建物修繕預算編列項目</a:t>
            </a:r>
            <a:r>
              <a:rPr lang="zh-TW" altLang="en-US" sz="2000" dirty="0">
                <a:solidFill>
                  <a:schemeClr val="hlink"/>
                </a:solidFill>
                <a:latin typeface="華康楷書體W5(P)" pitchFamily="66" charset="-120"/>
                <a:ea typeface="文鼎粗隸" panose="02010609010101010101" pitchFamily="49" charset="-120"/>
              </a:rPr>
              <a:t>（續）</a:t>
            </a:r>
          </a:p>
        </p:txBody>
      </p:sp>
      <p:pic>
        <p:nvPicPr>
          <p:cNvPr id="1434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6" y="5072064"/>
            <a:ext cx="5667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9814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75596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5914" y="1657350"/>
            <a:ext cx="7350125" cy="4724400"/>
          </a:xfrm>
        </p:spPr>
        <p:txBody>
          <a:bodyPr/>
          <a:lstStyle/>
          <a:p>
            <a:pPr eaLnBrk="1" hangingPunct="1"/>
            <a:r>
              <a:rPr lang="zh-TW" altLang="en-US" sz="280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例行性法定申報及相關檢查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zh-TW" sz="2400">
                <a:solidFill>
                  <a:srgbClr val="FF0000"/>
                </a:solidFill>
                <a:latin typeface="華康楷書體W5(P)" pitchFamily="66" charset="-120"/>
                <a:ea typeface="標楷體" panose="03000509000000000000" pitchFamily="65" charset="-120"/>
              </a:rPr>
              <a:t>建築物公共安全檢查簽證及申報</a:t>
            </a:r>
            <a:endParaRPr lang="zh-TW" altLang="en-US" sz="2400">
              <a:solidFill>
                <a:srgbClr val="FF0000"/>
              </a:solidFill>
              <a:latin typeface="華康楷書體W5(P)" pitchFamily="66" charset="-120"/>
              <a:ea typeface="標楷體" panose="030005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zh-TW" sz="2400">
                <a:solidFill>
                  <a:srgbClr val="FF0000"/>
                </a:solidFill>
                <a:latin typeface="華康楷書體W5(P)" pitchFamily="66" charset="-120"/>
                <a:ea typeface="標楷體" panose="03000509000000000000" pitchFamily="65" charset="-120"/>
              </a:rPr>
              <a:t>消防安全設備檢修申報（每年三月底前申報）</a:t>
            </a:r>
            <a:endParaRPr lang="zh-TW" altLang="en-US" sz="2400">
              <a:solidFill>
                <a:srgbClr val="FF0000"/>
              </a:solidFill>
              <a:latin typeface="華康楷書體W5(P)" pitchFamily="66" charset="-120"/>
              <a:ea typeface="標楷體" panose="030005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zh-TW" sz="2400">
                <a:solidFill>
                  <a:srgbClr val="FF0000"/>
                </a:solidFill>
                <a:latin typeface="華康楷書體W5(P)" pitchFamily="66" charset="-120"/>
                <a:ea typeface="標楷體" panose="03000509000000000000" pitchFamily="65" charset="-120"/>
              </a:rPr>
              <a:t>消防安全設備檢巡檢（每季一次）</a:t>
            </a:r>
            <a:endParaRPr lang="zh-TW" altLang="en-US" sz="2400">
              <a:solidFill>
                <a:srgbClr val="FF0000"/>
              </a:solidFill>
              <a:latin typeface="華康楷書體W5(P)" pitchFamily="66" charset="-120"/>
              <a:ea typeface="標楷體" panose="030005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zh-TW" sz="2400">
                <a:solidFill>
                  <a:srgbClr val="FF0000"/>
                </a:solidFill>
                <a:latin typeface="華康楷書體W5(P)" pitchFamily="66" charset="-120"/>
                <a:ea typeface="標楷體" panose="03000509000000000000" pitchFamily="65" charset="-120"/>
              </a:rPr>
              <a:t>高低壓電氣設備定期檢測申報（每年</a:t>
            </a:r>
            <a:r>
              <a:rPr lang="zh-TW" altLang="en-US" sz="2400">
                <a:solidFill>
                  <a:srgbClr val="FF0000"/>
                </a:solidFill>
                <a:latin typeface="華康楷書體W5(P)" pitchFamily="66" charset="-120"/>
                <a:ea typeface="標楷體" panose="03000509000000000000" pitchFamily="65" charset="-120"/>
              </a:rPr>
              <a:t>兩</a:t>
            </a:r>
            <a:r>
              <a:rPr lang="zh-TW" altLang="zh-TW" sz="2400">
                <a:solidFill>
                  <a:srgbClr val="FF0000"/>
                </a:solidFill>
                <a:latin typeface="華康楷書體W5(P)" pitchFamily="66" charset="-120"/>
                <a:ea typeface="標楷體" panose="03000509000000000000" pitchFamily="65" charset="-120"/>
              </a:rPr>
              <a:t>次）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zh-TW" sz="2400">
                <a:solidFill>
                  <a:srgbClr val="FF0000"/>
                </a:solidFill>
                <a:latin typeface="華康楷書體W5(P)" pitchFamily="66" charset="-120"/>
                <a:ea typeface="標楷體" panose="03000509000000000000" pitchFamily="65" charset="-120"/>
              </a:rPr>
              <a:t>高低壓電力設備巡檢（每月一次）</a:t>
            </a:r>
            <a:endParaRPr lang="zh-TW" altLang="en-US" sz="240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35000"/>
              </a:spcBef>
            </a:pPr>
            <a:r>
              <a:rPr lang="zh-TW" altLang="en-US" sz="280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全校共用性之水電費</a:t>
            </a:r>
          </a:p>
          <a:p>
            <a:pPr eaLnBrk="1" hangingPunct="1">
              <a:spcBef>
                <a:spcPct val="35000"/>
              </a:spcBef>
            </a:pPr>
            <a:r>
              <a:rPr lang="zh-TW" altLang="en-US" sz="280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公共區域之水電耗材、木製材料汰換採購</a:t>
            </a:r>
            <a:endParaRPr lang="en-US" altLang="zh-TW" sz="2800">
              <a:solidFill>
                <a:srgbClr val="003399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35000"/>
              </a:spcBef>
            </a:pPr>
            <a:endParaRPr lang="zh-TW" altLang="en-US" sz="2800">
              <a:solidFill>
                <a:srgbClr val="003399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2894013" y="693739"/>
            <a:ext cx="7313612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965200" indent="-9652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600" dirty="0">
                <a:solidFill>
                  <a:srgbClr val="006666"/>
                </a:solidFill>
                <a:latin typeface="華康楷書體W5(P)" pitchFamily="66" charset="-120"/>
                <a:ea typeface="文鼎粗隸" panose="02010609010101010101" pitchFamily="49" charset="-120"/>
              </a:rPr>
              <a:t>全校性建物修繕預算編列項目</a:t>
            </a:r>
            <a:r>
              <a:rPr lang="zh-TW" altLang="en-US" sz="2000" dirty="0">
                <a:solidFill>
                  <a:srgbClr val="006666"/>
                </a:solidFill>
                <a:latin typeface="華康楷書體W5(P)" pitchFamily="66" charset="-120"/>
                <a:ea typeface="文鼎粗隸" panose="02010609010101010101" pitchFamily="49" charset="-120"/>
              </a:rPr>
              <a:t>（續）</a:t>
            </a:r>
          </a:p>
        </p:txBody>
      </p:sp>
      <p:pic>
        <p:nvPicPr>
          <p:cNvPr id="15364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9814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247675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1" y="868363"/>
            <a:ext cx="7299325" cy="576262"/>
          </a:xfrm>
        </p:spPr>
        <p:txBody>
          <a:bodyPr/>
          <a:lstStyle/>
          <a:p>
            <a:pPr marL="965200" indent="-965200" algn="ctr" eaLnBrk="1" hangingPunct="1"/>
            <a:r>
              <a:rPr lang="zh-TW" altLang="en-US" dirty="0">
                <a:latin typeface="華康楷書體W5(P)" pitchFamily="66" charset="-120"/>
                <a:ea typeface="文鼎粗隸" panose="02010609010101010101" pitchFamily="49" charset="-120"/>
              </a:rPr>
              <a:t>特別提醒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8776" y="1557338"/>
            <a:ext cx="7313613" cy="5014912"/>
          </a:xfrm>
        </p:spPr>
        <p:txBody>
          <a:bodyPr/>
          <a:lstStyle/>
          <a:p>
            <a:pPr marL="693738" lvl="1" indent="-514350" eaLnBrk="1" hangingPunct="1">
              <a:buFont typeface="Wingdings" panose="05000000000000000000" pitchFamily="2" charset="2"/>
              <a:buChar char="p"/>
              <a:defRPr/>
            </a:pPr>
            <a:r>
              <a:rPr lang="zh-TW" altLang="en-US" sz="2700" dirty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各單位</a:t>
            </a:r>
            <a:r>
              <a:rPr lang="zh-TW" altLang="en-US" sz="2700" dirty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業管之空間如中美堂、運動場、朝橒樓、文圖、濟時樓、淨心堂、積健樓、</a:t>
            </a:r>
            <a:r>
              <a:rPr lang="zh-TW" altLang="en-US" sz="27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各棟學生宿舍</a:t>
            </a:r>
            <a:r>
              <a:rPr lang="en-US" altLang="zh-TW" sz="2700" dirty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2700" dirty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等，各項設備維護預算需自行編列預估金額</a:t>
            </a:r>
            <a:endParaRPr lang="en-US" altLang="zh-TW" sz="2700" dirty="0">
              <a:solidFill>
                <a:srgbClr val="003399"/>
              </a:solidFill>
              <a:latin typeface="標楷體" pitchFamily="65" charset="-120"/>
              <a:ea typeface="標楷體" pitchFamily="65" charset="-120"/>
            </a:endParaRPr>
          </a:p>
          <a:p>
            <a:pPr marL="693738" lvl="1" indent="-514350" eaLnBrk="1" hangingPunct="1">
              <a:buFont typeface="Wingdings" panose="05000000000000000000" pitchFamily="2" charset="2"/>
              <a:buChar char="p"/>
              <a:defRPr/>
            </a:pPr>
            <a:r>
              <a:rPr lang="zh-TW" altLang="en-US" sz="2700" dirty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如其空間或大樓為多單位使用，共同使用之設備由其共同分擔；若有業管權責界面不清者，請向本組反映以即速澄清避免重複或漏列</a:t>
            </a:r>
            <a:endParaRPr lang="en-US" altLang="zh-TW" sz="2700" dirty="0">
              <a:solidFill>
                <a:srgbClr val="003399"/>
              </a:solidFill>
              <a:latin typeface="標楷體" pitchFamily="65" charset="-120"/>
              <a:ea typeface="標楷體" pitchFamily="65" charset="-120"/>
            </a:endParaRPr>
          </a:p>
          <a:p>
            <a:pPr marL="693738" lvl="1" indent="-514350" eaLnBrk="1" hangingPunct="1">
              <a:buFont typeface="Wingdings" panose="05000000000000000000" pitchFamily="2" charset="2"/>
              <a:buChar char="p"/>
              <a:defRPr/>
            </a:pPr>
            <a:r>
              <a:rPr lang="en-US" altLang="zh-TW" sz="2700" dirty="0" smtClean="0">
                <a:solidFill>
                  <a:srgbClr val="003399"/>
                </a:solidFill>
                <a:latin typeface="+mj-lt"/>
                <a:ea typeface="標楷體" pitchFamily="65" charset="-120"/>
                <a:sym typeface="Wingdings" pitchFamily="2" charset="2"/>
              </a:rPr>
              <a:t>1</a:t>
            </a:r>
            <a:r>
              <a:rPr lang="en-US" altLang="zh-TW" sz="2700" dirty="0">
                <a:solidFill>
                  <a:srgbClr val="003399"/>
                </a:solidFill>
                <a:latin typeface="+mj-lt"/>
                <a:ea typeface="標楷體" pitchFamily="65" charset="-120"/>
                <a:sym typeface="Wingdings" pitchFamily="2" charset="2"/>
              </a:rPr>
              <a:t>12</a:t>
            </a:r>
            <a:r>
              <a:rPr lang="zh-TW" altLang="en-US" sz="2700" dirty="0" smtClean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學年</a:t>
            </a:r>
            <a:r>
              <a:rPr lang="zh-TW" altLang="en-US" sz="2700" dirty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度各單位提報總務處修繕費之預算表，本組將於</a:t>
            </a:r>
            <a:r>
              <a:rPr lang="en-US" altLang="zh-TW" sz="2700" b="1" dirty="0">
                <a:solidFill>
                  <a:srgbClr val="FF0000"/>
                </a:solidFill>
                <a:latin typeface="+mj-lt"/>
                <a:ea typeface="標楷體" pitchFamily="65" charset="-120"/>
                <a:sym typeface="Wingdings" pitchFamily="2" charset="2"/>
              </a:rPr>
              <a:t>112</a:t>
            </a:r>
            <a:r>
              <a:rPr lang="zh-TW" altLang="en-US" sz="27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年</a:t>
            </a:r>
            <a:r>
              <a:rPr lang="en-US" altLang="zh-TW" sz="2700" b="1" dirty="0">
                <a:solidFill>
                  <a:srgbClr val="FF0000"/>
                </a:solidFill>
                <a:latin typeface="+mj-lt"/>
                <a:ea typeface="標楷體" pitchFamily="65" charset="-120"/>
                <a:sym typeface="Wingdings" pitchFamily="2" charset="2"/>
              </a:rPr>
              <a:t>02</a:t>
            </a:r>
            <a:r>
              <a:rPr lang="zh-TW" altLang="en-US" sz="27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月</a:t>
            </a:r>
            <a:r>
              <a:rPr lang="en-US" altLang="zh-TW" sz="2700" b="1" dirty="0">
                <a:solidFill>
                  <a:srgbClr val="FF0000"/>
                </a:solidFill>
                <a:latin typeface="+mj-lt"/>
                <a:ea typeface="標楷體" pitchFamily="65" charset="-120"/>
                <a:sym typeface="Wingdings" pitchFamily="2" charset="2"/>
              </a:rPr>
              <a:t>15</a:t>
            </a:r>
            <a:r>
              <a:rPr lang="zh-TW" altLang="en-US" sz="27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日</a:t>
            </a:r>
            <a:r>
              <a:rPr lang="en-US" altLang="zh-TW" sz="27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(</a:t>
            </a:r>
            <a:r>
              <a:rPr lang="zh-TW" altLang="en-US" sz="27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三</a:t>
            </a:r>
            <a:r>
              <a:rPr lang="en-US" altLang="zh-TW" sz="27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)</a:t>
            </a:r>
            <a:r>
              <a:rPr lang="zh-TW" altLang="en-US" sz="2700" dirty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彙整續辦</a:t>
            </a:r>
            <a:endParaRPr lang="zh-TW" altLang="en-US" sz="2700" dirty="0">
              <a:solidFill>
                <a:srgbClr val="003399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6388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183681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1" y="868363"/>
            <a:ext cx="7299325" cy="576262"/>
          </a:xfrm>
        </p:spPr>
        <p:txBody>
          <a:bodyPr/>
          <a:lstStyle/>
          <a:p>
            <a:pPr marL="965200" indent="-965200" algn="ctr" eaLnBrk="1" hangingPunct="1"/>
            <a:r>
              <a:rPr lang="zh-TW" altLang="en-US" dirty="0">
                <a:latin typeface="華康楷書體W5(P)" pitchFamily="66" charset="-120"/>
                <a:ea typeface="文鼎粗隸" panose="02010609010101010101" pitchFamily="49" charset="-120"/>
              </a:rPr>
              <a:t>室內裝修審查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8776" y="1557339"/>
            <a:ext cx="7313613" cy="4429125"/>
          </a:xfrm>
        </p:spPr>
        <p:txBody>
          <a:bodyPr/>
          <a:lstStyle/>
          <a:p>
            <a:pPr marL="693738" lvl="1" indent="-514350" eaLnBrk="1" hangingPunct="1">
              <a:buFont typeface="Wingdings" panose="05000000000000000000" pitchFamily="2" charset="2"/>
              <a:buChar char="p"/>
              <a:defRPr/>
            </a:pPr>
            <a:r>
              <a:rPr lang="zh-TW" altLang="en-US" sz="2800" dirty="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供公眾使用建築物及經內政部認定有必要之非供公眾使用建築物</a:t>
            </a:r>
            <a:endParaRPr lang="en-US" altLang="zh-TW" sz="2800" dirty="0">
              <a:solidFill>
                <a:srgbClr val="0033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93738" lvl="1" indent="-514350" eaLnBrk="1" hangingPunct="1">
              <a:buFont typeface="Wingdings" panose="05000000000000000000" pitchFamily="2" charset="2"/>
              <a:buChar char="p"/>
              <a:defRPr/>
            </a:pPr>
            <a:r>
              <a:rPr lang="zh-TW" altLang="en-US" sz="2800" dirty="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指除壁紙、壁布、窗簾、家具、活動隔屏</a:t>
            </a:r>
            <a:endParaRPr lang="en-US" altLang="zh-TW" sz="2800" dirty="0">
              <a:solidFill>
                <a:srgbClr val="0033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79388" lvl="1" indent="0" eaLnBrk="1" hangingPunct="1">
              <a:buNone/>
              <a:defRPr/>
            </a:pPr>
            <a:r>
              <a:rPr lang="zh-TW" altLang="en-US" sz="2800" dirty="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、地氈等之黏貼及擺設外之下列行為：</a:t>
            </a:r>
            <a:endParaRPr lang="en-US" altLang="zh-TW" sz="2800" dirty="0">
              <a:solidFill>
                <a:srgbClr val="0033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  <a:defRPr/>
            </a:pPr>
            <a:r>
              <a:rPr lang="zh-TW" altLang="en-US" sz="2600" dirty="0"/>
              <a:t>      </a:t>
            </a:r>
            <a:r>
              <a:rPr lang="en-US" altLang="zh-TW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固著於建築物構造體之天花板裝修</a:t>
            </a:r>
            <a:endParaRPr lang="en-US" altLang="zh-TW" sz="2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  <a:defRPr/>
            </a:pPr>
            <a:r>
              <a:rPr lang="zh-TW" altLang="en-US" sz="2600" dirty="0"/>
              <a:t>      </a:t>
            </a:r>
            <a:r>
              <a:rPr lang="en-US" altLang="zh-TW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※</a:t>
            </a:r>
            <a:r>
              <a:rPr lang="zh-TW" altLang="en-US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內部牆面裝修</a:t>
            </a:r>
          </a:p>
          <a:p>
            <a:pPr marL="0" indent="0">
              <a:buNone/>
              <a:defRPr/>
            </a:pPr>
            <a:r>
              <a:rPr lang="zh-TW" altLang="en-US" sz="2600" dirty="0"/>
              <a:t>      </a:t>
            </a:r>
            <a:r>
              <a:rPr lang="en-US" altLang="zh-TW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※</a:t>
            </a:r>
            <a:r>
              <a:rPr lang="zh-TW" altLang="en-US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高</a:t>
            </a:r>
            <a:r>
              <a:rPr lang="zh-TW" altLang="en-US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度超過地板面以上</a:t>
            </a:r>
            <a:r>
              <a:rPr lang="en-US" altLang="zh-TW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1.2</a:t>
            </a:r>
            <a:r>
              <a:rPr lang="zh-TW" altLang="en-US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公尺固定之隔屏或</a:t>
            </a:r>
            <a:endParaRPr lang="en-US" altLang="zh-TW" sz="26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zh-TW" altLang="en-US" sz="25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</a:t>
            </a:r>
            <a:r>
              <a:rPr lang="zh-TW" altLang="en-US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兼作櫥櫃使用之隔屏裝修</a:t>
            </a:r>
          </a:p>
          <a:p>
            <a:pPr marL="0" indent="0">
              <a:buNone/>
              <a:defRPr/>
            </a:pPr>
            <a:r>
              <a:rPr lang="zh-TW" altLang="en-US" sz="2600" dirty="0"/>
              <a:t>      </a:t>
            </a:r>
            <a:r>
              <a:rPr lang="en-US" altLang="zh-TW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※</a:t>
            </a:r>
            <a:r>
              <a:rPr lang="zh-TW" altLang="en-US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  <a:r>
              <a:rPr lang="zh-TW" altLang="en-US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間牆變更</a:t>
            </a:r>
          </a:p>
        </p:txBody>
      </p:sp>
      <p:pic>
        <p:nvPicPr>
          <p:cNvPr id="1741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176" y="6119814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69637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90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資　產　組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008439" y="3933825"/>
            <a:ext cx="176202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6000" b="1" dirty="0">
                <a:solidFill>
                  <a:schemeClr val="tx2"/>
                </a:solidFill>
                <a:ea typeface="文鼎粗隸" panose="03000809000000000000" pitchFamily="65" charset="-120"/>
              </a:rPr>
              <a:t>      </a:t>
            </a:r>
            <a:endParaRPr lang="en-US" altLang="zh-TW" sz="60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6000" b="1" dirty="0">
                <a:solidFill>
                  <a:schemeClr val="tx2"/>
                </a:solidFill>
                <a:ea typeface="文鼎粗隸" panose="03000809000000000000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291678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z="3800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>影印機租用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90824" y="1700214"/>
            <a:ext cx="7603477" cy="3739533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112</a:t>
            </a:r>
            <a:r>
              <a:rPr lang="zh-TW" altLang="en-US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學年度影印機租賃之</a:t>
            </a:r>
            <a:r>
              <a:rPr lang="zh-TW" altLang="en-US" sz="2800" b="1" dirty="0">
                <a:solidFill>
                  <a:srgbClr val="FF0000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預算編列請各單位依本學年度</a:t>
            </a:r>
            <a:r>
              <a:rPr lang="zh-TW" altLang="en-US" sz="2800" b="1" dirty="0">
                <a:solidFill>
                  <a:srgbClr val="3399FF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「每月</a:t>
            </a:r>
            <a:r>
              <a:rPr lang="en-US" altLang="zh-TW" sz="2800" b="1" dirty="0">
                <a:solidFill>
                  <a:srgbClr val="3399FF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/(</a:t>
            </a:r>
            <a:r>
              <a:rPr lang="zh-TW" altLang="en-US" sz="2800" b="1" dirty="0">
                <a:solidFill>
                  <a:srgbClr val="3399FF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每期</a:t>
            </a:r>
            <a:r>
              <a:rPr lang="en-US" altLang="zh-TW" sz="2800" b="1" dirty="0">
                <a:solidFill>
                  <a:srgbClr val="3399FF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)</a:t>
            </a:r>
            <a:r>
              <a:rPr lang="zh-TW" altLang="en-US" sz="2800" b="1" dirty="0">
                <a:solidFill>
                  <a:srgbClr val="3399FF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給付金額</a:t>
            </a:r>
            <a:r>
              <a:rPr lang="en-US" altLang="zh-TW" sz="2800" b="1" dirty="0">
                <a:solidFill>
                  <a:srgbClr val="3399FF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*</a:t>
            </a:r>
            <a:r>
              <a:rPr lang="zh-TW" altLang="en-US" sz="2800" b="1" dirty="0">
                <a:solidFill>
                  <a:srgbClr val="3399FF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使用期數</a:t>
            </a:r>
            <a:r>
              <a:rPr lang="en-US" altLang="zh-TW" sz="2800" b="1" dirty="0">
                <a:solidFill>
                  <a:srgbClr val="3399FF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」</a:t>
            </a:r>
            <a:r>
              <a:rPr lang="zh-TW" altLang="en-US" sz="2800" b="1" dirty="0">
                <a:solidFill>
                  <a:srgbClr val="FF0000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預估之。</a:t>
            </a:r>
            <a:endParaRPr lang="en-US" altLang="zh-TW" sz="2800" b="1" dirty="0">
              <a:solidFill>
                <a:srgbClr val="FF0000"/>
              </a:solidFill>
              <a:latin typeface="新細明體" panose="02020500000000000000" pitchFamily="18" charset="-120"/>
              <a:ea typeface="文鼎粗隸" panose="02010609010101010101" pitchFamily="49" charset="-120"/>
            </a:endParaRPr>
          </a:p>
          <a:p>
            <a:pPr eaLnBrk="1" hangingPunct="1"/>
            <a:r>
              <a:rPr lang="zh-TW" altLang="en-US" sz="2800" b="1" dirty="0">
                <a:solidFill>
                  <a:srgbClr val="FF0000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如原合約於</a:t>
            </a:r>
            <a:r>
              <a:rPr lang="en-US" altLang="zh-TW" sz="2800" b="1" dirty="0">
                <a:solidFill>
                  <a:srgbClr val="FF0000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111</a:t>
            </a:r>
            <a:r>
              <a:rPr lang="zh-TW" altLang="en-US" sz="2800" b="1" dirty="0">
                <a:solidFill>
                  <a:srgbClr val="FF0000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學年到期，務必於</a:t>
            </a:r>
            <a:r>
              <a:rPr lang="en-US" altLang="zh-TW" sz="2800" b="1" dirty="0">
                <a:solidFill>
                  <a:srgbClr val="FF0000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112</a:t>
            </a:r>
            <a:r>
              <a:rPr lang="zh-TW" altLang="en-US" sz="2800" b="1" dirty="0">
                <a:solidFill>
                  <a:srgbClr val="FF0000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年</a:t>
            </a:r>
            <a:r>
              <a:rPr lang="en-US" altLang="zh-TW" sz="2800" b="1" dirty="0">
                <a:solidFill>
                  <a:srgbClr val="FF0000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6</a:t>
            </a:r>
            <a:r>
              <a:rPr lang="zh-TW" altLang="en-US" sz="2800" b="1" dirty="0">
                <a:solidFill>
                  <a:srgbClr val="FF0000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月底前完成續約或更換新廠商並簽訂契約，避免因契約空窗期影響後續使用。</a:t>
            </a:r>
            <a:endParaRPr lang="en-US" altLang="zh-TW" sz="2800" b="1" dirty="0">
              <a:solidFill>
                <a:srgbClr val="FF0000"/>
              </a:solidFill>
              <a:latin typeface="新細明體" panose="02020500000000000000" pitchFamily="18" charset="-120"/>
              <a:ea typeface="文鼎粗隸" panose="02010609010101010101" pitchFamily="49" charset="-120"/>
            </a:endParaRPr>
          </a:p>
          <a:p>
            <a:pPr eaLnBrk="1" hangingPunct="1"/>
            <a:r>
              <a:rPr lang="zh-TW" altLang="en-US" sz="2800" b="1" dirty="0">
                <a:solidFill>
                  <a:srgbClr val="FF0000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如有增加印量者請自行酌量增加預算金額。</a:t>
            </a:r>
            <a:endParaRPr lang="en-US" altLang="zh-TW" sz="2800" b="1" dirty="0">
              <a:solidFill>
                <a:srgbClr val="FF0000"/>
              </a:solidFill>
              <a:latin typeface="文鼎粗隸" panose="03000809000000000000" pitchFamily="65" charset="-120"/>
              <a:ea typeface="文鼎粗隸" panose="02010609010101010101" pitchFamily="49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8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pic>
        <p:nvPicPr>
          <p:cNvPr id="5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842101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z="3800" b="1">
                <a:latin typeface="文鼎粗隸" panose="03000809000000000000" pitchFamily="65" charset="-120"/>
                <a:ea typeface="文鼎粗隸" panose="03000809000000000000" pitchFamily="65" charset="-120"/>
              </a:rPr>
              <a:t>冷氣機採購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95550" y="1700214"/>
            <a:ext cx="7632700" cy="4899025"/>
          </a:xfrm>
        </p:spPr>
        <p:txBody>
          <a:bodyPr/>
          <a:lstStyle/>
          <a:p>
            <a:pPr eaLnBrk="1" hangingPunct="1"/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循例配合永續校園政策，</a:t>
            </a:r>
            <a:r>
              <a:rPr lang="zh-TW" altLang="en-US" sz="24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須為節能標章能源效率一級</a:t>
            </a:r>
            <a:r>
              <a:rPr lang="zh-TW" altLang="en-US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。</a:t>
            </a:r>
            <a:endParaRPr lang="en-US" altLang="zh-TW" sz="24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 eaLnBrk="1" hangingPunct="1"/>
            <a:r>
              <a:rPr lang="zh-TW" altLang="zh-TW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選擇冷氣品牌時，須考量性價比及單位經費規劃，</a:t>
            </a:r>
            <a:r>
              <a:rPr lang="zh-TW" altLang="zh-TW" sz="2400" b="1" dirty="0">
                <a:solidFill>
                  <a:srgbClr val="FF0000"/>
                </a:solidFill>
                <a:ea typeface="文鼎粗隸" panose="03000809000000000000" pitchFamily="65" charset="-120"/>
              </a:rPr>
              <a:t>滿足同規格最低標之原則</a:t>
            </a:r>
            <a:r>
              <a:rPr lang="zh-TW" altLang="zh-TW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。</a:t>
            </a: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由申請單位依需求規格編列預算，後續資產</a:t>
            </a:r>
            <a:r>
              <a:rPr lang="zh-TW" altLang="en-US" sz="2400" b="1" dirty="0">
                <a:solidFill>
                  <a:schemeClr val="tx2"/>
                </a:solidFill>
                <a:latin typeface="標楷體" panose="03000509000000000000" pitchFamily="65" charset="-120"/>
                <a:ea typeface="文鼎粗隸" panose="03000809000000000000" pitchFamily="65" charset="-120"/>
              </a:rPr>
              <a:t>組</a:t>
            </a:r>
            <a:r>
              <a:rPr lang="zh-TW" altLang="en-US" sz="2400" b="1" dirty="0">
                <a:solidFill>
                  <a:schemeClr val="tx2"/>
                </a:solidFill>
                <a:latin typeface="新細明體" panose="02020500000000000000" pitchFamily="18" charset="-120"/>
                <a:ea typeface="文鼎粗隸" panose="03000809000000000000" pitchFamily="65" charset="-120"/>
              </a:rPr>
              <a:t>辦理採購</a:t>
            </a:r>
            <a:r>
              <a:rPr lang="zh-TW" altLang="en-US" sz="2400" b="1" dirty="0">
                <a:solidFill>
                  <a:schemeClr val="tx2"/>
                </a:solidFill>
                <a:latin typeface="新細明體" panose="02020500000000000000" pitchFamily="18" charset="-120"/>
              </a:rPr>
              <a:t>。</a:t>
            </a:r>
            <a:endParaRPr lang="en-US" altLang="zh-TW" sz="2400" b="1" dirty="0">
              <a:solidFill>
                <a:schemeClr val="tx2"/>
              </a:solidFill>
              <a:latin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新設冷氣仍以窗型為優先考量，除非配合現場空間考量，始得規劃分離式機型，並於請購單附上規劃說明。</a:t>
            </a:r>
            <a:endParaRPr lang="en-US" altLang="zh-TW" sz="24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/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冷氣機效率計算標準，如涉頂樓、西曬等因素，可酌增</a:t>
            </a:r>
            <a:r>
              <a:rPr lang="en-US" altLang="zh-TW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10%</a:t>
            </a: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計之。</a:t>
            </a:r>
            <a:endParaRPr lang="en-US" altLang="zh-TW" sz="24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/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編列冷氣預算請務必同時完成需求表及電力評估</a:t>
            </a:r>
            <a:r>
              <a:rPr lang="en-US" altLang="zh-TW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/</a:t>
            </a: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財產汰換確認之作業表</a:t>
            </a:r>
          </a:p>
        </p:txBody>
      </p:sp>
      <p:pic>
        <p:nvPicPr>
          <p:cNvPr id="5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23998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z="3800" b="1">
                <a:latin typeface="文鼎粗隸" panose="03000809000000000000" pitchFamily="65" charset="-120"/>
                <a:ea typeface="文鼎粗隸" panose="03000809000000000000" pitchFamily="65" charset="-120"/>
              </a:rPr>
              <a:t>電腦及印表機採購</a:t>
            </a:r>
            <a:r>
              <a:rPr lang="en-US" altLang="zh-TW" sz="3800" b="1">
                <a:latin typeface="文鼎粗隸" panose="03000809000000000000" pitchFamily="65" charset="-120"/>
                <a:ea typeface="文鼎粗隸" panose="03000809000000000000" pitchFamily="65" charset="-120"/>
              </a:rPr>
              <a:t>(</a:t>
            </a:r>
            <a:r>
              <a:rPr lang="zh-TW" altLang="en-US" sz="3800" b="1">
                <a:latin typeface="文鼎粗隸" panose="03000809000000000000" pitchFamily="65" charset="-120"/>
                <a:ea typeface="文鼎粗隸" panose="03000809000000000000" pitchFamily="65" charset="-120"/>
              </a:rPr>
              <a:t>本校預算</a:t>
            </a:r>
            <a:r>
              <a:rPr lang="en-US" altLang="zh-TW" sz="3800" b="1">
                <a:latin typeface="文鼎粗隸" panose="03000809000000000000" pitchFamily="65" charset="-120"/>
                <a:ea typeface="文鼎粗隸" panose="03000809000000000000" pitchFamily="65" charset="-120"/>
              </a:rPr>
              <a:t>)</a:t>
            </a:r>
            <a:endParaRPr lang="zh-TW" altLang="en-US" sz="3800" b="1"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graphicFrame>
        <p:nvGraphicFramePr>
          <p:cNvPr id="27689" name="Group 4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63170493"/>
              </p:ext>
            </p:extLst>
          </p:nvPr>
        </p:nvGraphicFramePr>
        <p:xfrm>
          <a:off x="2909888" y="1628775"/>
          <a:ext cx="7313613" cy="3786188"/>
        </p:xfrm>
        <a:graphic>
          <a:graphicData uri="http://schemas.openxmlformats.org/drawingml/2006/table">
            <a:tbl>
              <a:tblPr/>
              <a:tblGrid>
                <a:gridCol w="151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5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5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62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文鼎粗隸" pitchFamily="49" charset="-120"/>
                        <a:ea typeface="文鼎粗隸" pitchFamily="49" charset="-12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筆記型</a:t>
                      </a: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個人電腦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印表機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21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預算金額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30,000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元</a:t>
                      </a: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  <a:cs typeface="+mn-cs"/>
                        </a:rPr>
                        <a:t>23,000</a:t>
                      </a:r>
                      <a:r>
                        <a:rPr kumimoji="1" lang="zh-TW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  <a:cs typeface="+mn-cs"/>
                        </a:rPr>
                        <a:t>元</a:t>
                      </a:r>
                      <a:endParaRPr kumimoji="1" lang="en-US" altLang="zh-TW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文鼎粗隸" pitchFamily="49" charset="-120"/>
                        <a:ea typeface="文鼎粗隸" pitchFamily="49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latin typeface="文鼎粗隸" pitchFamily="49" charset="-120"/>
                          <a:ea typeface="文鼎粗隸" pitchFamily="49" charset="-120"/>
                        </a:rPr>
                        <a:t>（建議單價</a:t>
                      </a:r>
                      <a:r>
                        <a:rPr kumimoji="1" lang="en-US" altLang="zh-TW" sz="2000" b="1" kern="1200" dirty="0">
                          <a:solidFill>
                            <a:srgbClr val="FF0000"/>
                          </a:solidFill>
                          <a:latin typeface="文鼎粗隸" pitchFamily="49" charset="-120"/>
                          <a:ea typeface="文鼎粗隸" pitchFamily="49" charset="-120"/>
                          <a:cs typeface="+mn-cs"/>
                        </a:rPr>
                        <a:t>20000+3000</a:t>
                      </a:r>
                      <a:r>
                        <a:rPr lang="zh-TW" altLang="en-US" sz="2000" b="1" dirty="0">
                          <a:latin typeface="文鼎粗隸" pitchFamily="49" charset="-120"/>
                          <a:ea typeface="文鼎粗隸" pitchFamily="49" charset="-120"/>
                        </a:rPr>
                        <a:t>）</a:t>
                      </a:r>
                      <a:endParaRPr lang="en-US" altLang="zh-TW" sz="2000" b="1" dirty="0">
                        <a:latin typeface="文鼎粗隸" pitchFamily="49" charset="-120"/>
                        <a:ea typeface="文鼎粗隸" pitchFamily="49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15,000</a:t>
                      </a:r>
                      <a:endParaRPr kumimoji="1" lang="zh-TW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文鼎粗隸" pitchFamily="49" charset="-120"/>
                        <a:ea typeface="文鼎粗隸" pitchFamily="49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77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特別說明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＊</a:t>
                      </a:r>
                      <a:r>
                        <a:rPr kumimoji="1" lang="zh-TW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anose="03000509000000000000" pitchFamily="65" charset="-120"/>
                          <a:ea typeface="文鼎粗隸" pitchFamily="49" charset="-120"/>
                          <a:cs typeface="+mn-cs"/>
                        </a:rPr>
                        <a:t>本規定係針對一般事務行政使用之電腦設備，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anose="03000509000000000000" pitchFamily="65" charset="-120"/>
                          <a:ea typeface="文鼎粗隸" pitchFamily="49" charset="-120"/>
                        </a:rPr>
                        <a:t>如單位擬購置較高規格或高階工作站</a:t>
                      </a: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anose="03000509000000000000" pitchFamily="65" charset="-120"/>
                          <a:ea typeface="文鼎粗隸" pitchFamily="49" charset="-120"/>
                        </a:rPr>
                        <a:t>/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anose="03000509000000000000" pitchFamily="65" charset="-120"/>
                          <a:ea typeface="文鼎粗隸" pitchFamily="49" charset="-120"/>
                        </a:rPr>
                        <a:t>伺服器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，於請購時附註說明經簽准同意後，自行補足預算差額。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443342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5913" y="2133600"/>
            <a:ext cx="7313612" cy="4114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90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事　務　組</a:t>
            </a:r>
          </a:p>
        </p:txBody>
      </p:sp>
    </p:spTree>
    <p:extLst>
      <p:ext uri="{BB962C8B-B14F-4D97-AF65-F5344CB8AC3E}">
        <p14:creationId xmlns:p14="http://schemas.microsoft.com/office/powerpoint/2010/main" val="112465782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43251" y="908051"/>
            <a:ext cx="7273925" cy="504825"/>
          </a:xfrm>
        </p:spPr>
        <p:txBody>
          <a:bodyPr/>
          <a:lstStyle/>
          <a:p>
            <a:pPr eaLnBrk="1" hangingPunct="1"/>
            <a:r>
              <a:rPr lang="zh-TW" altLang="en-US" sz="3200" b="1">
                <a:latin typeface="文鼎粗隸" panose="03000809000000000000" pitchFamily="65" charset="-120"/>
                <a:ea typeface="文鼎粗隸" panose="03000809000000000000" pitchFamily="65" charset="-120"/>
              </a:rPr>
              <a:t>家具採購 </a:t>
            </a:r>
            <a:r>
              <a:rPr lang="en-US" altLang="zh-TW" sz="3200" b="1">
                <a:ea typeface="文鼎粗隸" panose="03000809000000000000" pitchFamily="65" charset="-120"/>
              </a:rPr>
              <a:t>–</a:t>
            </a:r>
            <a:r>
              <a:rPr lang="zh-TW" altLang="en-US" sz="3200" b="1">
                <a:latin typeface="文鼎粗隸" panose="03000809000000000000" pitchFamily="65" charset="-120"/>
                <a:ea typeface="文鼎粗隸" panose="03000809000000000000" pitchFamily="65" charset="-120"/>
              </a:rPr>
              <a:t>訂定統一規範，汰換需達使</a:t>
            </a:r>
            <a:r>
              <a:rPr lang="en-US" altLang="zh-TW" sz="3200" b="1">
                <a:latin typeface="文鼎粗隸" panose="03000809000000000000" pitchFamily="65" charset="-120"/>
                <a:ea typeface="文鼎粗隸" panose="03000809000000000000" pitchFamily="65" charset="-120"/>
              </a:rPr>
              <a:t/>
            </a:r>
            <a:br>
              <a:rPr lang="en-US" altLang="zh-TW" sz="3200" b="1">
                <a:latin typeface="文鼎粗隸" panose="03000809000000000000" pitchFamily="65" charset="-120"/>
                <a:ea typeface="文鼎粗隸" panose="03000809000000000000" pitchFamily="65" charset="-120"/>
              </a:rPr>
            </a:br>
            <a:r>
              <a:rPr lang="zh-TW" altLang="en-US" sz="3200" b="1">
                <a:latin typeface="文鼎粗隸" panose="03000809000000000000" pitchFamily="65" charset="-120"/>
                <a:ea typeface="文鼎粗隸" panose="03000809000000000000" pitchFamily="65" charset="-120"/>
              </a:rPr>
              <a:t>          用年限且不堪使用</a:t>
            </a:r>
            <a:r>
              <a:rPr lang="zh-TW" altLang="en-US" sz="2800" b="1" i="1">
                <a:solidFill>
                  <a:srgbClr val="0000FF"/>
                </a:solidFill>
              </a:rPr>
              <a:t> </a:t>
            </a:r>
            <a:r>
              <a:rPr lang="zh-TW" altLang="en-US" sz="3200" b="1">
                <a:latin typeface="文鼎粗隸" panose="03000809000000000000" pitchFamily="65" charset="-120"/>
                <a:ea typeface="文鼎粗隸" panose="03000809000000000000" pitchFamily="65" charset="-120"/>
              </a:rPr>
              <a:t>。</a:t>
            </a:r>
          </a:p>
        </p:txBody>
      </p:sp>
      <p:graphicFrame>
        <p:nvGraphicFramePr>
          <p:cNvPr id="141347" name="Group 35"/>
          <p:cNvGraphicFramePr>
            <a:graphicFrameLocks noGrp="1"/>
          </p:cNvGraphicFramePr>
          <p:nvPr>
            <p:ph sz="half" idx="4294967295"/>
          </p:nvPr>
        </p:nvGraphicFramePr>
        <p:xfrm>
          <a:off x="3071813" y="1557339"/>
          <a:ext cx="6985000" cy="4175126"/>
        </p:xfrm>
        <a:graphic>
          <a:graphicData uri="http://schemas.openxmlformats.org/drawingml/2006/table">
            <a:tbl>
              <a:tblPr/>
              <a:tblGrid>
                <a:gridCol w="403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文鼎粗隸" pitchFamily="49" charset="-120"/>
                        <a:ea typeface="文鼎粗隸" pitchFamily="49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       </a:t>
                      </a:r>
                      <a:r>
                        <a:rPr kumimoji="1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預算金額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1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院長級</a:t>
                      </a:r>
                      <a:r>
                        <a:rPr kumimoji="1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(</a:t>
                      </a:r>
                      <a:r>
                        <a:rPr kumimoji="1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含一級主管</a:t>
                      </a:r>
                      <a:r>
                        <a:rPr kumimoji="1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         190,000</a:t>
                      </a:r>
                      <a:r>
                        <a:rPr kumimoji="1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8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系主任</a:t>
                      </a:r>
                      <a:r>
                        <a:rPr kumimoji="1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(</a:t>
                      </a:r>
                      <a:r>
                        <a:rPr kumimoji="1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含二級主管</a:t>
                      </a:r>
                      <a:r>
                        <a:rPr kumimoji="1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         100,000</a:t>
                      </a:r>
                      <a:r>
                        <a:rPr kumimoji="1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教師研究室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          45,000</a:t>
                      </a:r>
                      <a:r>
                        <a:rPr kumimoji="1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8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秘書或行政人員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          11,000</a:t>
                      </a:r>
                      <a:r>
                        <a:rPr kumimoji="1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3143250" y="6035676"/>
            <a:ext cx="6769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2000" b="1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預算編列原則如</a:t>
            </a:r>
            <a:r>
              <a:rPr lang="en-US" altLang="zh-TW" sz="2000" b="1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【</a:t>
            </a:r>
            <a:r>
              <a:rPr lang="zh-TW" altLang="en-US" sz="2000" b="1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附表：輔仁大學家具品項一覽表</a:t>
            </a:r>
            <a:r>
              <a:rPr lang="en-US" altLang="zh-TW" sz="2000" b="1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】</a:t>
            </a:r>
          </a:p>
        </p:txBody>
      </p:sp>
      <p:pic>
        <p:nvPicPr>
          <p:cNvPr id="6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144875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82888" y="333375"/>
            <a:ext cx="7313612" cy="1143000"/>
          </a:xfrm>
        </p:spPr>
        <p:txBody>
          <a:bodyPr/>
          <a:lstStyle/>
          <a:p>
            <a:pPr algn="ctr" eaLnBrk="1" hangingPunct="1"/>
            <a:r>
              <a:rPr lang="en-US" altLang="zh-TW"/>
              <a:t>     </a:t>
            </a:r>
            <a:r>
              <a:rPr lang="zh-TW" altLang="en-US" sz="3200" b="1">
                <a:latin typeface="文鼎粗隸" panose="03000809000000000000" pitchFamily="65" charset="-120"/>
                <a:ea typeface="文鼎粗隸" panose="03000809000000000000" pitchFamily="65" charset="-120"/>
              </a:rPr>
              <a:t>綠色採購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zh-TW" altLang="en-US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單位規劃需求時，請優先選用環保標章、節能標章、省水標章及綠建材標章產品，請購時明確標示產品之廠牌型號</a:t>
            </a:r>
            <a:r>
              <a:rPr lang="zh-TW" altLang="zh-TW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，以利統計本校綠色採購成果</a:t>
            </a:r>
            <a:r>
              <a:rPr lang="zh-TW" altLang="en-US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。</a:t>
            </a:r>
            <a:endParaRPr lang="en-US" altLang="zh-TW" sz="26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6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/>
            <a:r>
              <a:rPr lang="zh-TW" altLang="en-US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相關產品訊息請查詢網址。</a:t>
            </a:r>
            <a:r>
              <a:rPr lang="en-US" altLang="zh-TW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  <a:hlinkClick r:id="rId2"/>
              </a:rPr>
              <a:t>https://greenliving.epa.gov.tw/newPublic/Product/ProductQuery</a:t>
            </a:r>
            <a:endParaRPr lang="en-US" altLang="zh-TW" sz="26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marL="0" indent="0" eaLnBrk="1" hangingPunct="1">
              <a:buNone/>
            </a:pPr>
            <a:r>
              <a:rPr lang="zh-TW" altLang="en-US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  </a:t>
            </a:r>
            <a:r>
              <a:rPr lang="en-US" altLang="zh-TW" sz="2600" b="1" u="sng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https://greenlife.epa.gov.tw/greenLabel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600" dirty="0"/>
              <a:t>  </a:t>
            </a:r>
          </a:p>
        </p:txBody>
      </p:sp>
      <p:pic>
        <p:nvPicPr>
          <p:cNvPr id="18436" name="Picture 4" descr="greenmark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6" y="981076"/>
            <a:ext cx="2952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圖片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79557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buClr>
                <a:srgbClr val="0033CC"/>
              </a:buClr>
            </a:pPr>
            <a:r>
              <a:rPr lang="zh-TW" altLang="en-US" b="1">
                <a:latin typeface="文鼎粗隸" panose="03000809000000000000" pitchFamily="65" charset="-120"/>
                <a:ea typeface="文鼎粗隸" panose="03000809000000000000" pitchFamily="65" charset="-120"/>
              </a:rPr>
              <a:t>採購相關注意事項</a:t>
            </a:r>
            <a:r>
              <a:rPr lang="en-US" altLang="zh-TW" b="1">
                <a:latin typeface="文鼎粗隸" panose="03000809000000000000" pitchFamily="65" charset="-120"/>
                <a:ea typeface="文鼎粗隸" panose="03000809000000000000" pitchFamily="65" charset="-120"/>
              </a:rPr>
              <a:t>-</a:t>
            </a:r>
            <a:r>
              <a:rPr lang="zh-TW" altLang="en-US" b="1">
                <a:latin typeface="文鼎粗隸" panose="03000809000000000000" pitchFamily="65" charset="-120"/>
                <a:ea typeface="文鼎粗隸" panose="03000809000000000000" pitchFamily="65" charset="-120"/>
              </a:rPr>
              <a:t>請購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62263" y="1687513"/>
            <a:ext cx="7261451" cy="1122104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u"/>
            </a:pP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請購案名稱應填列購買物品名稱，勿以課程教學名稱取代。</a:t>
            </a:r>
          </a:p>
        </p:txBody>
      </p:sp>
      <p:pic>
        <p:nvPicPr>
          <p:cNvPr id="20484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688" y="2809617"/>
            <a:ext cx="7594600" cy="344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橢圓 3"/>
          <p:cNvSpPr/>
          <p:nvPr/>
        </p:nvSpPr>
        <p:spPr>
          <a:xfrm>
            <a:off x="2559825" y="4174609"/>
            <a:ext cx="1019175" cy="5032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pic>
        <p:nvPicPr>
          <p:cNvPr id="7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09409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894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4000" b="1" dirty="0">
                <a:solidFill>
                  <a:srgbClr val="0033CC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採購相關注意事項</a:t>
            </a:r>
            <a:r>
              <a:rPr lang="en-US" altLang="zh-TW" sz="4000" b="1" dirty="0">
                <a:solidFill>
                  <a:srgbClr val="0033CC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-</a:t>
            </a:r>
            <a:r>
              <a:rPr lang="zh-TW" altLang="en-US" sz="4000" b="1" dirty="0">
                <a:solidFill>
                  <a:srgbClr val="0033CC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請購程序</a:t>
            </a:r>
            <a:endParaRPr lang="zh-TW" altLang="en-US" sz="3800" b="1" kern="0" dirty="0">
              <a:latin typeface="文鼎粗隸" panose="02010609010101010101" pitchFamily="49" charset="-120"/>
              <a:ea typeface="文鼎粗隸" panose="02010609010101010101" pitchFamily="49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711049"/>
              </p:ext>
            </p:extLst>
          </p:nvPr>
        </p:nvGraphicFramePr>
        <p:xfrm>
          <a:off x="2424114" y="1744663"/>
          <a:ext cx="7272337" cy="211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291">
                  <a:extLst>
                    <a:ext uri="{9D8B030D-6E8A-4147-A177-3AD203B41FA5}">
                      <a16:colId xmlns:a16="http://schemas.microsoft.com/office/drawing/2014/main" val="747515804"/>
                    </a:ext>
                  </a:extLst>
                </a:gridCol>
                <a:gridCol w="1925225">
                  <a:extLst>
                    <a:ext uri="{9D8B030D-6E8A-4147-A177-3AD203B41FA5}">
                      <a16:colId xmlns:a16="http://schemas.microsoft.com/office/drawing/2014/main" val="133162440"/>
                    </a:ext>
                  </a:extLst>
                </a:gridCol>
                <a:gridCol w="2737821">
                  <a:extLst>
                    <a:ext uri="{9D8B030D-6E8A-4147-A177-3AD203B41FA5}">
                      <a16:colId xmlns:a16="http://schemas.microsoft.com/office/drawing/2014/main" val="1625143191"/>
                    </a:ext>
                  </a:extLst>
                </a:gridCol>
              </a:tblGrid>
              <a:tr h="365726">
                <a:tc>
                  <a:txBody>
                    <a:bodyPr/>
                    <a:lstStyle/>
                    <a:p>
                      <a:r>
                        <a:rPr lang="zh-TW" altLang="en-US" sz="1800" dirty="0">
                          <a:latin typeface="超研澤中粗隸" panose="020B0609010101010101" pitchFamily="49" charset="-120"/>
                          <a:ea typeface="超研澤中粗隸" panose="020B0609010101010101" pitchFamily="49" charset="-120"/>
                          <a:cs typeface="超研澤中粗隸" panose="020B0609010101010101" pitchFamily="49" charset="-120"/>
                        </a:rPr>
                        <a:t>採購金額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zh-TW" altLang="en-US" sz="1800" dirty="0">
                          <a:latin typeface="超研澤中粗隸" panose="020B0609010101010101" pitchFamily="49" charset="-120"/>
                          <a:ea typeface="超研澤中粗隸" panose="020B0609010101010101" pitchFamily="49" charset="-120"/>
                          <a:cs typeface="超研澤中粗隸" panose="020B0609010101010101" pitchFamily="49" charset="-120"/>
                        </a:rPr>
                        <a:t>請購程序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zh-TW" altLang="en-US" sz="1800" dirty="0">
                          <a:latin typeface="超研澤中粗隸" panose="020B0609010101010101" pitchFamily="49" charset="-120"/>
                          <a:ea typeface="超研澤中粗隸" panose="020B0609010101010101" pitchFamily="49" charset="-120"/>
                          <a:cs typeface="超研澤中粗隸" panose="020B0609010101010101" pitchFamily="49" charset="-120"/>
                        </a:rPr>
                        <a:t>合格廠商報價數量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516586417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r>
                        <a:rPr lang="en-US" altLang="zh-TW" sz="180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1~10,000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超研澤中粗隸" panose="020B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zh-TW" altLang="en-US" sz="1800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請購核銷可同時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1800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家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3924621615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10,001-19,999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超研澤中粗隸" panose="020B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 rowSpan="3">
                  <a:txBody>
                    <a:bodyPr/>
                    <a:lstStyle/>
                    <a:p>
                      <a:r>
                        <a:rPr lang="zh-TW" altLang="en-US" sz="1800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請購程序完成後，再執行探購程序後核銷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800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列產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超研澤中粗隸" panose="020B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1800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家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3382594333"/>
                  </a:ext>
                </a:extLst>
              </a:tr>
              <a:tr h="365726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20,000-999,999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超研澤中粗隸" panose="020B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TW" altLang="en-US" sz="1800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家以上比議價（最低價）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3761845416"/>
                  </a:ext>
                </a:extLst>
              </a:tr>
              <a:tr h="640037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1,000,000</a:t>
                      </a:r>
                      <a:r>
                        <a:rPr lang="zh-TW" altLang="en-US" sz="1800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以上</a:t>
                      </a:r>
                    </a:p>
                  </a:txBody>
                  <a:tcPr marT="45708" marB="45708"/>
                </a:tc>
                <a:tc vMerge="1">
                  <a:txBody>
                    <a:bodyPr/>
                    <a:lstStyle/>
                    <a:p>
                      <a:endParaRPr lang="zh-TW" altLang="en-US" sz="1800" dirty="0">
                        <a:latin typeface="Times New Roman" panose="02020603050405020304" pitchFamily="18" charset="0"/>
                        <a:ea typeface="超研澤中粗隸" panose="020B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至少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1800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家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800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招標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超研澤中粗隸" panose="020B0609010101010101" pitchFamily="49" charset="-120"/>
                        <a:cs typeface="Times New Roman" panose="02020603050405020304" pitchFamily="18" charset="0"/>
                      </a:endParaRPr>
                    </a:p>
                    <a:p>
                      <a:endParaRPr lang="zh-TW" altLang="en-US" sz="1800" dirty="0">
                        <a:latin typeface="Times New Roman" panose="02020603050405020304" pitchFamily="18" charset="0"/>
                        <a:ea typeface="超研澤中粗隸" panose="020B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220800872"/>
                  </a:ext>
                </a:extLst>
              </a:tr>
            </a:tbl>
          </a:graphicData>
        </a:graphic>
      </p:graphicFrame>
      <p:sp>
        <p:nvSpPr>
          <p:cNvPr id="24605" name="矩形 1"/>
          <p:cNvSpPr>
            <a:spLocks noChangeArrowheads="1"/>
          </p:cNvSpPr>
          <p:nvPr/>
        </p:nvSpPr>
        <p:spPr bwMode="auto">
          <a:xfrm>
            <a:off x="2351089" y="4076701"/>
            <a:ext cx="7710487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u"/>
            </a:pPr>
            <a:r>
              <a:rPr lang="zh-TW" altLang="en-US" sz="2200" b="1" dirty="0">
                <a:latin typeface="超研澤中粗隸" pitchFamily="49" charset="-120"/>
                <a:ea typeface="超研澤中粗隸" pitchFamily="49" charset="-120"/>
              </a:rPr>
              <a:t>以上若有修正更新，依修正後規定辦理。</a:t>
            </a:r>
            <a:endParaRPr lang="en-US" altLang="zh-TW" sz="2200" b="1" dirty="0">
              <a:latin typeface="超研澤中粗隸" pitchFamily="49" charset="-120"/>
              <a:ea typeface="超研澤中粗隸" pitchFamily="49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u"/>
            </a:pPr>
            <a:r>
              <a:rPr lang="zh-TW" altLang="en-US" sz="2200" b="1" dirty="0">
                <a:solidFill>
                  <a:srgbClr val="FF0000"/>
                </a:solidFill>
                <a:latin typeface="超研澤中粗隸" pitchFamily="49" charset="-120"/>
                <a:ea typeface="超研澤中粗隸" pitchFamily="49" charset="-120"/>
              </a:rPr>
              <a:t>請購之產品若為獨家生產製造銷售（符合採購辦法</a:t>
            </a:r>
            <a:r>
              <a:rPr lang="en-US" altLang="zh-TW" sz="2200" b="1" dirty="0">
                <a:solidFill>
                  <a:srgbClr val="FF0000"/>
                </a:solidFill>
                <a:latin typeface="超研澤中粗隸" pitchFamily="49" charset="-120"/>
                <a:ea typeface="超研澤中粗隸" pitchFamily="49" charset="-120"/>
              </a:rPr>
              <a:t>22</a:t>
            </a:r>
            <a:r>
              <a:rPr lang="zh-TW" altLang="en-US" sz="2200" b="1" dirty="0">
                <a:solidFill>
                  <a:srgbClr val="FF0000"/>
                </a:solidFill>
                <a:latin typeface="超研澤中粗隸" pitchFamily="49" charset="-120"/>
                <a:ea typeface="超研澤中粗隸" pitchFamily="49" charset="-120"/>
              </a:rPr>
              <a:t>條）</a:t>
            </a:r>
            <a:endParaRPr lang="en-US" altLang="zh-TW" sz="2200" b="1" dirty="0">
              <a:solidFill>
                <a:srgbClr val="FF0000"/>
              </a:solidFill>
              <a:latin typeface="超研澤中粗隸" pitchFamily="49" charset="-120"/>
              <a:ea typeface="超研澤中粗隸" pitchFamily="49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zh-TW" altLang="en-US" sz="2200" b="1" dirty="0">
                <a:solidFill>
                  <a:srgbClr val="FF0000"/>
                </a:solidFill>
                <a:latin typeface="超研澤中粗隸" pitchFamily="49" charset="-120"/>
                <a:ea typeface="超研澤中粗隸" pitchFamily="49" charset="-120"/>
              </a:rPr>
              <a:t>  或須指定廠商或指定產品，請單位須先行完成獨家或指定</a:t>
            </a:r>
            <a:endParaRPr lang="en-US" altLang="zh-TW" sz="2200" b="1" dirty="0">
              <a:solidFill>
                <a:srgbClr val="FF0000"/>
              </a:solidFill>
              <a:latin typeface="超研澤中粗隸" pitchFamily="49" charset="-120"/>
              <a:ea typeface="超研澤中粗隸" pitchFamily="49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zh-TW" altLang="en-US" sz="2200" b="1" dirty="0">
                <a:solidFill>
                  <a:srgbClr val="FF0000"/>
                </a:solidFill>
                <a:latin typeface="超研澤中粗隸" pitchFamily="49" charset="-120"/>
                <a:ea typeface="超研澤中粗隸" pitchFamily="49" charset="-120"/>
              </a:rPr>
              <a:t>  廠商（產品）簽呈核備後，再辦理請購。</a:t>
            </a:r>
          </a:p>
        </p:txBody>
      </p:sp>
      <p:pic>
        <p:nvPicPr>
          <p:cNvPr id="6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632098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894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4000" b="1" dirty="0">
                <a:solidFill>
                  <a:srgbClr val="0033CC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採購相關注意事項</a:t>
            </a:r>
            <a:endParaRPr lang="zh-TW" altLang="en-US" sz="3800" b="1" kern="0" dirty="0">
              <a:latin typeface="文鼎粗隸" panose="02010609010101010101" pitchFamily="49" charset="-120"/>
              <a:ea typeface="文鼎粗隸" panose="02010609010101010101" pitchFamily="49" charset="-120"/>
            </a:endParaRPr>
          </a:p>
        </p:txBody>
      </p:sp>
      <p:sp>
        <p:nvSpPr>
          <p:cNvPr id="25603" name="矩形 1"/>
          <p:cNvSpPr>
            <a:spLocks noChangeArrowheads="1"/>
          </p:cNvSpPr>
          <p:nvPr/>
        </p:nvSpPr>
        <p:spPr bwMode="auto">
          <a:xfrm>
            <a:off x="2897189" y="1773239"/>
            <a:ext cx="706278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u"/>
            </a:pPr>
            <a:r>
              <a:rPr lang="zh-TW" altLang="en-US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請確實完成請購程序後再行採購，不符合程序者，本校可依據採購作業辦法不予付款</a:t>
            </a: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。</a:t>
            </a:r>
            <a:endParaRPr lang="en-US" altLang="zh-TW" sz="28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u"/>
            </a:pP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採購時請勿拆單，以免違反採購辦法。</a:t>
            </a:r>
            <a:endParaRPr lang="en-US" altLang="zh-TW" sz="28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u"/>
            </a:pP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冷氣採購如為汰換，請購單請檢附電力</a:t>
            </a:r>
            <a:endParaRPr lang="en-US" altLang="zh-TW" sz="28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  評估</a:t>
            </a:r>
            <a:r>
              <a:rPr lang="en-US" altLang="zh-TW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/</a:t>
            </a: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汰換財產作業單，核銷時請附已</a:t>
            </a:r>
            <a:endParaRPr lang="en-US" altLang="zh-TW" sz="28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  核准之財產報廢單。</a:t>
            </a:r>
          </a:p>
        </p:txBody>
      </p:sp>
      <p:pic>
        <p:nvPicPr>
          <p:cNvPr id="5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20461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1"/>
          <p:cNvSpPr>
            <a:spLocks noChangeArrowheads="1"/>
          </p:cNvSpPr>
          <p:nvPr/>
        </p:nvSpPr>
        <p:spPr bwMode="auto">
          <a:xfrm>
            <a:off x="3094038" y="1773239"/>
            <a:ext cx="69135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u"/>
            </a:pPr>
            <a:r>
              <a:rPr lang="zh-TW" altLang="en-US" sz="2800" b="1" dirty="0">
                <a:solidFill>
                  <a:schemeClr val="tx2"/>
                </a:solidFill>
                <a:ea typeface="文鼎粗隸" panose="03000809000000000000" pitchFamily="65" charset="-120"/>
              </a:rPr>
              <a:t>購買大型家俱、桌椅（包含課桌椅）及</a:t>
            </a:r>
            <a:endParaRPr lang="en-US" altLang="zh-TW" sz="28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zh-TW" altLang="en-US" sz="2800" b="1" dirty="0">
                <a:solidFill>
                  <a:schemeClr val="tx2"/>
                </a:solidFill>
                <a:ea typeface="文鼎粗隸" panose="03000809000000000000" pitchFamily="65" charset="-120"/>
              </a:rPr>
              <a:t>  隔間屏風等大型物品時，若為汰舊換新，</a:t>
            </a:r>
            <a:endParaRPr lang="en-US" altLang="zh-TW" sz="28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zh-TW" altLang="en-US" sz="2800" b="1" dirty="0">
                <a:solidFill>
                  <a:schemeClr val="tx2"/>
                </a:solidFill>
                <a:ea typeface="文鼎粗隸" panose="03000809000000000000" pitchFamily="65" charset="-120"/>
              </a:rPr>
              <a:t>  因汰舊品項是否可以再利用或有回收殘值，</a:t>
            </a:r>
            <a:endParaRPr lang="en-US" altLang="zh-TW" sz="28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zh-TW" altLang="en-US" sz="2800" b="1" dirty="0">
                <a:solidFill>
                  <a:schemeClr val="tx2"/>
                </a:solidFill>
                <a:ea typeface="文鼎粗隸" panose="03000809000000000000" pitchFamily="65" charset="-120"/>
              </a:rPr>
              <a:t>  須等實際提報廢時才能評估，故先將拆除</a:t>
            </a:r>
            <a:endParaRPr lang="en-US" altLang="zh-TW" sz="28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zh-TW" altLang="en-US" sz="2800" b="1" dirty="0">
                <a:solidFill>
                  <a:schemeClr val="tx2"/>
                </a:solidFill>
                <a:ea typeface="文鼎粗隸" panose="03000809000000000000" pitchFamily="65" charset="-120"/>
              </a:rPr>
              <a:t>  及廢品清運等費用一併請廠商評估報價。</a:t>
            </a:r>
            <a:endParaRPr lang="en-US" altLang="zh-TW" sz="28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u"/>
            </a:pPr>
            <a:r>
              <a:rPr lang="zh-TW" altLang="en-US" sz="2800" b="1" dirty="0">
                <a:solidFill>
                  <a:srgbClr val="FF0000"/>
                </a:solidFill>
                <a:ea typeface="文鼎粗隸" panose="03000809000000000000" pitchFamily="65" charset="-120"/>
              </a:rPr>
              <a:t>送請購程序時，請至少附一家報價單</a:t>
            </a:r>
            <a:r>
              <a:rPr lang="zh-TW" altLang="en-US" sz="2800" b="1" dirty="0">
                <a:solidFill>
                  <a:schemeClr val="tx2"/>
                </a:solidFill>
                <a:ea typeface="文鼎粗隸" panose="03000809000000000000" pitchFamily="65" charset="-120"/>
              </a:rPr>
              <a:t>，</a:t>
            </a:r>
            <a:endParaRPr lang="en-US" altLang="zh-TW" sz="28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zh-TW" altLang="en-US" sz="2800" b="1" dirty="0">
                <a:solidFill>
                  <a:schemeClr val="tx2"/>
                </a:solidFill>
                <a:ea typeface="文鼎粗隸" panose="03000809000000000000" pitchFamily="65" charset="-120"/>
              </a:rPr>
              <a:t>  以利採購人員確認預算之合理性。</a:t>
            </a:r>
            <a:endParaRPr lang="en-US" altLang="zh-TW" sz="28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894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4000" b="1" dirty="0">
                <a:solidFill>
                  <a:srgbClr val="0033CC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採購相關注意事項</a:t>
            </a:r>
            <a:endParaRPr lang="zh-TW" altLang="en-US" sz="3800" b="1" kern="0" dirty="0">
              <a:latin typeface="文鼎粗隸" panose="02010609010101010101" pitchFamily="49" charset="-120"/>
              <a:ea typeface="文鼎粗隸" panose="02010609010101010101" pitchFamily="49" charset="-120"/>
            </a:endParaRPr>
          </a:p>
        </p:txBody>
      </p:sp>
      <p:pic>
        <p:nvPicPr>
          <p:cNvPr id="5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7405549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2711451" y="260350"/>
            <a:ext cx="73136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600" b="1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補充說明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711451" y="1557339"/>
            <a:ext cx="7313613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TW" altLang="en-US" sz="2800" b="1" kern="0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財產增加單填寫注意事項</a:t>
            </a:r>
            <a:r>
              <a:rPr lang="en-US" altLang="zh-TW" sz="2800" b="1" kern="0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:</a:t>
            </a:r>
            <a:endParaRPr lang="zh-TW" altLang="en-US" sz="2800" b="1" kern="0" dirty="0">
              <a:solidFill>
                <a:schemeClr val="tx2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eaLnBrk="1" hangingPunct="1">
              <a:buFont typeface="Wingdings" panose="05000000000000000000" pitchFamily="2" charset="2"/>
              <a:buChar char="u"/>
              <a:defRPr/>
            </a:pPr>
            <a:r>
              <a:rPr lang="zh-TW" altLang="en-US" sz="2400" b="1" kern="0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財物名稱及規格會自動從請購系統代入。</a:t>
            </a:r>
          </a:p>
          <a:p>
            <a:pPr eaLnBrk="1" hangingPunct="1">
              <a:buFont typeface="Wingdings" panose="05000000000000000000" pitchFamily="2" charset="2"/>
              <a:buChar char="u"/>
              <a:defRPr/>
            </a:pPr>
            <a:r>
              <a:rPr lang="zh-TW" altLang="en-US" sz="2400" b="1" kern="0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規格代入時，請再確認與實際購買的廠牌及規格是否相符。</a:t>
            </a:r>
            <a:endParaRPr lang="en-US" altLang="zh-TW" sz="2400" b="1" kern="0" dirty="0">
              <a:solidFill>
                <a:schemeClr val="tx2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eaLnBrk="1" hangingPunct="1">
              <a:buFont typeface="Wingdings" panose="05000000000000000000" pitchFamily="2" charset="2"/>
              <a:buChar char="u"/>
              <a:defRPr/>
            </a:pPr>
            <a:r>
              <a:rPr lang="zh-TW" altLang="en-US" sz="2400" b="1" kern="0" dirty="0">
                <a:solidFill>
                  <a:srgbClr val="FF0000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若規格欄位空白，請輸入實際購買的廠牌及規格。</a:t>
            </a:r>
            <a:endParaRPr lang="en-US" altLang="zh-TW" sz="2400" b="1" kern="0" dirty="0">
              <a:solidFill>
                <a:srgbClr val="FF0000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eaLnBrk="1" hangingPunct="1">
              <a:buFont typeface="Wingdings" panose="05000000000000000000" pitchFamily="2" charset="2"/>
              <a:buChar char="u"/>
              <a:defRPr/>
            </a:pPr>
            <a:r>
              <a:rPr lang="zh-TW" altLang="en-US" sz="2400" b="1" kern="0" dirty="0">
                <a:solidFill>
                  <a:srgbClr val="FF0000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購驗日期：預算來源如為校外補助款，核銷時請檢附驗收紀錄，財增單購驗日期與驗收記錄的日期相同。無驗收紀錄則可依據單據報銷清單日期判斷。</a:t>
            </a:r>
            <a:endParaRPr lang="en-US" altLang="zh-TW" sz="2400" b="1" kern="0" dirty="0">
              <a:solidFill>
                <a:srgbClr val="FF0000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</p:txBody>
      </p:sp>
      <p:pic>
        <p:nvPicPr>
          <p:cNvPr id="5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05128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87663" y="620714"/>
            <a:ext cx="7313612" cy="854075"/>
          </a:xfrm>
        </p:spPr>
        <p:txBody>
          <a:bodyPr/>
          <a:lstStyle/>
          <a:p>
            <a:pPr eaLnBrk="1" hangingPunct="1"/>
            <a:r>
              <a:rPr lang="zh-TW" altLang="en-US" b="1">
                <a:latin typeface="文鼎粗隸" panose="03000809000000000000" pitchFamily="65" charset="-120"/>
                <a:ea typeface="文鼎粗隸" panose="03000809000000000000" pitchFamily="65" charset="-120"/>
              </a:rPr>
              <a:t>財產報廢預算編列原則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4" y="1643062"/>
            <a:ext cx="7089775" cy="4432302"/>
          </a:xfrm>
        </p:spPr>
        <p:txBody>
          <a:bodyPr/>
          <a:lstStyle/>
          <a:p>
            <a:pPr eaLnBrk="1" hangingPunct="1"/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財產減損</a:t>
            </a:r>
          </a:p>
          <a:p>
            <a:pPr lvl="1" eaLnBrk="1" hangingPunct="1"/>
            <a:r>
              <a:rPr lang="zh-TW" altLang="en-US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財產報廢</a:t>
            </a:r>
            <a:r>
              <a:rPr lang="en-US" altLang="zh-TW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(1310-1360</a:t>
            </a:r>
            <a:r>
              <a:rPr lang="zh-TW" altLang="en-US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、</a:t>
            </a:r>
            <a:r>
              <a:rPr lang="en-US" altLang="zh-TW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1621)</a:t>
            </a:r>
            <a:r>
              <a:rPr lang="en-US" altLang="zh-TW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  <a:sym typeface="Wingdings" panose="05000000000000000000" pitchFamily="2" charset="2"/>
              </a:rPr>
              <a:t></a:t>
            </a:r>
            <a:r>
              <a:rPr lang="zh-TW" altLang="en-US" sz="2600" b="1" dirty="0">
                <a:solidFill>
                  <a:srgbClr val="CC3300"/>
                </a:solidFill>
                <a:latin typeface="文鼎粗隸" panose="03000809000000000000" pitchFamily="65" charset="-120"/>
                <a:ea typeface="文鼎粗隸" panose="03000809000000000000" pitchFamily="65" charset="-120"/>
                <a:sym typeface="Wingdings" panose="05000000000000000000" pitchFamily="2" charset="2"/>
              </a:rPr>
              <a:t>須編列報廢預算</a:t>
            </a:r>
            <a:endParaRPr lang="zh-TW" altLang="en-US" sz="2600" b="1" dirty="0">
              <a:solidFill>
                <a:srgbClr val="CC3300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lvl="1" eaLnBrk="1" hangingPunct="1"/>
            <a:r>
              <a:rPr lang="zh-TW" altLang="en-US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列管物品報廢</a:t>
            </a:r>
            <a:r>
              <a:rPr lang="en-US" altLang="zh-TW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(51_210)</a:t>
            </a:r>
            <a:r>
              <a:rPr lang="en-US" altLang="zh-TW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  <a:sym typeface="Wingdings" panose="05000000000000000000" pitchFamily="2" charset="2"/>
              </a:rPr>
              <a:t></a:t>
            </a:r>
            <a:r>
              <a:rPr lang="zh-TW" altLang="en-US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  <a:sym typeface="Wingdings" panose="05000000000000000000" pitchFamily="2" charset="2"/>
              </a:rPr>
              <a:t>不須編列報廢預算</a:t>
            </a:r>
            <a:endParaRPr lang="zh-TW" altLang="en-US" sz="26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lvl="1" eaLnBrk="1" hangingPunct="1"/>
            <a:r>
              <a:rPr lang="zh-TW" altLang="en-US" sz="26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異常報廢</a:t>
            </a:r>
            <a:r>
              <a:rPr lang="zh-TW" altLang="en-US" sz="26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  <a:sym typeface="Wingdings" panose="05000000000000000000" pitchFamily="2" charset="2"/>
              </a:rPr>
              <a:t>須撰寫簽呈</a:t>
            </a:r>
            <a:r>
              <a:rPr lang="en-US" altLang="zh-TW" sz="26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  <a:sym typeface="Wingdings" panose="05000000000000000000" pitchFamily="2" charset="2"/>
              </a:rPr>
              <a:t>,</a:t>
            </a:r>
            <a:r>
              <a:rPr lang="zh-TW" altLang="en-US" sz="26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  <a:sym typeface="Wingdings" panose="05000000000000000000" pitchFamily="2" charset="2"/>
              </a:rPr>
              <a:t>經簽准後報廢，如設備正常且未達報廢年限，原則上不予同意辦理異常報廢</a:t>
            </a:r>
            <a:r>
              <a:rPr lang="zh-TW" altLang="en-US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  <a:sym typeface="Wingdings" panose="05000000000000000000" pitchFamily="2" charset="2"/>
              </a:rPr>
              <a:t>。</a:t>
            </a:r>
            <a:endParaRPr lang="zh-TW" altLang="en-US" sz="26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pic>
        <p:nvPicPr>
          <p:cNvPr id="5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1275" y="6075364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0957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2784475" y="1665872"/>
            <a:ext cx="7416800" cy="2308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1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注意事項：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solidFill>
                  <a:srgbClr val="CC33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#</a:t>
            </a:r>
            <a:r>
              <a:rPr lang="zh-TW" altLang="en-US" sz="2400" b="1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有新增工程項目需拆除原工程者，應注意原建物或定</a:t>
            </a:r>
            <a:endParaRPr lang="en-US" altLang="zh-TW" sz="2400" b="1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 </a:t>
            </a:r>
            <a:r>
              <a:rPr lang="zh-TW" altLang="en-US" sz="2400" b="1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著物是否有列財產帳，屬財產部分應先編列報廢預算</a:t>
            </a:r>
            <a:endParaRPr lang="en-US" altLang="zh-TW" sz="2400" b="1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1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，通過後始可新增。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solidFill>
                  <a:srgbClr val="CC33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#</a:t>
            </a:r>
            <a:r>
              <a:rPr lang="zh-TW" altLang="en-US" sz="2400" b="1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新購機器儀器設備，舊有設備應先編列並通過報廢預</a:t>
            </a:r>
            <a:endParaRPr lang="en-US" altLang="zh-TW" sz="2400" b="1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 </a:t>
            </a:r>
            <a:r>
              <a:rPr lang="zh-TW" altLang="en-US" sz="2400" b="1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算始可採購，例如電腦、冷氣機。</a:t>
            </a:r>
            <a:endParaRPr lang="en-US" altLang="zh-TW" sz="2400" b="1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87663" y="620714"/>
            <a:ext cx="7313612" cy="854075"/>
          </a:xfrm>
        </p:spPr>
        <p:txBody>
          <a:bodyPr/>
          <a:lstStyle/>
          <a:p>
            <a:pPr eaLnBrk="1" hangingPunct="1"/>
            <a:r>
              <a:rPr lang="zh-TW" altLang="en-US" b="1">
                <a:latin typeface="文鼎粗隸" panose="03000809000000000000" pitchFamily="65" charset="-120"/>
                <a:ea typeface="文鼎粗隸" panose="03000809000000000000" pitchFamily="65" charset="-120"/>
              </a:rPr>
              <a:t>財產報廢預算編列原則</a:t>
            </a:r>
          </a:p>
        </p:txBody>
      </p:sp>
      <p:pic>
        <p:nvPicPr>
          <p:cNvPr id="5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1275" y="6075364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938803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86076" y="733425"/>
            <a:ext cx="7313613" cy="750888"/>
          </a:xfrm>
        </p:spPr>
        <p:txBody>
          <a:bodyPr/>
          <a:lstStyle/>
          <a:p>
            <a:pPr eaLnBrk="1" hangingPunct="1"/>
            <a:r>
              <a:rPr lang="zh-TW" altLang="en-US" b="1">
                <a:latin typeface="文鼎粗隸" panose="03000809000000000000" pitchFamily="65" charset="-120"/>
                <a:ea typeface="文鼎粗隸" panose="03000809000000000000" pitchFamily="65" charset="-120"/>
              </a:rPr>
              <a:t>財產報廢預算編列原則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5914" y="1484313"/>
            <a:ext cx="7343775" cy="4176712"/>
          </a:xfrm>
        </p:spPr>
        <p:txBody>
          <a:bodyPr/>
          <a:lstStyle/>
          <a:p>
            <a:pPr marL="552450" indent="-552450" eaLnBrk="1" hangingPunct="1">
              <a:defRPr/>
            </a:pPr>
            <a:r>
              <a:rPr lang="zh-TW" altLang="en-US" sz="32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報廢預算編列流程</a:t>
            </a:r>
          </a:p>
          <a:p>
            <a:pPr marL="446088" lvl="1" indent="0" eaLnBrk="1" hangingPunct="1">
              <a:buClr>
                <a:schemeClr val="tx2"/>
              </a:buClr>
              <a:buSzPct val="90000"/>
              <a:buNone/>
              <a:defRPr/>
            </a:pPr>
            <a:r>
              <a:rPr lang="en-US" altLang="zh-TW" sz="3200" b="1" dirty="0">
                <a:solidFill>
                  <a:srgbClr val="0033CC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1)</a:t>
            </a:r>
            <a:r>
              <a:rPr lang="zh-TW" altLang="en-US" sz="3200" b="1" dirty="0">
                <a:solidFill>
                  <a:srgbClr val="0033CC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單位財產保管人</a:t>
            </a:r>
            <a:r>
              <a:rPr lang="zh-TW" altLang="en-US" sz="32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登入總務處總務資</a:t>
            </a:r>
            <a:endParaRPr lang="en-US" altLang="zh-TW" sz="3200" b="1" dirty="0">
              <a:solidFill>
                <a:schemeClr val="tx2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marL="446088" lvl="1" indent="0" eaLnBrk="1" hangingPunct="1">
              <a:buClr>
                <a:schemeClr val="tx2"/>
              </a:buClr>
              <a:buSzPct val="90000"/>
              <a:buNone/>
              <a:defRPr/>
            </a:pPr>
            <a:r>
              <a:rPr lang="zh-TW" altLang="en-US" sz="32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  訊系統之</a:t>
            </a:r>
            <a:r>
              <a:rPr lang="zh-TW" altLang="en-US" sz="3200" b="1" dirty="0">
                <a:solidFill>
                  <a:srgbClr val="FF0000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財物管理</a:t>
            </a:r>
            <a:r>
              <a:rPr lang="zh-TW" altLang="en-US" sz="32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服務進行預估報</a:t>
            </a:r>
            <a:endParaRPr lang="en-US" altLang="zh-TW" sz="3200" b="1" dirty="0">
              <a:solidFill>
                <a:schemeClr val="tx2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marL="446088" lvl="1" indent="0" eaLnBrk="1" hangingPunct="1">
              <a:buClr>
                <a:schemeClr val="tx2"/>
              </a:buClr>
              <a:buSzPct val="90000"/>
              <a:buNone/>
              <a:defRPr/>
            </a:pPr>
            <a:r>
              <a:rPr lang="zh-TW" altLang="en-US" sz="32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  廢。</a:t>
            </a:r>
            <a:endParaRPr lang="en-US" altLang="zh-TW" sz="3200" b="1" dirty="0">
              <a:solidFill>
                <a:schemeClr val="tx2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marL="446088" lvl="1" indent="0" eaLnBrk="1" hangingPunct="1">
              <a:buClr>
                <a:schemeClr val="tx2"/>
              </a:buClr>
              <a:buSzPct val="90000"/>
              <a:buNone/>
              <a:defRPr/>
            </a:pPr>
            <a:endParaRPr lang="en-US" altLang="zh-TW" sz="3200" b="1" dirty="0">
              <a:solidFill>
                <a:schemeClr val="tx2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marL="576000" lvl="1" indent="0" eaLnBrk="1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None/>
              <a:defRPr/>
            </a:pPr>
            <a:r>
              <a:rPr lang="zh-TW" altLang="en-US" sz="3200" b="1" u="sng" dirty="0">
                <a:solidFill>
                  <a:srgbClr val="6600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系統開放時間</a:t>
            </a:r>
            <a:r>
              <a:rPr lang="zh-TW" altLang="en-US" sz="3200" b="1" u="sng" dirty="0">
                <a:solidFill>
                  <a:srgbClr val="660066"/>
                </a:solidFill>
                <a:latin typeface="新細明體" panose="02020500000000000000" pitchFamily="18" charset="-120"/>
              </a:rPr>
              <a:t>：</a:t>
            </a:r>
            <a:r>
              <a:rPr lang="en-US" altLang="zh-TW" sz="3200" b="1" u="sng" dirty="0">
                <a:solidFill>
                  <a:srgbClr val="6600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112/2/1(</a:t>
            </a:r>
            <a:r>
              <a:rPr lang="zh-TW" altLang="en-US" sz="3200" b="1" u="sng" dirty="0">
                <a:solidFill>
                  <a:srgbClr val="6600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三</a:t>
            </a:r>
            <a:r>
              <a:rPr lang="en-US" altLang="zh-TW" sz="3200" b="1" u="sng" dirty="0">
                <a:solidFill>
                  <a:srgbClr val="6600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)~112/2/24(</a:t>
            </a:r>
            <a:r>
              <a:rPr lang="zh-TW" altLang="en-US" sz="3200" b="1" u="sng" dirty="0">
                <a:solidFill>
                  <a:srgbClr val="6600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五</a:t>
            </a:r>
            <a:r>
              <a:rPr lang="en-US" altLang="zh-TW" sz="3200" b="1" u="sng" dirty="0">
                <a:solidFill>
                  <a:srgbClr val="6600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)</a:t>
            </a:r>
            <a:endParaRPr lang="zh-TW" altLang="en-US" sz="3200" b="1" u="sng" dirty="0">
              <a:solidFill>
                <a:srgbClr val="660066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</p:txBody>
      </p:sp>
      <p:pic>
        <p:nvPicPr>
          <p:cNvPr id="5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41874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98838" y="333375"/>
            <a:ext cx="7704137" cy="1143000"/>
          </a:xfrm>
        </p:spPr>
        <p:txBody>
          <a:bodyPr/>
          <a:lstStyle/>
          <a:p>
            <a:pPr eaLnBrk="1" hangingPunct="1"/>
            <a:r>
              <a:rPr lang="en-US" altLang="zh-TW" sz="38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112</a:t>
            </a:r>
            <a:r>
              <a:rPr lang="zh-TW" altLang="en-US" sz="38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學年度預算編列原則</a:t>
            </a:r>
            <a:br>
              <a:rPr lang="zh-TW" altLang="en-US" sz="3800" b="1" dirty="0">
                <a:latin typeface="文鼎粗隸" panose="02010609010101010101" pitchFamily="49" charset="-120"/>
                <a:ea typeface="文鼎粗隸" panose="02010609010101010101" pitchFamily="49" charset="-120"/>
              </a:rPr>
            </a:br>
            <a:r>
              <a:rPr lang="zh-TW" altLang="en-US" sz="38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            </a:t>
            </a:r>
            <a:r>
              <a:rPr lang="en-US" altLang="zh-TW" sz="3800" b="1" dirty="0">
                <a:latin typeface="標楷體" panose="03000509000000000000" pitchFamily="65" charset="-120"/>
                <a:ea typeface="文鼎粗隸" panose="02010609010101010101" pitchFamily="49" charset="-120"/>
              </a:rPr>
              <a:t>—</a:t>
            </a:r>
            <a:r>
              <a:rPr lang="zh-TW" altLang="en-US" sz="38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全校公共設備修繕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98838" y="2058955"/>
            <a:ext cx="8110564" cy="3385499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4000" dirty="0">
                <a:solidFill>
                  <a:srgbClr val="0000FF"/>
                </a:solidFill>
              </a:rPr>
              <a:t>■</a:t>
            </a:r>
            <a:r>
              <a:rPr lang="zh-TW" altLang="en-US" sz="4000" b="1" dirty="0">
                <a:solidFill>
                  <a:schemeClr val="tx2"/>
                </a:solidFill>
                <a:ea typeface="文鼎粗隸" panose="02010609010101010101" pitchFamily="49" charset="-120"/>
              </a:rPr>
              <a:t>全校公共設備維修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000" b="1" dirty="0">
                <a:solidFill>
                  <a:srgbClr val="0000FF"/>
                </a:solidFill>
                <a:ea typeface="文鼎粗隸" panose="02010609010101010101" pitchFamily="49" charset="-120"/>
              </a:rPr>
              <a:t>■</a:t>
            </a:r>
            <a:r>
              <a:rPr lang="zh-TW" altLang="en-US" sz="4000" b="1" dirty="0">
                <a:solidFill>
                  <a:schemeClr val="tx2"/>
                </a:solidFill>
                <a:ea typeface="文鼎粗隸" panose="02010609010101010101" pitchFamily="49" charset="-120"/>
              </a:rPr>
              <a:t>全校公共空間維護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000" b="1" dirty="0">
                <a:solidFill>
                  <a:srgbClr val="0000FF"/>
                </a:solidFill>
                <a:ea typeface="文鼎粗隸" panose="02010609010101010101" pitchFamily="49" charset="-120"/>
              </a:rPr>
              <a:t>■</a:t>
            </a:r>
            <a:r>
              <a:rPr lang="zh-TW" altLang="en-US" sz="4000" b="1" dirty="0">
                <a:solidFill>
                  <a:schemeClr val="tx2"/>
                </a:solidFill>
                <a:ea typeface="文鼎粗隸" panose="02010609010101010101" pitchFamily="49" charset="-120"/>
              </a:rPr>
              <a:t>校園美化、清潔、消毒事務</a:t>
            </a:r>
            <a:endParaRPr lang="en-US" altLang="zh-TW" sz="4000" b="1" dirty="0">
              <a:solidFill>
                <a:schemeClr val="tx2"/>
              </a:solidFill>
              <a:ea typeface="文鼎粗隸" panose="02010609010101010101" pitchFamily="49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zh-TW" altLang="en-US" sz="2800" b="1" dirty="0">
              <a:solidFill>
                <a:schemeClr val="tx2"/>
              </a:solidFill>
              <a:ea typeface="文鼎粗隸" panose="02010609010101010101" pitchFamily="49" charset="-120"/>
            </a:endParaRPr>
          </a:p>
          <a:p>
            <a:pPr eaLnBrk="1" hangingPunct="1">
              <a:buNone/>
            </a:pP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112</a:t>
            </a:r>
            <a:r>
              <a:rPr lang="zh-TW" altLang="en-US" sz="3600" b="1" dirty="0">
                <a:solidFill>
                  <a:schemeClr val="tx2"/>
                </a:solidFill>
                <a:ea typeface="文鼎粗隸" panose="02010609010101010101" pitchFamily="49" charset="-120"/>
                <a:sym typeface="Wingdings" pitchFamily="2" charset="2"/>
              </a:rPr>
              <a:t>學年度各單位提報總務處全校性設備修繕費預算表，請於</a:t>
            </a: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112</a:t>
            </a:r>
            <a:r>
              <a:rPr lang="zh-TW" altLang="en-US" sz="3600" b="1" dirty="0">
                <a:solidFill>
                  <a:schemeClr val="tx2"/>
                </a:solidFill>
                <a:ea typeface="文鼎粗隸" panose="02010609010101010101" pitchFamily="49" charset="-120"/>
                <a:sym typeface="Wingdings" pitchFamily="2" charset="2"/>
              </a:rPr>
              <a:t>年</a:t>
            </a: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2</a:t>
            </a:r>
            <a:r>
              <a:rPr lang="zh-TW" altLang="en-US" sz="3600" b="1" dirty="0">
                <a:solidFill>
                  <a:schemeClr val="tx2"/>
                </a:solidFill>
                <a:ea typeface="文鼎粗隸" panose="02010609010101010101" pitchFamily="49" charset="-120"/>
                <a:sym typeface="Wingdings" pitchFamily="2" charset="2"/>
              </a:rPr>
              <a:t>月</a:t>
            </a: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15</a:t>
            </a:r>
            <a:r>
              <a:rPr lang="zh-TW" altLang="en-US" sz="3600" b="1" dirty="0">
                <a:solidFill>
                  <a:schemeClr val="tx2"/>
                </a:solidFill>
                <a:ea typeface="文鼎粗隸" panose="02010609010101010101" pitchFamily="49" charset="-120"/>
                <a:sym typeface="Wingdings" pitchFamily="2" charset="2"/>
              </a:rPr>
              <a:t>日</a:t>
            </a:r>
            <a:r>
              <a:rPr lang="en-US" altLang="zh-TW" sz="3600" b="1" dirty="0">
                <a:solidFill>
                  <a:schemeClr val="tx2"/>
                </a:solidFill>
                <a:ea typeface="文鼎粗隸" panose="02010609010101010101" pitchFamily="49" charset="-120"/>
                <a:sym typeface="Wingdings" pitchFamily="2" charset="2"/>
              </a:rPr>
              <a:t>(</a:t>
            </a:r>
            <a:r>
              <a:rPr lang="zh-TW" altLang="en-US" sz="3600" b="1" dirty="0">
                <a:solidFill>
                  <a:schemeClr val="tx2"/>
                </a:solidFill>
                <a:ea typeface="文鼎粗隸" panose="02010609010101010101" pitchFamily="49" charset="-120"/>
                <a:sym typeface="Wingdings" pitchFamily="2" charset="2"/>
              </a:rPr>
              <a:t>三</a:t>
            </a:r>
            <a:r>
              <a:rPr lang="en-US" altLang="zh-TW" sz="3600" b="1" dirty="0">
                <a:solidFill>
                  <a:schemeClr val="tx2"/>
                </a:solidFill>
                <a:ea typeface="文鼎粗隸" panose="02010609010101010101" pitchFamily="49" charset="-120"/>
                <a:sym typeface="Wingdings" pitchFamily="2" charset="2"/>
              </a:rPr>
              <a:t>)</a:t>
            </a:r>
            <a:r>
              <a:rPr lang="zh-TW" altLang="en-US" sz="3600" b="1" dirty="0">
                <a:solidFill>
                  <a:schemeClr val="tx2"/>
                </a:solidFill>
                <a:ea typeface="文鼎粗隸" panose="02010609010101010101" pitchFamily="49" charset="-120"/>
                <a:sym typeface="Wingdings" pitchFamily="2" charset="2"/>
              </a:rPr>
              <a:t>前送至事務組彙整續辦</a:t>
            </a:r>
            <a:endParaRPr lang="zh-TW" altLang="en-US" sz="3600" b="1" dirty="0">
              <a:solidFill>
                <a:schemeClr val="tx2"/>
              </a:solidFill>
              <a:ea typeface="文鼎粗隸" panose="02010609010101010101" pitchFamily="49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zh-TW" altLang="en-US" b="1" dirty="0">
              <a:solidFill>
                <a:schemeClr val="tx2"/>
              </a:solidFill>
              <a:ea typeface="文鼎粗隸" panose="02010609010101010101" pitchFamily="49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b="1" dirty="0">
              <a:solidFill>
                <a:schemeClr val="tx2"/>
              </a:solidFill>
              <a:ea typeface="文鼎粗隸" panose="02010609010101010101" pitchFamily="49" charset="-120"/>
            </a:endParaRPr>
          </a:p>
        </p:txBody>
      </p:sp>
      <p:pic>
        <p:nvPicPr>
          <p:cNvPr id="4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890669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27350" y="1055689"/>
            <a:ext cx="7272338" cy="511524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6088" lvl="1">
              <a:spcBef>
                <a:spcPct val="20000"/>
              </a:spcBef>
              <a:buClr>
                <a:srgbClr val="006666"/>
              </a:buClr>
              <a:buSzPct val="90000"/>
              <a:defRPr/>
            </a:pPr>
            <a:endParaRPr lang="en-US" altLang="zh-TW" sz="3200" b="1" kern="0" dirty="0">
              <a:solidFill>
                <a:srgbClr val="006666"/>
              </a:solidFill>
              <a:latin typeface="文鼎粗隸" pitchFamily="49" charset="-120"/>
              <a:ea typeface="文鼎粗隸" pitchFamily="49" charset="-120"/>
            </a:endParaRPr>
          </a:p>
          <a:p>
            <a:pPr marL="446088" lvl="1">
              <a:spcBef>
                <a:spcPct val="20000"/>
              </a:spcBef>
              <a:buClr>
                <a:srgbClr val="006666"/>
              </a:buClr>
              <a:buSzPct val="90000"/>
              <a:defRPr/>
            </a:pPr>
            <a:r>
              <a:rPr lang="en-US" altLang="zh-TW" sz="3200" b="1" kern="0" dirty="0">
                <a:solidFill>
                  <a:srgbClr val="006666"/>
                </a:solidFill>
                <a:latin typeface="文鼎粗隸" pitchFamily="49" charset="-120"/>
                <a:ea typeface="文鼎粗隸" pitchFamily="49" charset="-120"/>
              </a:rPr>
              <a:t>2)</a:t>
            </a:r>
            <a:r>
              <a:rPr lang="zh-TW" altLang="en-US" sz="3200" b="1" kern="0" dirty="0">
                <a:solidFill>
                  <a:srgbClr val="006666"/>
                </a:solidFill>
                <a:latin typeface="文鼎粗隸" pitchFamily="49" charset="-120"/>
                <a:ea typeface="文鼎粗隸" pitchFamily="49" charset="-120"/>
              </a:rPr>
              <a:t>資產組依據使用年限審核後，線上</a:t>
            </a:r>
            <a:endParaRPr lang="en-US" altLang="zh-TW" sz="3200" b="1" kern="0" dirty="0">
              <a:solidFill>
                <a:srgbClr val="006666"/>
              </a:solidFill>
              <a:latin typeface="文鼎粗隸" pitchFamily="49" charset="-120"/>
              <a:ea typeface="文鼎粗隸" pitchFamily="49" charset="-120"/>
            </a:endParaRPr>
          </a:p>
          <a:p>
            <a:pPr marL="446088" lvl="1">
              <a:spcBef>
                <a:spcPct val="20000"/>
              </a:spcBef>
              <a:buClr>
                <a:srgbClr val="006666"/>
              </a:buClr>
              <a:buSzPct val="90000"/>
              <a:defRPr/>
            </a:pPr>
            <a:r>
              <a:rPr lang="zh-TW" altLang="en-US" sz="3200" b="1" kern="0" dirty="0">
                <a:solidFill>
                  <a:srgbClr val="006666"/>
                </a:solidFill>
                <a:latin typeface="文鼎粗隸" pitchFamily="49" charset="-120"/>
                <a:ea typeface="文鼎粗隸" pitchFamily="49" charset="-120"/>
              </a:rPr>
              <a:t>  擲回</a:t>
            </a:r>
            <a:r>
              <a:rPr lang="zh-TW" altLang="en-US" sz="3200" b="1" kern="0" dirty="0">
                <a:solidFill>
                  <a:srgbClr val="0033CC"/>
                </a:solidFill>
                <a:latin typeface="文鼎粗隸" pitchFamily="49" charset="-120"/>
                <a:ea typeface="文鼎粗隸" pitchFamily="49" charset="-120"/>
              </a:rPr>
              <a:t>單位財產保管人</a:t>
            </a:r>
            <a:r>
              <a:rPr lang="zh-TW" altLang="en-US" sz="3200" b="1" kern="0" dirty="0">
                <a:solidFill>
                  <a:srgbClr val="006666"/>
                </a:solidFill>
                <a:latin typeface="文鼎粗隸" pitchFamily="49" charset="-120"/>
                <a:ea typeface="文鼎粗隸" pitchFamily="49" charset="-120"/>
              </a:rPr>
              <a:t>列印</a:t>
            </a:r>
            <a:r>
              <a:rPr lang="zh-TW" altLang="en-US" sz="3200" b="1" kern="0" dirty="0">
                <a:solidFill>
                  <a:srgbClr val="CC3300"/>
                </a:solidFill>
                <a:latin typeface="文鼎粗隸" pitchFamily="49" charset="-120"/>
                <a:ea typeface="文鼎粗隸" pitchFamily="49" charset="-120"/>
              </a:rPr>
              <a:t>預估報廢 </a:t>
            </a:r>
            <a:endParaRPr lang="en-US" altLang="zh-TW" sz="3200" b="1" kern="0" dirty="0">
              <a:solidFill>
                <a:srgbClr val="CC3300"/>
              </a:solidFill>
              <a:latin typeface="文鼎粗隸" pitchFamily="49" charset="-120"/>
              <a:ea typeface="文鼎粗隸" pitchFamily="49" charset="-120"/>
            </a:endParaRPr>
          </a:p>
          <a:p>
            <a:pPr marL="446088" lvl="1">
              <a:spcBef>
                <a:spcPct val="20000"/>
              </a:spcBef>
              <a:buClr>
                <a:srgbClr val="006666"/>
              </a:buClr>
              <a:buSzPct val="90000"/>
              <a:defRPr/>
            </a:pPr>
            <a:r>
              <a:rPr lang="zh-TW" altLang="en-US" sz="3200" b="1" kern="0" dirty="0">
                <a:solidFill>
                  <a:srgbClr val="CC3300"/>
                </a:solidFill>
                <a:latin typeface="文鼎粗隸" pitchFamily="49" charset="-120"/>
                <a:ea typeface="文鼎粗隸" pitchFamily="49" charset="-120"/>
              </a:rPr>
              <a:t>  清冊紙本</a:t>
            </a:r>
            <a:r>
              <a:rPr lang="zh-TW" altLang="zh-TW" sz="3200" b="1" kern="0" dirty="0">
                <a:solidFill>
                  <a:srgbClr val="006666"/>
                </a:solidFill>
                <a:latin typeface="文鼎粗隸" pitchFamily="49" charset="-120"/>
                <a:ea typeface="文鼎粗隸" pitchFamily="49" charset="-120"/>
              </a:rPr>
              <a:t>，</a:t>
            </a:r>
            <a:r>
              <a:rPr lang="zh-TW" altLang="en-US" sz="3200" b="1" kern="0" dirty="0">
                <a:solidFill>
                  <a:srgbClr val="006666"/>
                </a:solidFill>
                <a:latin typeface="文鼎粗隸" pitchFamily="49" charset="-120"/>
                <a:ea typeface="文鼎粗隸" pitchFamily="49" charset="-120"/>
              </a:rPr>
              <a:t>單位簽核蓋章送資產組  </a:t>
            </a:r>
            <a:endParaRPr lang="en-US" altLang="zh-TW" sz="3200" b="1" kern="0" dirty="0">
              <a:solidFill>
                <a:srgbClr val="006666"/>
              </a:solidFill>
              <a:latin typeface="文鼎粗隸" pitchFamily="49" charset="-120"/>
              <a:ea typeface="文鼎粗隸" pitchFamily="49" charset="-120"/>
            </a:endParaRPr>
          </a:p>
          <a:p>
            <a:pPr marL="446088" lvl="1">
              <a:spcBef>
                <a:spcPct val="20000"/>
              </a:spcBef>
              <a:buClr>
                <a:srgbClr val="006666"/>
              </a:buClr>
              <a:buSzPct val="90000"/>
              <a:defRPr/>
            </a:pPr>
            <a:r>
              <a:rPr lang="zh-TW" altLang="en-US" sz="3200" b="1" kern="0" dirty="0">
                <a:solidFill>
                  <a:srgbClr val="006666"/>
                </a:solidFill>
                <a:latin typeface="文鼎粗隸" pitchFamily="49" charset="-120"/>
                <a:ea typeface="文鼎粗隸" pitchFamily="49" charset="-120"/>
              </a:rPr>
              <a:t>  核定，紙本再送回</a:t>
            </a:r>
            <a:r>
              <a:rPr lang="zh-TW" altLang="en-US" sz="3200" b="1" kern="0" dirty="0">
                <a:solidFill>
                  <a:srgbClr val="0033CC"/>
                </a:solidFill>
                <a:latin typeface="文鼎粗隸" pitchFamily="49" charset="-120"/>
                <a:ea typeface="文鼎粗隸" pitchFamily="49" charset="-120"/>
              </a:rPr>
              <a:t>單位的預算彙</a:t>
            </a:r>
            <a:endParaRPr lang="en-US" altLang="zh-TW" sz="3200" b="1" kern="0" dirty="0">
              <a:solidFill>
                <a:srgbClr val="0033CC"/>
              </a:solidFill>
              <a:latin typeface="文鼎粗隸" pitchFamily="49" charset="-120"/>
              <a:ea typeface="文鼎粗隸" pitchFamily="49" charset="-120"/>
            </a:endParaRPr>
          </a:p>
          <a:p>
            <a:pPr marL="446088" lvl="1">
              <a:spcBef>
                <a:spcPct val="20000"/>
              </a:spcBef>
              <a:buClr>
                <a:srgbClr val="006666"/>
              </a:buClr>
              <a:buSzPct val="90000"/>
              <a:defRPr/>
            </a:pPr>
            <a:r>
              <a:rPr lang="zh-TW" altLang="en-US" sz="3200" b="1" kern="0" dirty="0">
                <a:solidFill>
                  <a:srgbClr val="0033CC"/>
                </a:solidFill>
                <a:latin typeface="文鼎粗隸" pitchFamily="49" charset="-120"/>
                <a:ea typeface="文鼎粗隸" pitchFamily="49" charset="-120"/>
              </a:rPr>
              <a:t>  整人員</a:t>
            </a:r>
            <a:r>
              <a:rPr lang="zh-TW" altLang="en-US" sz="3200" b="1" kern="0" dirty="0">
                <a:solidFill>
                  <a:srgbClr val="006666"/>
                </a:solidFill>
                <a:ea typeface="文鼎粗隸" pitchFamily="49" charset="-120"/>
              </a:rPr>
              <a:t>辦理</a:t>
            </a:r>
            <a:r>
              <a:rPr lang="zh-TW" altLang="en-US" sz="3200" b="1" kern="0" dirty="0">
                <a:solidFill>
                  <a:srgbClr val="006666"/>
                </a:solidFill>
                <a:latin typeface="文鼎粗隸" pitchFamily="49" charset="-120"/>
                <a:ea typeface="文鼎粗隸" pitchFamily="49" charset="-120"/>
              </a:rPr>
              <a:t>後續流程。</a:t>
            </a:r>
            <a:endParaRPr lang="en-US" altLang="zh-TW" sz="3200" b="1" kern="0" dirty="0">
              <a:solidFill>
                <a:srgbClr val="006666"/>
              </a:solidFill>
              <a:latin typeface="文鼎粗隸" pitchFamily="49" charset="-120"/>
              <a:ea typeface="文鼎粗隸" pitchFamily="49" charset="-120"/>
            </a:endParaRPr>
          </a:p>
          <a:p>
            <a:pPr marL="446088" lvl="1">
              <a:spcBef>
                <a:spcPct val="20000"/>
              </a:spcBef>
              <a:buClr>
                <a:srgbClr val="006666"/>
              </a:buClr>
              <a:buSzPct val="90000"/>
              <a:defRPr/>
            </a:pPr>
            <a:r>
              <a:rPr lang="zh-TW" altLang="en-US" sz="3200" b="1" dirty="0">
                <a:solidFill>
                  <a:srgbClr val="FF0000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提醒</a:t>
            </a:r>
            <a:r>
              <a:rPr lang="en-US" altLang="zh-TW" sz="3200" b="1" dirty="0">
                <a:solidFill>
                  <a:srgbClr val="FF0000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:</a:t>
            </a:r>
            <a:r>
              <a:rPr lang="zh-TW" altLang="en-US" sz="3200" b="1" dirty="0">
                <a:solidFill>
                  <a:srgbClr val="FF0000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勿再次提列前一年度已預估報廢之財產。核准通過預估報廢財產，請於該學年度完成報廢。</a:t>
            </a:r>
            <a:endParaRPr lang="en-US" altLang="zh-TW" sz="3200" b="1" dirty="0">
              <a:solidFill>
                <a:srgbClr val="FF0000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886076" y="733425"/>
            <a:ext cx="7313613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b="1" kern="0">
                <a:latin typeface="文鼎粗隸" panose="02010609010101010101" pitchFamily="49" charset="-120"/>
                <a:ea typeface="文鼎粗隸" panose="02010609010101010101" pitchFamily="49" charset="-120"/>
              </a:rPr>
              <a:t>財產報廢預算編列原則</a:t>
            </a:r>
            <a:endParaRPr lang="zh-TW" altLang="en-US" b="1" kern="0" dirty="0">
              <a:latin typeface="文鼎粗隸" panose="02010609010101010101" pitchFamily="49" charset="-120"/>
              <a:ea typeface="文鼎粗隸" panose="02010609010101010101" pitchFamily="49" charset="-120"/>
            </a:endParaRPr>
          </a:p>
        </p:txBody>
      </p:sp>
      <p:pic>
        <p:nvPicPr>
          <p:cNvPr id="5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15639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b="1">
                <a:latin typeface="文鼎粗隸" panose="03000809000000000000" pitchFamily="65" charset="-120"/>
                <a:ea typeface="文鼎粗隸" panose="03000809000000000000" pitchFamily="65" charset="-120"/>
              </a:rPr>
              <a:t>財產報廢預算編列原則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82888" y="1844675"/>
            <a:ext cx="7313612" cy="3887788"/>
          </a:xfrm>
        </p:spPr>
        <p:txBody>
          <a:bodyPr/>
          <a:lstStyle/>
          <a:p>
            <a:pPr marL="933450" lvl="1" indent="-476250" eaLnBrk="1" hangingPunct="1">
              <a:buClr>
                <a:srgbClr val="0033CC"/>
              </a:buClr>
              <a:buSzPct val="90000"/>
              <a:buNone/>
            </a:pPr>
            <a:r>
              <a:rPr lang="en-US" altLang="zh-TW" sz="32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3)</a:t>
            </a:r>
            <a:r>
              <a:rPr lang="zh-TW" altLang="en-US" sz="32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單位預算彙整人員進入會計室概算系統登錄財產報廢</a:t>
            </a:r>
            <a:r>
              <a:rPr lang="zh-TW" altLang="en-US" sz="32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殘值</a:t>
            </a:r>
            <a:r>
              <a:rPr lang="zh-TW" altLang="en-US" sz="32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概算總金額。</a:t>
            </a:r>
            <a:endParaRPr lang="en-US" altLang="zh-TW" sz="32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marL="933450" lvl="1" indent="-476250" eaLnBrk="1" hangingPunct="1">
              <a:buClr>
                <a:srgbClr val="0033CC"/>
              </a:buClr>
              <a:buSzPct val="90000"/>
              <a:buNone/>
            </a:pPr>
            <a:endParaRPr lang="en-US" altLang="zh-TW" sz="32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marL="933450" lvl="1" indent="-476250" eaLnBrk="1" hangingPunct="1">
              <a:buClr>
                <a:srgbClr val="0033CC"/>
              </a:buClr>
              <a:buSzPct val="90000"/>
              <a:buNone/>
            </a:pPr>
            <a:r>
              <a:rPr lang="en-US" altLang="zh-TW" sz="32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4)</a:t>
            </a:r>
            <a:r>
              <a:rPr lang="zh-TW" altLang="en-US" sz="32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提報單位將此</a:t>
            </a:r>
            <a:r>
              <a:rPr lang="zh-TW" altLang="en-US" sz="3200" b="1" u="sng" dirty="0">
                <a:solidFill>
                  <a:srgbClr val="CC33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預估報廢清冊</a:t>
            </a:r>
            <a:r>
              <a:rPr lang="zh-TW" altLang="en-US" sz="3200" b="1" dirty="0">
                <a:solidFill>
                  <a:srgbClr val="CC33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正本</a:t>
            </a:r>
            <a:r>
              <a:rPr lang="zh-TW" altLang="en-US" sz="32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隨附在該學年度「經費概算表」內送會計室。</a:t>
            </a:r>
          </a:p>
        </p:txBody>
      </p:sp>
      <p:pic>
        <p:nvPicPr>
          <p:cNvPr id="5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2033787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81276" y="1700214"/>
            <a:ext cx="7515225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TW" altLang="en-US" sz="3200" b="1" kern="0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財產報廢</a:t>
            </a:r>
            <a:r>
              <a:rPr lang="en-US" altLang="zh-TW" sz="3200" b="1" kern="0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:</a:t>
            </a:r>
          </a:p>
          <a:p>
            <a:pPr marL="0" indent="0" eaLnBrk="1" hangingPunct="1">
              <a:buNone/>
              <a:defRPr/>
            </a:pPr>
            <a:r>
              <a:rPr lang="zh-TW" altLang="en-US" sz="2400" b="1" kern="0" dirty="0">
                <a:solidFill>
                  <a:srgbClr val="FF0000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為符合個資法及保護學校資料不外洩，針對有儲存裝置之資訊設備報廢時，須填寫資安檢核表以確認是否刪</a:t>
            </a:r>
            <a:r>
              <a:rPr lang="en-US" altLang="zh-TW" sz="2400" b="1" kern="0" dirty="0">
                <a:solidFill>
                  <a:srgbClr val="FF0000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(</a:t>
            </a:r>
            <a:r>
              <a:rPr lang="zh-TW" altLang="en-US" sz="2400" b="1" kern="0" dirty="0">
                <a:solidFill>
                  <a:srgbClr val="FF0000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移</a:t>
            </a:r>
            <a:r>
              <a:rPr lang="en-US" altLang="zh-TW" sz="2400" b="1" kern="0" dirty="0">
                <a:solidFill>
                  <a:srgbClr val="FF0000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)</a:t>
            </a:r>
            <a:r>
              <a:rPr lang="zh-TW" altLang="en-US" sz="2400" b="1" kern="0" dirty="0">
                <a:solidFill>
                  <a:srgbClr val="FF0000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除個資及業務相關資料。</a:t>
            </a:r>
            <a:endParaRPr lang="en-US" altLang="zh-TW" sz="2400" b="1" kern="0" dirty="0">
              <a:solidFill>
                <a:srgbClr val="FF0000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marL="0" indent="0" eaLnBrk="1" hangingPunct="1">
              <a:buNone/>
              <a:defRPr/>
            </a:pPr>
            <a:r>
              <a:rPr lang="en-US" altLang="zh-TW" sz="2400" b="1" kern="0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1.</a:t>
            </a:r>
            <a:r>
              <a:rPr lang="zh-TW" altLang="en-US" sz="2400" b="1" kern="0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為避免行政流程往返，請於報廢程序時，將資安檢核</a:t>
            </a:r>
            <a:endParaRPr lang="en-US" altLang="zh-TW" sz="2400" b="1" kern="0" dirty="0">
              <a:solidFill>
                <a:schemeClr val="tx2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marL="0" indent="0" eaLnBrk="1" hangingPunct="1">
              <a:buNone/>
              <a:defRPr/>
            </a:pPr>
            <a:r>
              <a:rPr lang="zh-TW" altLang="en-US" sz="2400" b="1" kern="0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  表檢附於財產減損單，此外，如同時須辦理廢品回收，</a:t>
            </a:r>
            <a:endParaRPr lang="en-US" altLang="zh-TW" sz="2400" b="1" kern="0" dirty="0">
              <a:solidFill>
                <a:schemeClr val="tx2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marL="0" indent="0" eaLnBrk="1" hangingPunct="1">
              <a:buNone/>
              <a:defRPr/>
            </a:pPr>
            <a:r>
              <a:rPr lang="zh-TW" altLang="en-US" sz="2400" b="1" kern="0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  則將廢品清運申請單一併檢附。</a:t>
            </a:r>
            <a:endParaRPr lang="en-US" altLang="zh-TW" sz="2400" b="1" kern="0" dirty="0">
              <a:solidFill>
                <a:schemeClr val="tx2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marL="0" indent="0" eaLnBrk="1" hangingPunct="1">
              <a:buNone/>
              <a:defRPr/>
            </a:pPr>
            <a:r>
              <a:rPr lang="en-US" altLang="zh-TW" sz="2400" b="1" kern="0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2.</a:t>
            </a:r>
            <a:r>
              <a:rPr lang="zh-TW" altLang="en-US" sz="2400" b="1" kern="0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填寫財產減損單時，請將財產及列管物品分開製單。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927351" y="765176"/>
            <a:ext cx="7313613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b="1" kern="0" dirty="0">
                <a:latin typeface="文鼎粗隸" panose="02010609010101010101" pitchFamily="49" charset="-120"/>
                <a:ea typeface="文鼎粗隸" panose="02010609010101010101" pitchFamily="49" charset="-120"/>
              </a:rPr>
              <a:t>補充說明</a:t>
            </a:r>
          </a:p>
        </p:txBody>
      </p:sp>
      <p:pic>
        <p:nvPicPr>
          <p:cNvPr id="6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6134928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51088" y="333375"/>
            <a:ext cx="7313612" cy="1143000"/>
          </a:xfrm>
        </p:spPr>
        <p:txBody>
          <a:bodyPr/>
          <a:lstStyle/>
          <a:p>
            <a:pPr eaLnBrk="1" hangingPunct="1"/>
            <a:r>
              <a:rPr lang="en-US" altLang="zh-TW" sz="3800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>112</a:t>
            </a:r>
            <a:r>
              <a:rPr lang="zh-TW" altLang="en-US" sz="3800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>學年度總務處預算</a:t>
            </a:r>
            <a:br>
              <a:rPr lang="zh-TW" altLang="en-US" sz="3800" b="1" dirty="0">
                <a:latin typeface="文鼎粗隸" panose="03000809000000000000" pitchFamily="65" charset="-120"/>
                <a:ea typeface="文鼎粗隸" panose="03000809000000000000" pitchFamily="65" charset="-120"/>
              </a:rPr>
            </a:br>
            <a:r>
              <a:rPr lang="zh-TW" altLang="en-US" sz="3800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>           編列原則注意事項</a:t>
            </a:r>
            <a:r>
              <a:rPr lang="zh-TW" altLang="en-US" b="1" dirty="0"/>
              <a:t>：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11450" y="1194318"/>
            <a:ext cx="7632700" cy="5318449"/>
          </a:xfrm>
        </p:spPr>
        <p:txBody>
          <a:bodyPr/>
          <a:lstStyle/>
          <a:p>
            <a:pPr marL="160338" lvl="1" indent="0" eaLnBrk="1" hangingPunct="1">
              <a:buClr>
                <a:srgbClr val="006666"/>
              </a:buClr>
              <a:buSzPct val="90000"/>
              <a:buNone/>
            </a:pPr>
            <a:endParaRPr lang="en-US" altLang="zh-TW" sz="28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</a:pP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所屬或管理單位提報資料送至相關一級院、處、室彙整後，於</a:t>
            </a: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112</a:t>
            </a:r>
            <a:r>
              <a:rPr lang="zh-TW" altLang="en-US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年</a:t>
            </a: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2</a:t>
            </a:r>
            <a:r>
              <a:rPr lang="zh-TW" altLang="en-US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月</a:t>
            </a: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15</a:t>
            </a:r>
            <a:r>
              <a:rPr lang="zh-TW" altLang="en-US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日</a:t>
            </a: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(</a:t>
            </a:r>
            <a:r>
              <a:rPr lang="zh-TW" altLang="en-US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三</a:t>
            </a: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)</a:t>
            </a:r>
            <a:r>
              <a:rPr lang="zh-TW" altLang="en-US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前</a:t>
            </a: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送至全校性設備修繕提報資料 </a:t>
            </a:r>
            <a:r>
              <a:rPr lang="zh-TW" altLang="en-US" sz="2800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>→</a:t>
            </a: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 </a:t>
            </a:r>
            <a:r>
              <a:rPr lang="zh-TW" altLang="en-US" sz="2800" b="1" dirty="0">
                <a:solidFill>
                  <a:srgbClr val="0033CC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事務組</a:t>
            </a:r>
            <a:endParaRPr lang="en-US" altLang="zh-TW" sz="2800" b="1" dirty="0">
              <a:solidFill>
                <a:srgbClr val="0033CC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  全校性建物修繕提報資料 </a:t>
            </a:r>
            <a:r>
              <a:rPr lang="zh-TW" altLang="en-US" sz="2800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>→</a:t>
            </a: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 </a:t>
            </a:r>
            <a:r>
              <a:rPr lang="zh-TW" altLang="en-US" sz="2800" b="1" dirty="0">
                <a:solidFill>
                  <a:srgbClr val="0033CC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營繕組</a:t>
            </a:r>
            <a:endParaRPr lang="en-US" altLang="zh-TW" sz="2800" b="1" dirty="0">
              <a:solidFill>
                <a:srgbClr val="0033CC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</a:pP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112</a:t>
            </a:r>
            <a:r>
              <a:rPr lang="zh-TW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年</a:t>
            </a: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2</a:t>
            </a:r>
            <a:r>
              <a:rPr lang="zh-TW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月</a:t>
            </a: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</a:t>
            </a:r>
            <a:r>
              <a:rPr lang="zh-TW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日</a:t>
            </a: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(</a:t>
            </a:r>
            <a:r>
              <a:rPr lang="zh-TW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三</a:t>
            </a: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)</a:t>
            </a:r>
            <a:r>
              <a:rPr lang="zh-TW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至</a:t>
            </a: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112</a:t>
            </a:r>
            <a:r>
              <a:rPr lang="zh-TW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年</a:t>
            </a: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2</a:t>
            </a:r>
            <a:r>
              <a:rPr lang="zh-TW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月</a:t>
            </a: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24</a:t>
            </a:r>
            <a:r>
              <a:rPr lang="zh-TW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日</a:t>
            </a: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(</a:t>
            </a:r>
            <a:r>
              <a:rPr lang="zh-TW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五</a:t>
            </a: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)</a:t>
            </a:r>
            <a:r>
              <a:rPr lang="zh-TW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止</a:t>
            </a:r>
            <a:endParaRPr lang="en-US" altLang="zh-TW" sz="2800" b="1" i="1" dirty="0">
              <a:solidFill>
                <a:srgbClr val="FF0000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  預估報廢財產提報資料   </a:t>
            </a:r>
            <a:r>
              <a:rPr lang="zh-TW" altLang="en-US" sz="2800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>→</a:t>
            </a: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 </a:t>
            </a:r>
            <a:r>
              <a:rPr lang="zh-TW" altLang="en-US" sz="2800" b="1" dirty="0">
                <a:solidFill>
                  <a:srgbClr val="0033CC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資產組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zh-TW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112</a:t>
            </a: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學年度提報</a:t>
            </a:r>
            <a:r>
              <a:rPr lang="zh-TW" altLang="en-US" sz="2800" b="1" u="sng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申請購置冷氣機需求表、新增或汰換冷氣機申請作業表</a:t>
            </a: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，於</a:t>
            </a: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112</a:t>
            </a:r>
            <a:r>
              <a:rPr lang="zh-TW" altLang="en-US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年</a:t>
            </a: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02</a:t>
            </a:r>
            <a:r>
              <a:rPr lang="zh-TW" altLang="en-US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月</a:t>
            </a: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15</a:t>
            </a:r>
            <a:r>
              <a:rPr lang="zh-TW" altLang="en-US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日前</a:t>
            </a: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送至資產組，</a:t>
            </a: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2</a:t>
            </a:r>
            <a:r>
              <a:rPr lang="zh-TW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月</a:t>
            </a: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24</a:t>
            </a:r>
            <a:r>
              <a:rPr lang="zh-TW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日</a:t>
            </a: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(</a:t>
            </a:r>
            <a:r>
              <a:rPr lang="zh-TW" altLang="en-US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四</a:t>
            </a: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)</a:t>
            </a:r>
            <a:r>
              <a:rPr lang="zh-TW" altLang="en-US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下午</a:t>
            </a:r>
            <a:r>
              <a:rPr lang="en-US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4:00</a:t>
            </a:r>
            <a:r>
              <a:rPr lang="zh-TW" altLang="zh-TW" sz="2800" b="1" i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前</a:t>
            </a:r>
            <a:r>
              <a:rPr lang="zh-TW" altLang="zh-TW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完成</a:t>
            </a: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報廢</a:t>
            </a:r>
            <a:r>
              <a:rPr lang="zh-TW" altLang="zh-TW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財產確認及電力評估後</a:t>
            </a: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回</a:t>
            </a:r>
            <a:r>
              <a:rPr lang="zh-TW" altLang="zh-TW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傳予各申請單位留存</a:t>
            </a: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，供後續編列預算及請購使用。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Blip>
                <a:blip r:embed="rId2"/>
              </a:buBlip>
            </a:pPr>
            <a:endParaRPr lang="en-US" altLang="zh-TW" sz="28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7104063" y="30686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6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637423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114852" y="1704414"/>
            <a:ext cx="9361287" cy="3614206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tx2"/>
                </a:solidFill>
                <a:ea typeface="文鼎粗隸" panose="02010609010101010101" pitchFamily="49" charset="-120"/>
              </a:rPr>
              <a:t>全校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公共設備維修：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1.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鐘聲廣播系統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2.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監視錄影系統</a:t>
            </a:r>
            <a:endParaRPr lang="en-US" altLang="zh-TW" sz="3600" b="1" dirty="0">
              <a:solidFill>
                <a:schemeClr val="tx2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tx2"/>
                </a:solidFill>
                <a:ea typeface="文鼎粗隸" panose="02010609010101010101" pitchFamily="49" charset="-120"/>
              </a:rPr>
              <a:t>全校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公共空間之維護：</a:t>
            </a:r>
          </a:p>
          <a:p>
            <a:pPr eaLnBrk="1" hangingPunct="1">
              <a:buNone/>
            </a:pP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1.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公共教室：</a:t>
            </a: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E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化設備、黑板、板擦機、窗簾</a:t>
            </a:r>
            <a:endParaRPr lang="en-US" altLang="zh-TW" sz="3600" b="1" dirty="0">
              <a:solidFill>
                <a:schemeClr val="tx2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eaLnBrk="1" hangingPunct="1">
              <a:buNone/>
            </a:pP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2.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總務處業管之會議室、茶水間：設備用品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zh-TW" altLang="en-US" sz="3600" b="1" dirty="0">
              <a:solidFill>
                <a:schemeClr val="tx2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z="38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112</a:t>
            </a:r>
            <a:r>
              <a:rPr lang="zh-TW" altLang="en-US" sz="38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學年度預算編列原則</a:t>
            </a:r>
            <a:br>
              <a:rPr lang="zh-TW" altLang="en-US" sz="3800" b="1" dirty="0">
                <a:latin typeface="文鼎粗隸" panose="02010609010101010101" pitchFamily="49" charset="-120"/>
                <a:ea typeface="文鼎粗隸" panose="02010609010101010101" pitchFamily="49" charset="-120"/>
              </a:rPr>
            </a:br>
            <a:r>
              <a:rPr lang="zh-TW" altLang="en-US" sz="38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           </a:t>
            </a:r>
            <a:r>
              <a:rPr lang="en-US" altLang="zh-TW" sz="3800" b="1" dirty="0">
                <a:latin typeface="標楷體" panose="03000509000000000000" pitchFamily="65" charset="-120"/>
                <a:ea typeface="文鼎粗隸" panose="02010609010101010101" pitchFamily="49" charset="-120"/>
              </a:rPr>
              <a:t>—</a:t>
            </a:r>
            <a:r>
              <a:rPr lang="zh-TW" altLang="en-US" sz="38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全校公共設備修繕</a:t>
            </a:r>
          </a:p>
        </p:txBody>
      </p:sp>
      <p:pic>
        <p:nvPicPr>
          <p:cNvPr id="4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14643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z="34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112</a:t>
            </a:r>
            <a:r>
              <a:rPr lang="zh-TW" altLang="en-US" sz="34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學年度預算編列原則</a:t>
            </a:r>
            <a:br>
              <a:rPr lang="zh-TW" altLang="en-US" sz="3400" b="1" dirty="0">
                <a:latin typeface="文鼎粗隸" panose="02010609010101010101" pitchFamily="49" charset="-120"/>
                <a:ea typeface="文鼎粗隸" panose="02010609010101010101" pitchFamily="49" charset="-120"/>
              </a:rPr>
            </a:br>
            <a:r>
              <a:rPr lang="zh-TW" altLang="en-US" sz="34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            </a:t>
            </a:r>
            <a:r>
              <a:rPr lang="en-US" altLang="zh-TW" sz="3400" b="1" dirty="0">
                <a:latin typeface="標楷體" panose="03000509000000000000" pitchFamily="65" charset="-120"/>
                <a:ea typeface="文鼎粗隸" panose="02010609010101010101" pitchFamily="49" charset="-120"/>
              </a:rPr>
              <a:t>—</a:t>
            </a:r>
            <a:r>
              <a:rPr lang="zh-TW" altLang="en-US" sz="34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全校公共設備修繕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94464" y="1689101"/>
            <a:ext cx="7773987" cy="41767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校園美化、清潔、消毒：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1.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校園景觀規劃及其意外災害清理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2.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大樓位置引導</a:t>
            </a:r>
          </a:p>
          <a:p>
            <a:pPr eaLnBrk="1" hangingPunct="1">
              <a:buNone/>
            </a:pP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3.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校園病媒蚊、蟲害</a:t>
            </a: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(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校園定期消毒</a:t>
            </a: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)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4.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大樓外牆清洗</a:t>
            </a:r>
          </a:p>
        </p:txBody>
      </p:sp>
      <p:pic>
        <p:nvPicPr>
          <p:cNvPr id="4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761333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50943" y="295081"/>
            <a:ext cx="7313612" cy="1143000"/>
          </a:xfrm>
        </p:spPr>
        <p:txBody>
          <a:bodyPr/>
          <a:lstStyle/>
          <a:p>
            <a:pPr eaLnBrk="1" hangingPunct="1"/>
            <a:r>
              <a:rPr lang="en-US" altLang="zh-TW" sz="34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112</a:t>
            </a:r>
            <a:r>
              <a:rPr lang="zh-TW" altLang="en-US" sz="34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學年度預算編列原則</a:t>
            </a:r>
            <a:br>
              <a:rPr lang="zh-TW" altLang="en-US" sz="3400" b="1" dirty="0">
                <a:latin typeface="文鼎粗隸" panose="02010609010101010101" pitchFamily="49" charset="-120"/>
                <a:ea typeface="文鼎粗隸" panose="02010609010101010101" pitchFamily="49" charset="-120"/>
              </a:rPr>
            </a:br>
            <a:r>
              <a:rPr lang="zh-TW" altLang="en-US" sz="34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            </a:t>
            </a:r>
            <a:r>
              <a:rPr lang="en-US" altLang="zh-TW" sz="3400" b="1" dirty="0">
                <a:latin typeface="標楷體" panose="03000509000000000000" pitchFamily="65" charset="-120"/>
                <a:ea typeface="文鼎粗隸" panose="02010609010101010101" pitchFamily="49" charset="-120"/>
              </a:rPr>
              <a:t>—</a:t>
            </a:r>
            <a:r>
              <a:rPr lang="zh-TW" altLang="en-US" sz="34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全校公共設備修繕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50943" y="1548007"/>
            <a:ext cx="10510903" cy="41767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30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電話費預算：</a:t>
            </a:r>
          </a:p>
          <a:p>
            <a:pPr eaLnBrk="1" hangingPunct="1">
              <a:buNone/>
            </a:pPr>
            <a:r>
              <a:rPr lang="zh-TW" altLang="en-US" sz="3000" b="1" dirty="0">
                <a:solidFill>
                  <a:schemeClr val="tx2"/>
                </a:solidFill>
                <a:ea typeface="文鼎粗隸" panose="02010609010101010101" pitchFamily="49" charset="-120"/>
              </a:rPr>
              <a:t>  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1.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使用單位自行編列預算：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(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原總務處核定之公務電話及傳真機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)</a:t>
            </a:r>
          </a:p>
          <a:p>
            <a:pPr eaLnBrk="1" hangingPunct="1">
              <a:buNone/>
            </a:pP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  (1)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校內通話等級每個門號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64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元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/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月</a:t>
            </a:r>
          </a:p>
          <a:p>
            <a:pPr eaLnBrk="1" hangingPunct="1">
              <a:buNone/>
            </a:pP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  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(2)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市話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(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以上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)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等級每個門號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200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元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/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月</a:t>
            </a:r>
          </a:p>
          <a:p>
            <a:pPr eaLnBrk="1" hangingPunct="1">
              <a:buNone/>
            </a:pP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  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(3)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現有獨立專線電話之電話費。</a:t>
            </a:r>
          </a:p>
          <a:p>
            <a:pPr eaLnBrk="1" hangingPunct="1">
              <a:buNone/>
            </a:pP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  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(4)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超出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(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月基本費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)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預算之電話費。</a:t>
            </a:r>
          </a:p>
          <a:p>
            <a:pPr eaLnBrk="1" hangingPunct="1">
              <a:buNone/>
            </a:pP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 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2.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專案預算支付：教學卓越計畫、高教深耕計畫、碩士在職專班結餘款、碩士學位學程結餘款、專案結餘款、科技部計劃專款、基金會等。</a:t>
            </a:r>
          </a:p>
        </p:txBody>
      </p:sp>
      <p:pic>
        <p:nvPicPr>
          <p:cNvPr id="4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1921" y="6188075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68658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5913" y="2133600"/>
            <a:ext cx="7313612" cy="4114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90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營繕一組</a:t>
            </a:r>
            <a:endParaRPr lang="en-US" altLang="zh-TW" sz="9000" b="1" dirty="0">
              <a:solidFill>
                <a:schemeClr val="tx2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90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營繕二組</a:t>
            </a:r>
          </a:p>
        </p:txBody>
      </p:sp>
    </p:spTree>
    <p:extLst>
      <p:ext uri="{BB962C8B-B14F-4D97-AF65-F5344CB8AC3E}">
        <p14:creationId xmlns:p14="http://schemas.microsoft.com/office/powerpoint/2010/main" val="193826680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78126" y="868363"/>
            <a:ext cx="7502525" cy="576262"/>
          </a:xfrm>
        </p:spPr>
        <p:txBody>
          <a:bodyPr/>
          <a:lstStyle/>
          <a:p>
            <a:pPr marL="965200" indent="-965200" algn="ctr" eaLnBrk="1" hangingPunct="1"/>
            <a:r>
              <a:rPr lang="zh-TW" altLang="en-US" dirty="0">
                <a:latin typeface="華康楷書體W5(P)" pitchFamily="66" charset="-120"/>
                <a:ea typeface="文鼎粗隸" panose="02010609010101010101" pitchFamily="49" charset="-120"/>
              </a:rPr>
              <a:t>各教學及行政單位</a:t>
            </a:r>
            <a:r>
              <a:rPr lang="zh-TW" altLang="en-US" b="1" dirty="0">
                <a:solidFill>
                  <a:srgbClr val="FF0000"/>
                </a:solidFill>
                <a:latin typeface="華康楷書體W5(P)" pitchFamily="66" charset="-120"/>
                <a:ea typeface="文鼎粗隸" panose="02010609010101010101" pitchFamily="49" charset="-120"/>
              </a:rPr>
              <a:t>需</a:t>
            </a:r>
            <a:r>
              <a:rPr lang="zh-TW" altLang="en-US" dirty="0">
                <a:latin typeface="華康楷書體W5(P)" pitchFamily="66" charset="-120"/>
                <a:ea typeface="文鼎粗隸" panose="02010609010101010101" pitchFamily="49" charset="-120"/>
              </a:rPr>
              <a:t>自行提列預算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82889" y="1684338"/>
            <a:ext cx="7489825" cy="1960562"/>
          </a:xfrm>
        </p:spPr>
        <p:txBody>
          <a:bodyPr/>
          <a:lstStyle/>
          <a:p>
            <a:pPr marL="0" algn="just" eaLnBrk="1" hangingPunct="1">
              <a:buNone/>
            </a:pPr>
            <a:r>
              <a:rPr lang="zh-TW" altLang="zh-TW" sz="280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院（系、所）及各單位之行政辦公室、研究室</a:t>
            </a:r>
            <a:r>
              <a:rPr lang="zh-TW" altLang="en-US" sz="280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80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教學實驗室、專用教室、專用會議室等</a:t>
            </a:r>
            <a:r>
              <a:rPr lang="zh-TW" altLang="zh-TW" sz="2800" b="1" u="sng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業管區域</a:t>
            </a:r>
            <a:r>
              <a:rPr lang="zh-TW" altLang="zh-TW" sz="280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之修繕</a:t>
            </a:r>
            <a:r>
              <a:rPr lang="zh-TW" altLang="en-US" sz="280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及設備維護，須編列於各單位自行管理之修繕預算內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3719514" y="3573464"/>
            <a:ext cx="5113337" cy="297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zh-TW" altLang="en-US" sz="2400" i="1">
                <a:solidFill>
                  <a:srgbClr val="FF0000"/>
                </a:solidFill>
                <a:ea typeface="標楷體" panose="03000509000000000000" pitchFamily="65" charset="-120"/>
              </a:rPr>
              <a:t>泥作維修</a:t>
            </a:r>
          </a:p>
          <a:p>
            <a:pPr eaLnBrk="1" hangingPunct="1"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zh-TW" altLang="en-US" sz="2400" i="1">
                <a:solidFill>
                  <a:srgbClr val="FF0000"/>
                </a:solidFill>
                <a:ea typeface="標楷體" panose="03000509000000000000" pitchFamily="65" charset="-120"/>
              </a:rPr>
              <a:t>木作維修</a:t>
            </a:r>
          </a:p>
          <a:p>
            <a:pPr eaLnBrk="1" hangingPunct="1"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zh-TW" altLang="en-US" sz="2400" i="1">
                <a:solidFill>
                  <a:srgbClr val="FF0000"/>
                </a:solidFill>
                <a:ea typeface="標楷體" panose="03000509000000000000" pitchFamily="65" charset="-120"/>
              </a:rPr>
              <a:t>水電維修</a:t>
            </a:r>
          </a:p>
          <a:p>
            <a:pPr eaLnBrk="1" hangingPunct="1"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zh-TW" altLang="zh-TW" sz="2400" i="1">
                <a:solidFill>
                  <a:srgbClr val="FF0000"/>
                </a:solidFill>
                <a:ea typeface="標楷體" panose="03000509000000000000" pitchFamily="65" charset="-120"/>
              </a:rPr>
              <a:t>冷氣空調系統</a:t>
            </a:r>
            <a:r>
              <a:rPr lang="zh-TW" altLang="en-US" sz="2400" i="1">
                <a:solidFill>
                  <a:srgbClr val="FF0000"/>
                </a:solidFill>
                <a:ea typeface="標楷體" panose="03000509000000000000" pitchFamily="65" charset="-120"/>
              </a:rPr>
              <a:t>保養修繕</a:t>
            </a:r>
          </a:p>
          <a:p>
            <a:pPr eaLnBrk="1" hangingPunct="1"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zh-TW" altLang="zh-TW" sz="2400" i="1">
                <a:solidFill>
                  <a:srgbClr val="FF0000"/>
                </a:solidFill>
                <a:ea typeface="標楷體" panose="03000509000000000000" pitchFamily="65" charset="-120"/>
              </a:rPr>
              <a:t>燈具、燈管汰換</a:t>
            </a:r>
            <a:endParaRPr lang="zh-TW" altLang="en-US" sz="2400" i="1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eaLnBrk="1" hangingPunct="1"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zh-TW" altLang="en-US" sz="2400" i="1">
                <a:solidFill>
                  <a:srgbClr val="FF0000"/>
                </a:solidFill>
                <a:ea typeface="標楷體" panose="03000509000000000000" pitchFamily="65" charset="-120"/>
              </a:rPr>
              <a:t>實驗室包含內部消防設備</a:t>
            </a:r>
          </a:p>
        </p:txBody>
      </p:sp>
      <p:pic>
        <p:nvPicPr>
          <p:cNvPr id="9221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47560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>
          <a:xfrm>
            <a:off x="2894013" y="836613"/>
            <a:ext cx="7313612" cy="608012"/>
          </a:xfrm>
        </p:spPr>
        <p:txBody>
          <a:bodyPr/>
          <a:lstStyle/>
          <a:p>
            <a:pPr algn="ctr"/>
            <a:r>
              <a:rPr lang="en-US" altLang="zh-TW" dirty="0">
                <a:ea typeface="文鼎粗隸" panose="02010609010101010101" pitchFamily="49" charset="-120"/>
              </a:rPr>
              <a:t>11</a:t>
            </a:r>
            <a:r>
              <a:rPr lang="en-US" altLang="zh-TW" dirty="0">
                <a:ea typeface="文鼎粗隸" panose="02010609010101010101" pitchFamily="49" charset="-120"/>
              </a:rPr>
              <a:t>2</a:t>
            </a:r>
            <a:r>
              <a:rPr lang="zh-TW" altLang="en-US" dirty="0">
                <a:ea typeface="文鼎粗隸" panose="02010609010101010101" pitchFamily="49" charset="-120"/>
              </a:rPr>
              <a:t>學年度預算編列修繕順序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2750124" y="1918654"/>
          <a:ext cx="7634288" cy="2695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8" name="文字方塊 2"/>
          <p:cNvSpPr txBox="1">
            <a:spLocks noChangeArrowheads="1"/>
          </p:cNvSpPr>
          <p:nvPr/>
        </p:nvSpPr>
        <p:spPr bwMode="auto">
          <a:xfrm>
            <a:off x="3886201" y="4637088"/>
            <a:ext cx="492189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>
                <a:ea typeface="標楷體" panose="03000509000000000000" pitchFamily="65" charset="-120"/>
              </a:rPr>
              <a:t>1.</a:t>
            </a:r>
            <a:r>
              <a:rPr lang="zh-TW" altLang="en-US" sz="2800" dirty="0">
                <a:ea typeface="標楷體" panose="03000509000000000000" pitchFamily="65" charset="-120"/>
              </a:rPr>
              <a:t>總務處核定預算</a:t>
            </a:r>
            <a:endParaRPr lang="en-US" altLang="zh-TW" sz="2800" dirty="0"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>
                <a:ea typeface="標楷體" panose="03000509000000000000" pitchFamily="65" charset="-120"/>
              </a:rPr>
              <a:t>2.</a:t>
            </a:r>
            <a:r>
              <a:rPr lang="zh-TW" altLang="en-US" sz="2800" dirty="0">
                <a:ea typeface="標楷體" panose="03000509000000000000" pitchFamily="65" charset="-120"/>
              </a:rPr>
              <a:t>各院配合款佔總工程款比例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>
                <a:ea typeface="標楷體" panose="03000509000000000000" pitchFamily="65" charset="-120"/>
              </a:rPr>
              <a:t>3.</a:t>
            </a:r>
            <a:r>
              <a:rPr lang="zh-TW" altLang="en-US" sz="2800" dirty="0">
                <a:ea typeface="標楷體" panose="03000509000000000000" pitchFamily="65" charset="-120"/>
              </a:rPr>
              <a:t>校外配合款佔總工程款比例</a:t>
            </a:r>
          </a:p>
        </p:txBody>
      </p:sp>
      <p:pic>
        <p:nvPicPr>
          <p:cNvPr id="11269" name="圖片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176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8224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2409</Words>
  <Application>Microsoft Office PowerPoint</Application>
  <PresentationFormat>寬螢幕</PresentationFormat>
  <Paragraphs>226</Paragraphs>
  <Slides>33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33</vt:i4>
      </vt:variant>
    </vt:vector>
  </HeadingPairs>
  <TitlesOfParts>
    <vt:vector size="46" baseType="lpstr">
      <vt:lpstr>文鼎粗隸</vt:lpstr>
      <vt:lpstr>華康楷書體W5(P)</vt:lpstr>
      <vt:lpstr>華康徽宗宮體W5</vt:lpstr>
      <vt:lpstr>超研澤中粗隸</vt:lpstr>
      <vt:lpstr>新細明體</vt:lpstr>
      <vt:lpstr>標楷體</vt:lpstr>
      <vt:lpstr>Arial</vt:lpstr>
      <vt:lpstr>Calibri</vt:lpstr>
      <vt:lpstr>Times New Roman</vt:lpstr>
      <vt:lpstr>Verdana</vt:lpstr>
      <vt:lpstr>Wingdings</vt:lpstr>
      <vt:lpstr>1_Eclipse</vt:lpstr>
      <vt:lpstr>3_Eclipse</vt:lpstr>
      <vt:lpstr>PowerPoint 簡報</vt:lpstr>
      <vt:lpstr>PowerPoint 簡報</vt:lpstr>
      <vt:lpstr>112學年度預算編列原則             —全校公共設備修繕</vt:lpstr>
      <vt:lpstr>112學年度預算編列原則            —全校公共設備修繕</vt:lpstr>
      <vt:lpstr>112學年度預算編列原則             —全校公共設備修繕</vt:lpstr>
      <vt:lpstr>112學年度預算編列原則             —全校公共設備修繕</vt:lpstr>
      <vt:lpstr>PowerPoint 簡報</vt:lpstr>
      <vt:lpstr>各教學及行政單位需自行提列預算</vt:lpstr>
      <vt:lpstr>112學年度預算編列修繕順序</vt:lpstr>
      <vt:lpstr>營繕組提列之全校性預算</vt:lpstr>
      <vt:lpstr>PowerPoint 簡報</vt:lpstr>
      <vt:lpstr>PowerPoint 簡報</vt:lpstr>
      <vt:lpstr>PowerPoint 簡報</vt:lpstr>
      <vt:lpstr>特別提醒</vt:lpstr>
      <vt:lpstr>室內裝修審查</vt:lpstr>
      <vt:lpstr>PowerPoint 簡報</vt:lpstr>
      <vt:lpstr>影印機租用</vt:lpstr>
      <vt:lpstr>冷氣機採購</vt:lpstr>
      <vt:lpstr>電腦及印表機採購(本校預算)</vt:lpstr>
      <vt:lpstr>家具採購 –訂定統一規範，汰換需達使           用年限且不堪使用 。</vt:lpstr>
      <vt:lpstr>     綠色採購</vt:lpstr>
      <vt:lpstr>採購相關注意事項-請購</vt:lpstr>
      <vt:lpstr>PowerPoint 簡報</vt:lpstr>
      <vt:lpstr>PowerPoint 簡報</vt:lpstr>
      <vt:lpstr>PowerPoint 簡報</vt:lpstr>
      <vt:lpstr>PowerPoint 簡報</vt:lpstr>
      <vt:lpstr>財產報廢預算編列原則</vt:lpstr>
      <vt:lpstr>財產報廢預算編列原則</vt:lpstr>
      <vt:lpstr>財產報廢預算編列原則</vt:lpstr>
      <vt:lpstr>PowerPoint 簡報</vt:lpstr>
      <vt:lpstr>財產報廢預算編列原則</vt:lpstr>
      <vt:lpstr>PowerPoint 簡報</vt:lpstr>
      <vt:lpstr>112學年度總務處預算            編列原則注意事項：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Tien</dc:creator>
  <cp:lastModifiedBy>FJCU</cp:lastModifiedBy>
  <cp:revision>53</cp:revision>
  <cp:lastPrinted>2022-01-26T23:57:12Z</cp:lastPrinted>
  <dcterms:created xsi:type="dcterms:W3CDTF">2021-01-20T11:23:39Z</dcterms:created>
  <dcterms:modified xsi:type="dcterms:W3CDTF">2023-02-02T01:17:47Z</dcterms:modified>
</cp:coreProperties>
</file>