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 id="2147484415" r:id="rId2"/>
    <p:sldMasterId id="2147484451" r:id="rId3"/>
  </p:sldMasterIdLst>
  <p:notesMasterIdLst>
    <p:notesMasterId r:id="rId31"/>
  </p:notesMasterIdLst>
  <p:handoutMasterIdLst>
    <p:handoutMasterId r:id="rId32"/>
  </p:handoutMasterIdLst>
  <p:sldIdLst>
    <p:sldId id="748" r:id="rId4"/>
    <p:sldId id="752" r:id="rId5"/>
    <p:sldId id="751" r:id="rId6"/>
    <p:sldId id="755" r:id="rId7"/>
    <p:sldId id="700" r:id="rId8"/>
    <p:sldId id="743" r:id="rId9"/>
    <p:sldId id="698" r:id="rId10"/>
    <p:sldId id="764" r:id="rId11"/>
    <p:sldId id="702" r:id="rId12"/>
    <p:sldId id="761" r:id="rId13"/>
    <p:sldId id="729" r:id="rId14"/>
    <p:sldId id="730" r:id="rId15"/>
    <p:sldId id="731" r:id="rId16"/>
    <p:sldId id="732" r:id="rId17"/>
    <p:sldId id="733" r:id="rId18"/>
    <p:sldId id="734" r:id="rId19"/>
    <p:sldId id="736" r:id="rId20"/>
    <p:sldId id="716" r:id="rId21"/>
    <p:sldId id="763" r:id="rId22"/>
    <p:sldId id="717" r:id="rId23"/>
    <p:sldId id="719" r:id="rId24"/>
    <p:sldId id="744" r:id="rId25"/>
    <p:sldId id="746" r:id="rId26"/>
    <p:sldId id="756" r:id="rId27"/>
    <p:sldId id="757" r:id="rId28"/>
    <p:sldId id="758" r:id="rId29"/>
    <p:sldId id="759" r:id="rId30"/>
  </p:sldIdLst>
  <p:sldSz cx="9144000" cy="6858000" type="screen4x3"/>
  <p:notesSz cx="6797675" cy="9926638"/>
  <p:custDataLst>
    <p:tags r:id="rId33"/>
  </p:custDataLst>
  <p:defaultTextStyle>
    <a:defPPr>
      <a:defRPr lang="de-DE"/>
    </a:defPPr>
    <a:lvl1pPr algn="l" rtl="0" eaLnBrk="0" fontAlgn="base" hangingPunct="0">
      <a:spcBef>
        <a:spcPct val="0"/>
      </a:spcBef>
      <a:spcAft>
        <a:spcPct val="0"/>
      </a:spcAft>
      <a:defRPr kern="1200">
        <a:solidFill>
          <a:schemeClr val="tx1"/>
        </a:solidFill>
        <a:latin typeface="Arial" charset="0"/>
        <a:ea typeface="標楷體" pitchFamily="65" charset="-120"/>
        <a:cs typeface="+mn-cs"/>
      </a:defRPr>
    </a:lvl1pPr>
    <a:lvl2pPr marL="457200" algn="l" rtl="0" eaLnBrk="0" fontAlgn="base" hangingPunct="0">
      <a:spcBef>
        <a:spcPct val="0"/>
      </a:spcBef>
      <a:spcAft>
        <a:spcPct val="0"/>
      </a:spcAft>
      <a:defRPr kern="1200">
        <a:solidFill>
          <a:schemeClr val="tx1"/>
        </a:solidFill>
        <a:latin typeface="Arial" charset="0"/>
        <a:ea typeface="標楷體" pitchFamily="65" charset="-120"/>
        <a:cs typeface="+mn-cs"/>
      </a:defRPr>
    </a:lvl2pPr>
    <a:lvl3pPr marL="914400" algn="l" rtl="0" eaLnBrk="0" fontAlgn="base" hangingPunct="0">
      <a:spcBef>
        <a:spcPct val="0"/>
      </a:spcBef>
      <a:spcAft>
        <a:spcPct val="0"/>
      </a:spcAft>
      <a:defRPr kern="1200">
        <a:solidFill>
          <a:schemeClr val="tx1"/>
        </a:solidFill>
        <a:latin typeface="Arial" charset="0"/>
        <a:ea typeface="標楷體" pitchFamily="65" charset="-120"/>
        <a:cs typeface="+mn-cs"/>
      </a:defRPr>
    </a:lvl3pPr>
    <a:lvl4pPr marL="1371600" algn="l" rtl="0" eaLnBrk="0" fontAlgn="base" hangingPunct="0">
      <a:spcBef>
        <a:spcPct val="0"/>
      </a:spcBef>
      <a:spcAft>
        <a:spcPct val="0"/>
      </a:spcAft>
      <a:defRPr kern="1200">
        <a:solidFill>
          <a:schemeClr val="tx1"/>
        </a:solidFill>
        <a:latin typeface="Arial" charset="0"/>
        <a:ea typeface="標楷體" pitchFamily="65" charset="-120"/>
        <a:cs typeface="+mn-cs"/>
      </a:defRPr>
    </a:lvl4pPr>
    <a:lvl5pPr marL="1828800" algn="l" rtl="0" eaLnBrk="0" fontAlgn="base" hangingPunct="0">
      <a:spcBef>
        <a:spcPct val="0"/>
      </a:spcBef>
      <a:spcAft>
        <a:spcPct val="0"/>
      </a:spcAft>
      <a:defRPr kern="1200">
        <a:solidFill>
          <a:schemeClr val="tx1"/>
        </a:solidFill>
        <a:latin typeface="Arial" charset="0"/>
        <a:ea typeface="標楷體" pitchFamily="65" charset="-120"/>
        <a:cs typeface="+mn-cs"/>
      </a:defRPr>
    </a:lvl5pPr>
    <a:lvl6pPr marL="2286000" algn="l" defTabSz="914400" rtl="0" eaLnBrk="1" latinLnBrk="0" hangingPunct="1">
      <a:defRPr kern="1200">
        <a:solidFill>
          <a:schemeClr val="tx1"/>
        </a:solidFill>
        <a:latin typeface="Arial" charset="0"/>
        <a:ea typeface="標楷體" pitchFamily="65" charset="-120"/>
        <a:cs typeface="+mn-cs"/>
      </a:defRPr>
    </a:lvl6pPr>
    <a:lvl7pPr marL="2743200" algn="l" defTabSz="914400" rtl="0" eaLnBrk="1" latinLnBrk="0" hangingPunct="1">
      <a:defRPr kern="1200">
        <a:solidFill>
          <a:schemeClr val="tx1"/>
        </a:solidFill>
        <a:latin typeface="Arial" charset="0"/>
        <a:ea typeface="標楷體" pitchFamily="65" charset="-120"/>
        <a:cs typeface="+mn-cs"/>
      </a:defRPr>
    </a:lvl7pPr>
    <a:lvl8pPr marL="3200400" algn="l" defTabSz="914400" rtl="0" eaLnBrk="1" latinLnBrk="0" hangingPunct="1">
      <a:defRPr kern="1200">
        <a:solidFill>
          <a:schemeClr val="tx1"/>
        </a:solidFill>
        <a:latin typeface="Arial" charset="0"/>
        <a:ea typeface="標楷體" pitchFamily="65" charset="-120"/>
        <a:cs typeface="+mn-cs"/>
      </a:defRPr>
    </a:lvl8pPr>
    <a:lvl9pPr marL="3657600" algn="l" defTabSz="914400" rtl="0" eaLnBrk="1" latinLnBrk="0" hangingPunct="1">
      <a:defRPr kern="1200">
        <a:solidFill>
          <a:schemeClr val="tx1"/>
        </a:solidFill>
        <a:latin typeface="Arial" charset="0"/>
        <a:ea typeface="標楷體" pitchFamily="65" charset="-120"/>
        <a:cs typeface="+mn-cs"/>
      </a:defRPr>
    </a:lvl9pPr>
  </p:defaultTextStyle>
  <p:extLst>
    <p:ext uri="{521415D9-36F7-43E2-AB2F-B90AF26B5E84}">
      <p14:sectionLst xmlns:p14="http://schemas.microsoft.com/office/powerpoint/2010/main">
        <p14:section name="預設章節" id="{3C3F11E2-CAD9-4C27-BBFF-EB47E46C7A6C}">
          <p14:sldIdLst>
            <p14:sldId id="748"/>
            <p14:sldId id="752"/>
            <p14:sldId id="751"/>
            <p14:sldId id="755"/>
            <p14:sldId id="700"/>
            <p14:sldId id="743"/>
            <p14:sldId id="698"/>
            <p14:sldId id="764"/>
            <p14:sldId id="702"/>
            <p14:sldId id="761"/>
            <p14:sldId id="729"/>
            <p14:sldId id="730"/>
            <p14:sldId id="731"/>
            <p14:sldId id="732"/>
            <p14:sldId id="733"/>
            <p14:sldId id="734"/>
            <p14:sldId id="736"/>
            <p14:sldId id="716"/>
            <p14:sldId id="763"/>
            <p14:sldId id="717"/>
            <p14:sldId id="719"/>
            <p14:sldId id="744"/>
            <p14:sldId id="746"/>
            <p14:sldId id="756"/>
            <p14:sldId id="757"/>
            <p14:sldId id="758"/>
            <p14:sldId id="759"/>
          </p14:sldIdLst>
        </p14:section>
      </p14:sectionLst>
    </p:ext>
    <p:ext uri="{EFAFB233-063F-42B5-8137-9DF3F51BA10A}">
      <p15:sldGuideLst xmlns:p15="http://schemas.microsoft.com/office/powerpoint/2012/main">
        <p15:guide id="1" orient="horz" pos="4319">
          <p15:clr>
            <a:srgbClr val="A4A3A4"/>
          </p15:clr>
        </p15:guide>
        <p15:guide id="2" pos="213">
          <p15:clr>
            <a:srgbClr val="A4A3A4"/>
          </p15:clr>
        </p15:guide>
        <p15:guide id="3" pos="55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A3456"/>
    <a:srgbClr val="3366FF"/>
    <a:srgbClr val="FF9966"/>
    <a:srgbClr val="F5CAC1"/>
    <a:srgbClr val="FCE0BA"/>
    <a:srgbClr val="ECFCC0"/>
    <a:srgbClr val="104876"/>
    <a:srgbClr val="0066FF"/>
    <a:srgbClr val="CBE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840" autoAdjust="0"/>
  </p:normalViewPr>
  <p:slideViewPr>
    <p:cSldViewPr snapToGrid="0">
      <p:cViewPr varScale="1">
        <p:scale>
          <a:sx n="61" d="100"/>
          <a:sy n="61" d="100"/>
        </p:scale>
        <p:origin x="1392" y="56"/>
      </p:cViewPr>
      <p:guideLst>
        <p:guide orient="horz" pos="4319"/>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548D0-C5C9-4580-8CC0-4E5FD29FCF5A}" type="doc">
      <dgm:prSet loTypeId="urn:microsoft.com/office/officeart/2005/8/layout/hProcess11" loCatId="process" qsTypeId="urn:microsoft.com/office/officeart/2005/8/quickstyle/simple5" qsCatId="simple" csTypeId="urn:microsoft.com/office/officeart/2005/8/colors/accent1_2" csCatId="accent1" phldr="1"/>
      <dgm:spPr/>
      <dgm:t>
        <a:bodyPr/>
        <a:lstStyle/>
        <a:p>
          <a:endParaRPr lang="zh-TW" altLang="en-US"/>
        </a:p>
      </dgm:t>
    </dgm:pt>
    <dgm:pt modelId="{4F4C07AB-06D0-44A6-8A73-E494D2D94951}">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召開預算編列說明會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7E046CA2-D848-41FC-BE06-25E7D5D47842}" type="parTrans" cxnId="{E56F5AD5-FB71-489C-82D2-1E9273E304C1}">
      <dgm:prSet/>
      <dgm:spPr/>
      <dgm:t>
        <a:bodyPr/>
        <a:lstStyle/>
        <a:p>
          <a:endParaRPr lang="zh-TW" altLang="en-US"/>
        </a:p>
      </dgm:t>
    </dgm:pt>
    <dgm:pt modelId="{206ACE29-34D1-4DFC-BCB4-228BA16F3FC5}" type="sibTrans" cxnId="{E56F5AD5-FB71-489C-82D2-1E9273E304C1}">
      <dgm:prSet/>
      <dgm:spPr/>
      <dgm:t>
        <a:bodyPr/>
        <a:lstStyle/>
        <a:p>
          <a:endParaRPr lang="zh-TW" altLang="en-US"/>
        </a:p>
      </dgm:t>
    </dgm:pt>
    <dgm:pt modelId="{00E38816-C1B6-4912-90CA-943D647CD09A}">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完成上網登錄預算</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66F8BB83-5ECC-4EB0-88BA-39F535511B08}" type="sibTrans" cxnId="{6D5B8A4D-7F3C-49DE-B6FC-6FAADCAE3FB0}">
      <dgm:prSet/>
      <dgm:spPr/>
      <dgm:t>
        <a:bodyPr/>
        <a:lstStyle/>
        <a:p>
          <a:endParaRPr lang="zh-TW" altLang="en-US"/>
        </a:p>
      </dgm:t>
    </dgm:pt>
    <dgm:pt modelId="{27093604-7BC2-4F1B-A9C9-158FD9E01F58}" type="parTrans" cxnId="{6D5B8A4D-7F3C-49DE-B6FC-6FAADCAE3FB0}">
      <dgm:prSet/>
      <dgm:spPr/>
      <dgm:t>
        <a:bodyPr/>
        <a:lstStyle/>
        <a:p>
          <a:endParaRPr lang="zh-TW" altLang="en-US"/>
        </a:p>
      </dgm:t>
    </dgm:pt>
    <dgm:pt modelId="{89EEE810-EEDA-4627-AEBC-4A1DF3C4427C}">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繳交預算書面資料</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25458220-6ACD-4B65-9722-6AD934ACAB1A}" type="sibTrans" cxnId="{D41D60FE-08C1-4D5D-A1A7-EDA06B72244C}">
      <dgm:prSet/>
      <dgm:spPr/>
      <dgm:t>
        <a:bodyPr/>
        <a:lstStyle/>
        <a:p>
          <a:endParaRPr lang="zh-TW" altLang="en-US"/>
        </a:p>
      </dgm:t>
    </dgm:pt>
    <dgm:pt modelId="{402A8946-D798-470A-997A-8CFBF8591839}" type="parTrans" cxnId="{D41D60FE-08C1-4D5D-A1A7-EDA06B72244C}">
      <dgm:prSet/>
      <dgm:spPr/>
      <dgm:t>
        <a:bodyPr/>
        <a:lstStyle/>
        <a:p>
          <a:endParaRPr lang="zh-TW" altLang="en-US"/>
        </a:p>
      </dgm:t>
    </dgm:pt>
    <dgm:pt modelId="{A838E069-3022-42BC-9A4B-EED3F4C31C4F}">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召開第二次預算審查委員會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DE4BE7FD-1C93-44CC-958A-FA9BA3665157}" type="parTrans" cxnId="{98AC68C3-E427-4E16-9230-CA209CBEF30D}">
      <dgm:prSet/>
      <dgm:spPr/>
      <dgm:t>
        <a:bodyPr/>
        <a:lstStyle/>
        <a:p>
          <a:endParaRPr lang="zh-TW" altLang="en-US"/>
        </a:p>
      </dgm:t>
    </dgm:pt>
    <dgm:pt modelId="{475ACB9A-B246-4E18-96CB-E1C04F7EDB94}" type="sibTrans" cxnId="{98AC68C3-E427-4E16-9230-CA209CBEF30D}">
      <dgm:prSet/>
      <dgm:spPr/>
      <dgm:t>
        <a:bodyPr/>
        <a:lstStyle/>
        <a:p>
          <a:endParaRPr lang="zh-TW" altLang="en-US"/>
        </a:p>
      </dgm:t>
    </dgm:pt>
    <dgm:pt modelId="{6DA6EAE3-3982-4164-B1E9-FCB960C17E54}">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提送校務會議報告</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470CBAAE-1AED-4428-9584-0072BFC073FE}" type="parTrans" cxnId="{EA3F658B-C51D-4BE9-B09D-588C9D9E0CE7}">
      <dgm:prSet/>
      <dgm:spPr/>
      <dgm:t>
        <a:bodyPr/>
        <a:lstStyle/>
        <a:p>
          <a:endParaRPr lang="zh-TW" altLang="en-US"/>
        </a:p>
      </dgm:t>
    </dgm:pt>
    <dgm:pt modelId="{0D5C19A6-0DA5-4C0F-8A6C-88A65A60F579}" type="sibTrans" cxnId="{EA3F658B-C51D-4BE9-B09D-588C9D9E0CE7}">
      <dgm:prSet/>
      <dgm:spPr/>
      <dgm:t>
        <a:bodyPr/>
        <a:lstStyle/>
        <a:p>
          <a:endParaRPr lang="zh-TW" altLang="en-US"/>
        </a:p>
      </dgm:t>
    </dgm:pt>
    <dgm:pt modelId="{2C34169C-E47D-476D-9EA9-9CBF77AAF1DB}">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提報董事會議審議</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7C556644-5114-4CF3-97D7-2065FA1C83DC}" type="parTrans" cxnId="{91E5809E-0E4E-49C1-8004-33A107086516}">
      <dgm:prSet/>
      <dgm:spPr/>
      <dgm:t>
        <a:bodyPr/>
        <a:lstStyle/>
        <a:p>
          <a:endParaRPr lang="zh-TW" altLang="en-US"/>
        </a:p>
      </dgm:t>
    </dgm:pt>
    <dgm:pt modelId="{D845B6BE-B879-449B-9EB4-198B05125DC3}" type="sibTrans" cxnId="{91E5809E-0E4E-49C1-8004-33A107086516}">
      <dgm:prSet/>
      <dgm:spPr/>
      <dgm:t>
        <a:bodyPr/>
        <a:lstStyle/>
        <a:p>
          <a:endParaRPr lang="zh-TW" altLang="en-US"/>
        </a:p>
      </dgm:t>
    </dgm:pt>
    <dgm:pt modelId="{B18BB869-744D-4AE9-A245-60751FCB36BC}">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上網公告並呈報教育部核備</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C46346B4-D8AC-489B-B67C-71B089289058}" type="parTrans" cxnId="{159EADFE-2176-4886-8FCD-D8225A24BAD0}">
      <dgm:prSet/>
      <dgm:spPr/>
      <dgm:t>
        <a:bodyPr/>
        <a:lstStyle/>
        <a:p>
          <a:endParaRPr lang="zh-TW" altLang="en-US"/>
        </a:p>
      </dgm:t>
    </dgm:pt>
    <dgm:pt modelId="{7F65B159-A7FB-451D-A889-BE23102ADF4A}" type="sibTrans" cxnId="{159EADFE-2176-4886-8FCD-D8225A24BAD0}">
      <dgm:prSet/>
      <dgm:spPr/>
      <dgm:t>
        <a:bodyPr/>
        <a:lstStyle/>
        <a:p>
          <a:endParaRPr lang="zh-TW" altLang="en-US"/>
        </a:p>
      </dgm:t>
    </dgm:pt>
    <dgm:pt modelId="{7A70B71A-0EBB-4E4A-8FD8-C6716FB5B183}">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開放概算編列系統登錄</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B74782EB-7EF4-4B0A-BB17-0C1A0E2D9B94}" type="parTrans" cxnId="{9573D505-A5B7-4646-8043-B20CE154FE51}">
      <dgm:prSet/>
      <dgm:spPr/>
      <dgm:t>
        <a:bodyPr/>
        <a:lstStyle/>
        <a:p>
          <a:endParaRPr lang="zh-TW" altLang="en-US"/>
        </a:p>
      </dgm:t>
    </dgm:pt>
    <dgm:pt modelId="{B439E062-E946-4A8B-9986-1A616E02650E}" type="sibTrans" cxnId="{9573D505-A5B7-4646-8043-B20CE154FE51}">
      <dgm:prSet/>
      <dgm:spPr/>
      <dgm:t>
        <a:bodyPr/>
        <a:lstStyle/>
        <a:p>
          <a:endParaRPr lang="zh-TW" altLang="en-US"/>
        </a:p>
      </dgm:t>
    </dgm:pt>
    <dgm:pt modelId="{FE870524-D168-47AC-8DB2-096DF6AFB9D6}">
      <dgm:prSet phldrT="[文字]" custT="1"/>
      <dgm:spPr/>
      <dgm:t>
        <a:bodyPr/>
        <a:lstStyle/>
        <a:p>
          <a:pPr>
            <a:lnSpc>
              <a:spcPts val="2400"/>
            </a:lnSpc>
          </a:pPr>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召開第一次預算審查委員會</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dgm:t>
    </dgm:pt>
    <dgm:pt modelId="{5541B7F2-DCD4-4D43-B8D3-4882A222C973}" type="parTrans" cxnId="{A3225829-A4B6-4792-B9CA-09E344CD61AF}">
      <dgm:prSet/>
      <dgm:spPr/>
      <dgm:t>
        <a:bodyPr/>
        <a:lstStyle/>
        <a:p>
          <a:endParaRPr lang="zh-TW" altLang="en-US"/>
        </a:p>
      </dgm:t>
    </dgm:pt>
    <dgm:pt modelId="{4BACF971-CDFC-481F-923F-0B1A089B490D}" type="sibTrans" cxnId="{A3225829-A4B6-4792-B9CA-09E344CD61AF}">
      <dgm:prSet/>
      <dgm:spPr/>
      <dgm:t>
        <a:bodyPr/>
        <a:lstStyle/>
        <a:p>
          <a:endParaRPr lang="zh-TW" altLang="en-US"/>
        </a:p>
      </dgm:t>
    </dgm:pt>
    <dgm:pt modelId="{6EEC347E-FB51-46A2-8FA0-3F4BD8FF6AAB}" type="pres">
      <dgm:prSet presAssocID="{293548D0-C5C9-4580-8CC0-4E5FD29FCF5A}" presName="Name0" presStyleCnt="0">
        <dgm:presLayoutVars>
          <dgm:dir/>
          <dgm:resizeHandles val="exact"/>
        </dgm:presLayoutVars>
      </dgm:prSet>
      <dgm:spPr/>
      <dgm:t>
        <a:bodyPr/>
        <a:lstStyle/>
        <a:p>
          <a:endParaRPr lang="zh-TW" altLang="en-US"/>
        </a:p>
      </dgm:t>
    </dgm:pt>
    <dgm:pt modelId="{F3D6FFDD-E6AB-4493-A9C6-8DC6C3D21929}" type="pres">
      <dgm:prSet presAssocID="{293548D0-C5C9-4580-8CC0-4E5FD29FCF5A}" presName="arrow" presStyleLbl="bgShp" presStyleIdx="0" presStyleCnt="1"/>
      <dgm:spPr>
        <a:solidFill>
          <a:schemeClr val="bg2">
            <a:lumMod val="75000"/>
          </a:schemeClr>
        </a:solidFill>
      </dgm:spPr>
      <dgm:t>
        <a:bodyPr/>
        <a:lstStyle/>
        <a:p>
          <a:endParaRPr lang="zh-TW" altLang="en-US"/>
        </a:p>
      </dgm:t>
    </dgm:pt>
    <dgm:pt modelId="{F4AF32B1-37C6-4BAC-A8CC-F6AE6E69306A}" type="pres">
      <dgm:prSet presAssocID="{293548D0-C5C9-4580-8CC0-4E5FD29FCF5A}" presName="points" presStyleCnt="0"/>
      <dgm:spPr/>
    </dgm:pt>
    <dgm:pt modelId="{FEA300BA-B283-4BED-A3C4-51AAFB9FA863}" type="pres">
      <dgm:prSet presAssocID="{FE870524-D168-47AC-8DB2-096DF6AFB9D6}" presName="compositeA" presStyleCnt="0"/>
      <dgm:spPr/>
    </dgm:pt>
    <dgm:pt modelId="{150359D0-E683-4960-B06C-DADC265FB61A}" type="pres">
      <dgm:prSet presAssocID="{FE870524-D168-47AC-8DB2-096DF6AFB9D6}" presName="textA" presStyleLbl="revTx" presStyleIdx="0" presStyleCnt="9">
        <dgm:presLayoutVars>
          <dgm:bulletEnabled val="1"/>
        </dgm:presLayoutVars>
      </dgm:prSet>
      <dgm:spPr/>
      <dgm:t>
        <a:bodyPr/>
        <a:lstStyle/>
        <a:p>
          <a:endParaRPr lang="zh-TW" altLang="en-US"/>
        </a:p>
      </dgm:t>
    </dgm:pt>
    <dgm:pt modelId="{7A80DAF9-0220-4F11-AAD3-3EAFABDA3717}" type="pres">
      <dgm:prSet presAssocID="{FE870524-D168-47AC-8DB2-096DF6AFB9D6}" presName="circleA" presStyleLbl="node1" presStyleIdx="0" presStyleCnt="9"/>
      <dgm:spPr/>
    </dgm:pt>
    <dgm:pt modelId="{0BDF7FEB-BBE2-44CC-BBCD-877969BC28C1}" type="pres">
      <dgm:prSet presAssocID="{FE870524-D168-47AC-8DB2-096DF6AFB9D6}" presName="spaceA" presStyleCnt="0"/>
      <dgm:spPr/>
    </dgm:pt>
    <dgm:pt modelId="{4F85A4CB-1FAD-4A44-A4FB-111365B1C4FD}" type="pres">
      <dgm:prSet presAssocID="{4BACF971-CDFC-481F-923F-0B1A089B490D}" presName="space" presStyleCnt="0"/>
      <dgm:spPr/>
    </dgm:pt>
    <dgm:pt modelId="{1CB4BE6A-FA97-4A59-A91B-52F8C1115A01}" type="pres">
      <dgm:prSet presAssocID="{4F4C07AB-06D0-44A6-8A73-E494D2D94951}" presName="compositeB" presStyleCnt="0"/>
      <dgm:spPr/>
    </dgm:pt>
    <dgm:pt modelId="{3A962297-468F-40B4-A068-51C6906F1ADB}" type="pres">
      <dgm:prSet presAssocID="{4F4C07AB-06D0-44A6-8A73-E494D2D94951}" presName="textB" presStyleLbl="revTx" presStyleIdx="1" presStyleCnt="9">
        <dgm:presLayoutVars>
          <dgm:bulletEnabled val="1"/>
        </dgm:presLayoutVars>
      </dgm:prSet>
      <dgm:spPr/>
      <dgm:t>
        <a:bodyPr/>
        <a:lstStyle/>
        <a:p>
          <a:endParaRPr lang="zh-TW" altLang="en-US"/>
        </a:p>
      </dgm:t>
    </dgm:pt>
    <dgm:pt modelId="{D6D87817-AF48-45FF-9C2E-427709E00F44}" type="pres">
      <dgm:prSet presAssocID="{4F4C07AB-06D0-44A6-8A73-E494D2D94951}" presName="circleB" presStyleLbl="node1" presStyleIdx="1" presStyleCnt="9"/>
      <dgm:spPr/>
    </dgm:pt>
    <dgm:pt modelId="{51A792C8-660A-4CA7-A136-660C2A3F49EB}" type="pres">
      <dgm:prSet presAssocID="{4F4C07AB-06D0-44A6-8A73-E494D2D94951}" presName="spaceB" presStyleCnt="0"/>
      <dgm:spPr/>
    </dgm:pt>
    <dgm:pt modelId="{0330C6DF-4A10-472C-9F46-6FB6FE057177}" type="pres">
      <dgm:prSet presAssocID="{206ACE29-34D1-4DFC-BCB4-228BA16F3FC5}" presName="space" presStyleCnt="0"/>
      <dgm:spPr/>
    </dgm:pt>
    <dgm:pt modelId="{E4686B32-5EB1-4E0F-B89F-B652FE624CC0}" type="pres">
      <dgm:prSet presAssocID="{7A70B71A-0EBB-4E4A-8FD8-C6716FB5B183}" presName="compositeA" presStyleCnt="0"/>
      <dgm:spPr/>
    </dgm:pt>
    <dgm:pt modelId="{1E6EF08B-F07C-4C5B-8227-EBCB9B25AC9A}" type="pres">
      <dgm:prSet presAssocID="{7A70B71A-0EBB-4E4A-8FD8-C6716FB5B183}" presName="textA" presStyleLbl="revTx" presStyleIdx="2" presStyleCnt="9">
        <dgm:presLayoutVars>
          <dgm:bulletEnabled val="1"/>
        </dgm:presLayoutVars>
      </dgm:prSet>
      <dgm:spPr/>
      <dgm:t>
        <a:bodyPr/>
        <a:lstStyle/>
        <a:p>
          <a:endParaRPr lang="zh-TW" altLang="en-US"/>
        </a:p>
      </dgm:t>
    </dgm:pt>
    <dgm:pt modelId="{3BD54567-43FE-4F2E-B6D4-C22E677446B8}" type="pres">
      <dgm:prSet presAssocID="{7A70B71A-0EBB-4E4A-8FD8-C6716FB5B183}" presName="circleA" presStyleLbl="node1" presStyleIdx="2" presStyleCnt="9"/>
      <dgm:spPr/>
    </dgm:pt>
    <dgm:pt modelId="{1F80F7C6-8488-412D-B1E1-BA328608C21D}" type="pres">
      <dgm:prSet presAssocID="{7A70B71A-0EBB-4E4A-8FD8-C6716FB5B183}" presName="spaceA" presStyleCnt="0"/>
      <dgm:spPr/>
    </dgm:pt>
    <dgm:pt modelId="{D38166C0-1E86-4E41-BB99-ECAD86838B2F}" type="pres">
      <dgm:prSet presAssocID="{B439E062-E946-4A8B-9986-1A616E02650E}" presName="space" presStyleCnt="0"/>
      <dgm:spPr/>
    </dgm:pt>
    <dgm:pt modelId="{44C5CE17-1D97-4DB6-AB94-D67D34418EA8}" type="pres">
      <dgm:prSet presAssocID="{00E38816-C1B6-4912-90CA-943D647CD09A}" presName="compositeB" presStyleCnt="0"/>
      <dgm:spPr/>
    </dgm:pt>
    <dgm:pt modelId="{4153E0F1-9D63-4A6A-9BC0-DC3CF252052E}" type="pres">
      <dgm:prSet presAssocID="{00E38816-C1B6-4912-90CA-943D647CD09A}" presName="textB" presStyleLbl="revTx" presStyleIdx="3" presStyleCnt="9">
        <dgm:presLayoutVars>
          <dgm:bulletEnabled val="1"/>
        </dgm:presLayoutVars>
      </dgm:prSet>
      <dgm:spPr/>
      <dgm:t>
        <a:bodyPr/>
        <a:lstStyle/>
        <a:p>
          <a:endParaRPr lang="zh-TW" altLang="en-US"/>
        </a:p>
      </dgm:t>
    </dgm:pt>
    <dgm:pt modelId="{44617A4D-0671-43AE-9E0C-6308B45666C8}" type="pres">
      <dgm:prSet presAssocID="{00E38816-C1B6-4912-90CA-943D647CD09A}" presName="circleB" presStyleLbl="node1" presStyleIdx="3" presStyleCnt="9"/>
      <dgm:spPr/>
    </dgm:pt>
    <dgm:pt modelId="{1F1C16E0-9086-4224-9F08-4471FE3FA75B}" type="pres">
      <dgm:prSet presAssocID="{00E38816-C1B6-4912-90CA-943D647CD09A}" presName="spaceB" presStyleCnt="0"/>
      <dgm:spPr/>
    </dgm:pt>
    <dgm:pt modelId="{516779D7-6BC7-49F2-8501-A54FF7A64AC3}" type="pres">
      <dgm:prSet presAssocID="{66F8BB83-5ECC-4EB0-88BA-39F535511B08}" presName="space" presStyleCnt="0"/>
      <dgm:spPr/>
    </dgm:pt>
    <dgm:pt modelId="{FEF6AC33-DFC1-4C37-B363-8BA01CD3FFFC}" type="pres">
      <dgm:prSet presAssocID="{89EEE810-EEDA-4627-AEBC-4A1DF3C4427C}" presName="compositeA" presStyleCnt="0"/>
      <dgm:spPr/>
    </dgm:pt>
    <dgm:pt modelId="{B4002FDF-8B8B-41DD-8BCD-36527F952239}" type="pres">
      <dgm:prSet presAssocID="{89EEE810-EEDA-4627-AEBC-4A1DF3C4427C}" presName="textA" presStyleLbl="revTx" presStyleIdx="4" presStyleCnt="9">
        <dgm:presLayoutVars>
          <dgm:bulletEnabled val="1"/>
        </dgm:presLayoutVars>
      </dgm:prSet>
      <dgm:spPr/>
      <dgm:t>
        <a:bodyPr/>
        <a:lstStyle/>
        <a:p>
          <a:endParaRPr lang="zh-TW" altLang="en-US"/>
        </a:p>
      </dgm:t>
    </dgm:pt>
    <dgm:pt modelId="{9137D0E4-7F6E-4D75-8E13-301094455263}" type="pres">
      <dgm:prSet presAssocID="{89EEE810-EEDA-4627-AEBC-4A1DF3C4427C}" presName="circleA" presStyleLbl="node1" presStyleIdx="4" presStyleCnt="9"/>
      <dgm:spPr/>
    </dgm:pt>
    <dgm:pt modelId="{B1266E87-E9EE-41CA-A532-E18428B3E427}" type="pres">
      <dgm:prSet presAssocID="{89EEE810-EEDA-4627-AEBC-4A1DF3C4427C}" presName="spaceA" presStyleCnt="0"/>
      <dgm:spPr/>
    </dgm:pt>
    <dgm:pt modelId="{88F2A0F5-784D-4CCC-9D31-712F6AA06268}" type="pres">
      <dgm:prSet presAssocID="{25458220-6ACD-4B65-9722-6AD934ACAB1A}" presName="space" presStyleCnt="0"/>
      <dgm:spPr/>
    </dgm:pt>
    <dgm:pt modelId="{415E8EB1-5909-4781-882C-4D0590561B55}" type="pres">
      <dgm:prSet presAssocID="{A838E069-3022-42BC-9A4B-EED3F4C31C4F}" presName="compositeB" presStyleCnt="0"/>
      <dgm:spPr/>
    </dgm:pt>
    <dgm:pt modelId="{58A0B252-814B-4453-843E-BC7480D636A5}" type="pres">
      <dgm:prSet presAssocID="{A838E069-3022-42BC-9A4B-EED3F4C31C4F}" presName="textB" presStyleLbl="revTx" presStyleIdx="5" presStyleCnt="9">
        <dgm:presLayoutVars>
          <dgm:bulletEnabled val="1"/>
        </dgm:presLayoutVars>
      </dgm:prSet>
      <dgm:spPr/>
      <dgm:t>
        <a:bodyPr/>
        <a:lstStyle/>
        <a:p>
          <a:endParaRPr lang="zh-TW" altLang="en-US"/>
        </a:p>
      </dgm:t>
    </dgm:pt>
    <dgm:pt modelId="{EB123B33-5B6A-4401-9106-8F1C00CE3DAE}" type="pres">
      <dgm:prSet presAssocID="{A838E069-3022-42BC-9A4B-EED3F4C31C4F}" presName="circleB" presStyleLbl="node1" presStyleIdx="5" presStyleCnt="9"/>
      <dgm:spPr/>
    </dgm:pt>
    <dgm:pt modelId="{36997F86-5EC5-4BDF-B83E-515429BB37A4}" type="pres">
      <dgm:prSet presAssocID="{A838E069-3022-42BC-9A4B-EED3F4C31C4F}" presName="spaceB" presStyleCnt="0"/>
      <dgm:spPr/>
    </dgm:pt>
    <dgm:pt modelId="{7964F06B-CE9C-430B-BDE5-4D6C9FB5A7C3}" type="pres">
      <dgm:prSet presAssocID="{475ACB9A-B246-4E18-96CB-E1C04F7EDB94}" presName="space" presStyleCnt="0"/>
      <dgm:spPr/>
    </dgm:pt>
    <dgm:pt modelId="{6E9D3875-812D-418A-ABC8-866A08023F40}" type="pres">
      <dgm:prSet presAssocID="{6DA6EAE3-3982-4164-B1E9-FCB960C17E54}" presName="compositeA" presStyleCnt="0"/>
      <dgm:spPr/>
    </dgm:pt>
    <dgm:pt modelId="{BEBDE684-87CB-480A-8303-4BB88A46E378}" type="pres">
      <dgm:prSet presAssocID="{6DA6EAE3-3982-4164-B1E9-FCB960C17E54}" presName="textA" presStyleLbl="revTx" presStyleIdx="6" presStyleCnt="9">
        <dgm:presLayoutVars>
          <dgm:bulletEnabled val="1"/>
        </dgm:presLayoutVars>
      </dgm:prSet>
      <dgm:spPr/>
      <dgm:t>
        <a:bodyPr/>
        <a:lstStyle/>
        <a:p>
          <a:endParaRPr lang="zh-TW" altLang="en-US"/>
        </a:p>
      </dgm:t>
    </dgm:pt>
    <dgm:pt modelId="{1F56E9E0-2F61-46D2-A9E0-4ECFAC4547EB}" type="pres">
      <dgm:prSet presAssocID="{6DA6EAE3-3982-4164-B1E9-FCB960C17E54}" presName="circleA" presStyleLbl="node1" presStyleIdx="6" presStyleCnt="9"/>
      <dgm:spPr/>
    </dgm:pt>
    <dgm:pt modelId="{8A324510-672E-4624-A4ED-7499D77F5C3E}" type="pres">
      <dgm:prSet presAssocID="{6DA6EAE3-3982-4164-B1E9-FCB960C17E54}" presName="spaceA" presStyleCnt="0"/>
      <dgm:spPr/>
    </dgm:pt>
    <dgm:pt modelId="{F428DEDD-7198-4A8A-A9CC-88384B3EDB85}" type="pres">
      <dgm:prSet presAssocID="{0D5C19A6-0DA5-4C0F-8A6C-88A65A60F579}" presName="space" presStyleCnt="0"/>
      <dgm:spPr/>
    </dgm:pt>
    <dgm:pt modelId="{6F62F296-E730-4E21-BD64-96CEC0D821B9}" type="pres">
      <dgm:prSet presAssocID="{2C34169C-E47D-476D-9EA9-9CBF77AAF1DB}" presName="compositeB" presStyleCnt="0"/>
      <dgm:spPr/>
    </dgm:pt>
    <dgm:pt modelId="{51CD2D2C-EF3B-4349-9902-DD433F4185EF}" type="pres">
      <dgm:prSet presAssocID="{2C34169C-E47D-476D-9EA9-9CBF77AAF1DB}" presName="textB" presStyleLbl="revTx" presStyleIdx="7" presStyleCnt="9">
        <dgm:presLayoutVars>
          <dgm:bulletEnabled val="1"/>
        </dgm:presLayoutVars>
      </dgm:prSet>
      <dgm:spPr/>
      <dgm:t>
        <a:bodyPr/>
        <a:lstStyle/>
        <a:p>
          <a:endParaRPr lang="zh-TW" altLang="en-US"/>
        </a:p>
      </dgm:t>
    </dgm:pt>
    <dgm:pt modelId="{87DD1F02-1307-4C3E-A7FC-8A91748814D4}" type="pres">
      <dgm:prSet presAssocID="{2C34169C-E47D-476D-9EA9-9CBF77AAF1DB}" presName="circleB" presStyleLbl="node1" presStyleIdx="7" presStyleCnt="9"/>
      <dgm:spPr/>
    </dgm:pt>
    <dgm:pt modelId="{49A208E4-12CA-4AA0-9947-9FCDE2ED142A}" type="pres">
      <dgm:prSet presAssocID="{2C34169C-E47D-476D-9EA9-9CBF77AAF1DB}" presName="spaceB" presStyleCnt="0"/>
      <dgm:spPr/>
    </dgm:pt>
    <dgm:pt modelId="{16AB2167-9D60-4979-BF4E-73D49DD00ADE}" type="pres">
      <dgm:prSet presAssocID="{D845B6BE-B879-449B-9EB4-198B05125DC3}" presName="space" presStyleCnt="0"/>
      <dgm:spPr/>
    </dgm:pt>
    <dgm:pt modelId="{66FD6742-1961-4137-BBAE-4D551AA19CAC}" type="pres">
      <dgm:prSet presAssocID="{B18BB869-744D-4AE9-A245-60751FCB36BC}" presName="compositeA" presStyleCnt="0"/>
      <dgm:spPr/>
    </dgm:pt>
    <dgm:pt modelId="{ED017E4F-DCCF-464A-A78C-E5C9B9EE360D}" type="pres">
      <dgm:prSet presAssocID="{B18BB869-744D-4AE9-A245-60751FCB36BC}" presName="textA" presStyleLbl="revTx" presStyleIdx="8" presStyleCnt="9" custLinFactNeighborX="34328" custLinFactNeighborY="-1714">
        <dgm:presLayoutVars>
          <dgm:bulletEnabled val="1"/>
        </dgm:presLayoutVars>
      </dgm:prSet>
      <dgm:spPr/>
      <dgm:t>
        <a:bodyPr/>
        <a:lstStyle/>
        <a:p>
          <a:endParaRPr lang="zh-TW" altLang="en-US"/>
        </a:p>
      </dgm:t>
    </dgm:pt>
    <dgm:pt modelId="{0931960E-0F7B-42B4-A144-C40AFDCF8632}" type="pres">
      <dgm:prSet presAssocID="{B18BB869-744D-4AE9-A245-60751FCB36BC}" presName="circleA" presStyleLbl="node1" presStyleIdx="8" presStyleCnt="9"/>
      <dgm:spPr/>
    </dgm:pt>
    <dgm:pt modelId="{C357FB04-2B5A-4A4D-83E7-703CBE795211}" type="pres">
      <dgm:prSet presAssocID="{B18BB869-744D-4AE9-A245-60751FCB36BC}" presName="spaceA" presStyleCnt="0"/>
      <dgm:spPr/>
    </dgm:pt>
  </dgm:ptLst>
  <dgm:cxnLst>
    <dgm:cxn modelId="{FDC76ABB-EB84-4ECF-AEE5-74EBE62DF63B}" type="presOf" srcId="{B18BB869-744D-4AE9-A245-60751FCB36BC}" destId="{ED017E4F-DCCF-464A-A78C-E5C9B9EE360D}" srcOrd="0" destOrd="0" presId="urn:microsoft.com/office/officeart/2005/8/layout/hProcess11"/>
    <dgm:cxn modelId="{D41D60FE-08C1-4D5D-A1A7-EDA06B72244C}" srcId="{293548D0-C5C9-4580-8CC0-4E5FD29FCF5A}" destId="{89EEE810-EEDA-4627-AEBC-4A1DF3C4427C}" srcOrd="4" destOrd="0" parTransId="{402A8946-D798-470A-997A-8CFBF8591839}" sibTransId="{25458220-6ACD-4B65-9722-6AD934ACAB1A}"/>
    <dgm:cxn modelId="{E56F5AD5-FB71-489C-82D2-1E9273E304C1}" srcId="{293548D0-C5C9-4580-8CC0-4E5FD29FCF5A}" destId="{4F4C07AB-06D0-44A6-8A73-E494D2D94951}" srcOrd="1" destOrd="0" parTransId="{7E046CA2-D848-41FC-BE06-25E7D5D47842}" sibTransId="{206ACE29-34D1-4DFC-BCB4-228BA16F3FC5}"/>
    <dgm:cxn modelId="{A3225829-A4B6-4792-B9CA-09E344CD61AF}" srcId="{293548D0-C5C9-4580-8CC0-4E5FD29FCF5A}" destId="{FE870524-D168-47AC-8DB2-096DF6AFB9D6}" srcOrd="0" destOrd="0" parTransId="{5541B7F2-DCD4-4D43-B8D3-4882A222C973}" sibTransId="{4BACF971-CDFC-481F-923F-0B1A089B490D}"/>
    <dgm:cxn modelId="{8A0C3944-CBEF-4462-B6D6-A0211E0F973B}" type="presOf" srcId="{7A70B71A-0EBB-4E4A-8FD8-C6716FB5B183}" destId="{1E6EF08B-F07C-4C5B-8227-EBCB9B25AC9A}" srcOrd="0" destOrd="0" presId="urn:microsoft.com/office/officeart/2005/8/layout/hProcess11"/>
    <dgm:cxn modelId="{13F66A43-9AE2-4175-8B19-90C8F91DC44B}" type="presOf" srcId="{4F4C07AB-06D0-44A6-8A73-E494D2D94951}" destId="{3A962297-468F-40B4-A068-51C6906F1ADB}" srcOrd="0" destOrd="0" presId="urn:microsoft.com/office/officeart/2005/8/layout/hProcess11"/>
    <dgm:cxn modelId="{2D16A1EC-8081-4AEA-9633-4F25948A01D5}" type="presOf" srcId="{FE870524-D168-47AC-8DB2-096DF6AFB9D6}" destId="{150359D0-E683-4960-B06C-DADC265FB61A}" srcOrd="0" destOrd="0" presId="urn:microsoft.com/office/officeart/2005/8/layout/hProcess11"/>
    <dgm:cxn modelId="{91E5809E-0E4E-49C1-8004-33A107086516}" srcId="{293548D0-C5C9-4580-8CC0-4E5FD29FCF5A}" destId="{2C34169C-E47D-476D-9EA9-9CBF77AAF1DB}" srcOrd="7" destOrd="0" parTransId="{7C556644-5114-4CF3-97D7-2065FA1C83DC}" sibTransId="{D845B6BE-B879-449B-9EB4-198B05125DC3}"/>
    <dgm:cxn modelId="{C2D1BD11-33DE-4B89-9B62-E0976FF1EB94}" type="presOf" srcId="{2C34169C-E47D-476D-9EA9-9CBF77AAF1DB}" destId="{51CD2D2C-EF3B-4349-9902-DD433F4185EF}" srcOrd="0" destOrd="0" presId="urn:microsoft.com/office/officeart/2005/8/layout/hProcess11"/>
    <dgm:cxn modelId="{159EADFE-2176-4886-8FCD-D8225A24BAD0}" srcId="{293548D0-C5C9-4580-8CC0-4E5FD29FCF5A}" destId="{B18BB869-744D-4AE9-A245-60751FCB36BC}" srcOrd="8" destOrd="0" parTransId="{C46346B4-D8AC-489B-B67C-71B089289058}" sibTransId="{7F65B159-A7FB-451D-A889-BE23102ADF4A}"/>
    <dgm:cxn modelId="{88691C53-F040-4E6F-AF7B-0C8C822516F2}" type="presOf" srcId="{89EEE810-EEDA-4627-AEBC-4A1DF3C4427C}" destId="{B4002FDF-8B8B-41DD-8BCD-36527F952239}" srcOrd="0" destOrd="0" presId="urn:microsoft.com/office/officeart/2005/8/layout/hProcess11"/>
    <dgm:cxn modelId="{98AC68C3-E427-4E16-9230-CA209CBEF30D}" srcId="{293548D0-C5C9-4580-8CC0-4E5FD29FCF5A}" destId="{A838E069-3022-42BC-9A4B-EED3F4C31C4F}" srcOrd="5" destOrd="0" parTransId="{DE4BE7FD-1C93-44CC-958A-FA9BA3665157}" sibTransId="{475ACB9A-B246-4E18-96CB-E1C04F7EDB94}"/>
    <dgm:cxn modelId="{1CFB400F-66BE-4FEC-A4AF-0CB3782EB733}" type="presOf" srcId="{00E38816-C1B6-4912-90CA-943D647CD09A}" destId="{4153E0F1-9D63-4A6A-9BC0-DC3CF252052E}" srcOrd="0" destOrd="0" presId="urn:microsoft.com/office/officeart/2005/8/layout/hProcess11"/>
    <dgm:cxn modelId="{EA3F658B-C51D-4BE9-B09D-588C9D9E0CE7}" srcId="{293548D0-C5C9-4580-8CC0-4E5FD29FCF5A}" destId="{6DA6EAE3-3982-4164-B1E9-FCB960C17E54}" srcOrd="6" destOrd="0" parTransId="{470CBAAE-1AED-4428-9584-0072BFC073FE}" sibTransId="{0D5C19A6-0DA5-4C0F-8A6C-88A65A60F579}"/>
    <dgm:cxn modelId="{9573D505-A5B7-4646-8043-B20CE154FE51}" srcId="{293548D0-C5C9-4580-8CC0-4E5FD29FCF5A}" destId="{7A70B71A-0EBB-4E4A-8FD8-C6716FB5B183}" srcOrd="2" destOrd="0" parTransId="{B74782EB-7EF4-4B0A-BB17-0C1A0E2D9B94}" sibTransId="{B439E062-E946-4A8B-9986-1A616E02650E}"/>
    <dgm:cxn modelId="{426622BF-3BAF-46C7-BFBB-C4859E7BD9F9}" type="presOf" srcId="{A838E069-3022-42BC-9A4B-EED3F4C31C4F}" destId="{58A0B252-814B-4453-843E-BC7480D636A5}" srcOrd="0" destOrd="0" presId="urn:microsoft.com/office/officeart/2005/8/layout/hProcess11"/>
    <dgm:cxn modelId="{168C7C0A-C52D-4DC5-A61F-C553D817DDBC}" type="presOf" srcId="{6DA6EAE3-3982-4164-B1E9-FCB960C17E54}" destId="{BEBDE684-87CB-480A-8303-4BB88A46E378}" srcOrd="0" destOrd="0" presId="urn:microsoft.com/office/officeart/2005/8/layout/hProcess11"/>
    <dgm:cxn modelId="{CFB8128B-4E8A-4495-9475-6613CEF45D29}" type="presOf" srcId="{293548D0-C5C9-4580-8CC0-4E5FD29FCF5A}" destId="{6EEC347E-FB51-46A2-8FA0-3F4BD8FF6AAB}" srcOrd="0" destOrd="0" presId="urn:microsoft.com/office/officeart/2005/8/layout/hProcess11"/>
    <dgm:cxn modelId="{6D5B8A4D-7F3C-49DE-B6FC-6FAADCAE3FB0}" srcId="{293548D0-C5C9-4580-8CC0-4E5FD29FCF5A}" destId="{00E38816-C1B6-4912-90CA-943D647CD09A}" srcOrd="3" destOrd="0" parTransId="{27093604-7BC2-4F1B-A9C9-158FD9E01F58}" sibTransId="{66F8BB83-5ECC-4EB0-88BA-39F535511B08}"/>
    <dgm:cxn modelId="{0C14598D-7271-4A0B-BE7F-7C9B1B224832}" type="presParOf" srcId="{6EEC347E-FB51-46A2-8FA0-3F4BD8FF6AAB}" destId="{F3D6FFDD-E6AB-4493-A9C6-8DC6C3D21929}" srcOrd="0" destOrd="0" presId="urn:microsoft.com/office/officeart/2005/8/layout/hProcess11"/>
    <dgm:cxn modelId="{82F611CA-53AE-48B4-B98F-BA3E1F5C4773}" type="presParOf" srcId="{6EEC347E-FB51-46A2-8FA0-3F4BD8FF6AAB}" destId="{F4AF32B1-37C6-4BAC-A8CC-F6AE6E69306A}" srcOrd="1" destOrd="0" presId="urn:microsoft.com/office/officeart/2005/8/layout/hProcess11"/>
    <dgm:cxn modelId="{6EB34A25-18BD-49A7-A3FF-8D150D772A84}" type="presParOf" srcId="{F4AF32B1-37C6-4BAC-A8CC-F6AE6E69306A}" destId="{FEA300BA-B283-4BED-A3C4-51AAFB9FA863}" srcOrd="0" destOrd="0" presId="urn:microsoft.com/office/officeart/2005/8/layout/hProcess11"/>
    <dgm:cxn modelId="{AE47F043-87B8-4145-AEA0-B5B416B858A6}" type="presParOf" srcId="{FEA300BA-B283-4BED-A3C4-51AAFB9FA863}" destId="{150359D0-E683-4960-B06C-DADC265FB61A}" srcOrd="0" destOrd="0" presId="urn:microsoft.com/office/officeart/2005/8/layout/hProcess11"/>
    <dgm:cxn modelId="{B5755A6D-40B9-41AA-BD5E-BBD238ED36E7}" type="presParOf" srcId="{FEA300BA-B283-4BED-A3C4-51AAFB9FA863}" destId="{7A80DAF9-0220-4F11-AAD3-3EAFABDA3717}" srcOrd="1" destOrd="0" presId="urn:microsoft.com/office/officeart/2005/8/layout/hProcess11"/>
    <dgm:cxn modelId="{76221891-84E0-4158-B9F9-81D69515B0E9}" type="presParOf" srcId="{FEA300BA-B283-4BED-A3C4-51AAFB9FA863}" destId="{0BDF7FEB-BBE2-44CC-BBCD-877969BC28C1}" srcOrd="2" destOrd="0" presId="urn:microsoft.com/office/officeart/2005/8/layout/hProcess11"/>
    <dgm:cxn modelId="{D2E16972-2A72-4B34-A6F3-83DD55AEE015}" type="presParOf" srcId="{F4AF32B1-37C6-4BAC-A8CC-F6AE6E69306A}" destId="{4F85A4CB-1FAD-4A44-A4FB-111365B1C4FD}" srcOrd="1" destOrd="0" presId="urn:microsoft.com/office/officeart/2005/8/layout/hProcess11"/>
    <dgm:cxn modelId="{63148ABA-B813-4D13-AE38-073CF8D17FB1}" type="presParOf" srcId="{F4AF32B1-37C6-4BAC-A8CC-F6AE6E69306A}" destId="{1CB4BE6A-FA97-4A59-A91B-52F8C1115A01}" srcOrd="2" destOrd="0" presId="urn:microsoft.com/office/officeart/2005/8/layout/hProcess11"/>
    <dgm:cxn modelId="{CD4D1D96-8D6D-4ACF-A1D3-A26893A99944}" type="presParOf" srcId="{1CB4BE6A-FA97-4A59-A91B-52F8C1115A01}" destId="{3A962297-468F-40B4-A068-51C6906F1ADB}" srcOrd="0" destOrd="0" presId="urn:microsoft.com/office/officeart/2005/8/layout/hProcess11"/>
    <dgm:cxn modelId="{90C007DE-8E51-4E22-B9CD-B856015D5230}" type="presParOf" srcId="{1CB4BE6A-FA97-4A59-A91B-52F8C1115A01}" destId="{D6D87817-AF48-45FF-9C2E-427709E00F44}" srcOrd="1" destOrd="0" presId="urn:microsoft.com/office/officeart/2005/8/layout/hProcess11"/>
    <dgm:cxn modelId="{DD6FA64F-CD86-4870-A93A-0DCAC5EB396A}" type="presParOf" srcId="{1CB4BE6A-FA97-4A59-A91B-52F8C1115A01}" destId="{51A792C8-660A-4CA7-A136-660C2A3F49EB}" srcOrd="2" destOrd="0" presId="urn:microsoft.com/office/officeart/2005/8/layout/hProcess11"/>
    <dgm:cxn modelId="{80BF72D0-D0A9-4F41-9FC3-B733B8890A94}" type="presParOf" srcId="{F4AF32B1-37C6-4BAC-A8CC-F6AE6E69306A}" destId="{0330C6DF-4A10-472C-9F46-6FB6FE057177}" srcOrd="3" destOrd="0" presId="urn:microsoft.com/office/officeart/2005/8/layout/hProcess11"/>
    <dgm:cxn modelId="{D337401C-0AB8-4FE7-9653-E2E00BCA894C}" type="presParOf" srcId="{F4AF32B1-37C6-4BAC-A8CC-F6AE6E69306A}" destId="{E4686B32-5EB1-4E0F-B89F-B652FE624CC0}" srcOrd="4" destOrd="0" presId="urn:microsoft.com/office/officeart/2005/8/layout/hProcess11"/>
    <dgm:cxn modelId="{141D9DED-F6CD-4426-A1D4-CC25FE4B8299}" type="presParOf" srcId="{E4686B32-5EB1-4E0F-B89F-B652FE624CC0}" destId="{1E6EF08B-F07C-4C5B-8227-EBCB9B25AC9A}" srcOrd="0" destOrd="0" presId="urn:microsoft.com/office/officeart/2005/8/layout/hProcess11"/>
    <dgm:cxn modelId="{7F3215B4-E126-43D3-AFD9-FD4402C2D762}" type="presParOf" srcId="{E4686B32-5EB1-4E0F-B89F-B652FE624CC0}" destId="{3BD54567-43FE-4F2E-B6D4-C22E677446B8}" srcOrd="1" destOrd="0" presId="urn:microsoft.com/office/officeart/2005/8/layout/hProcess11"/>
    <dgm:cxn modelId="{4A11F83F-0A3C-4457-B858-B30CE1E75FAF}" type="presParOf" srcId="{E4686B32-5EB1-4E0F-B89F-B652FE624CC0}" destId="{1F80F7C6-8488-412D-B1E1-BA328608C21D}" srcOrd="2" destOrd="0" presId="urn:microsoft.com/office/officeart/2005/8/layout/hProcess11"/>
    <dgm:cxn modelId="{35589519-1AB8-4805-A866-18F55D8AEB1E}" type="presParOf" srcId="{F4AF32B1-37C6-4BAC-A8CC-F6AE6E69306A}" destId="{D38166C0-1E86-4E41-BB99-ECAD86838B2F}" srcOrd="5" destOrd="0" presId="urn:microsoft.com/office/officeart/2005/8/layout/hProcess11"/>
    <dgm:cxn modelId="{80EA03A1-DD13-4C69-BBE3-7603C559FFCF}" type="presParOf" srcId="{F4AF32B1-37C6-4BAC-A8CC-F6AE6E69306A}" destId="{44C5CE17-1D97-4DB6-AB94-D67D34418EA8}" srcOrd="6" destOrd="0" presId="urn:microsoft.com/office/officeart/2005/8/layout/hProcess11"/>
    <dgm:cxn modelId="{424AFF9E-B7B2-46EA-8027-3C7EF3F05057}" type="presParOf" srcId="{44C5CE17-1D97-4DB6-AB94-D67D34418EA8}" destId="{4153E0F1-9D63-4A6A-9BC0-DC3CF252052E}" srcOrd="0" destOrd="0" presId="urn:microsoft.com/office/officeart/2005/8/layout/hProcess11"/>
    <dgm:cxn modelId="{89E337D9-F21F-469F-B269-80577EEF53EF}" type="presParOf" srcId="{44C5CE17-1D97-4DB6-AB94-D67D34418EA8}" destId="{44617A4D-0671-43AE-9E0C-6308B45666C8}" srcOrd="1" destOrd="0" presId="urn:microsoft.com/office/officeart/2005/8/layout/hProcess11"/>
    <dgm:cxn modelId="{39A0F2D8-2CE4-48A7-B927-4C47A40F8B35}" type="presParOf" srcId="{44C5CE17-1D97-4DB6-AB94-D67D34418EA8}" destId="{1F1C16E0-9086-4224-9F08-4471FE3FA75B}" srcOrd="2" destOrd="0" presId="urn:microsoft.com/office/officeart/2005/8/layout/hProcess11"/>
    <dgm:cxn modelId="{6CE1C640-12EC-4D0E-A283-9CA1B4C7A5EE}" type="presParOf" srcId="{F4AF32B1-37C6-4BAC-A8CC-F6AE6E69306A}" destId="{516779D7-6BC7-49F2-8501-A54FF7A64AC3}" srcOrd="7" destOrd="0" presId="urn:microsoft.com/office/officeart/2005/8/layout/hProcess11"/>
    <dgm:cxn modelId="{C260E8C6-BD16-4A37-96C5-E34A898344E8}" type="presParOf" srcId="{F4AF32B1-37C6-4BAC-A8CC-F6AE6E69306A}" destId="{FEF6AC33-DFC1-4C37-B363-8BA01CD3FFFC}" srcOrd="8" destOrd="0" presId="urn:microsoft.com/office/officeart/2005/8/layout/hProcess11"/>
    <dgm:cxn modelId="{EB06F6C2-5916-4BB8-8DA1-E06AC59263F3}" type="presParOf" srcId="{FEF6AC33-DFC1-4C37-B363-8BA01CD3FFFC}" destId="{B4002FDF-8B8B-41DD-8BCD-36527F952239}" srcOrd="0" destOrd="0" presId="urn:microsoft.com/office/officeart/2005/8/layout/hProcess11"/>
    <dgm:cxn modelId="{A49F373E-C844-4C3F-8AE6-6198C2EC2C33}" type="presParOf" srcId="{FEF6AC33-DFC1-4C37-B363-8BA01CD3FFFC}" destId="{9137D0E4-7F6E-4D75-8E13-301094455263}" srcOrd="1" destOrd="0" presId="urn:microsoft.com/office/officeart/2005/8/layout/hProcess11"/>
    <dgm:cxn modelId="{7507D7AB-24BA-4A44-B765-DCDD15189B73}" type="presParOf" srcId="{FEF6AC33-DFC1-4C37-B363-8BA01CD3FFFC}" destId="{B1266E87-E9EE-41CA-A532-E18428B3E427}" srcOrd="2" destOrd="0" presId="urn:microsoft.com/office/officeart/2005/8/layout/hProcess11"/>
    <dgm:cxn modelId="{523E85A5-D1BB-4557-B595-55480BB4147F}" type="presParOf" srcId="{F4AF32B1-37C6-4BAC-A8CC-F6AE6E69306A}" destId="{88F2A0F5-784D-4CCC-9D31-712F6AA06268}" srcOrd="9" destOrd="0" presId="urn:microsoft.com/office/officeart/2005/8/layout/hProcess11"/>
    <dgm:cxn modelId="{1480FCB4-9EF0-4B48-B8B8-518FA5EF28B1}" type="presParOf" srcId="{F4AF32B1-37C6-4BAC-A8CC-F6AE6E69306A}" destId="{415E8EB1-5909-4781-882C-4D0590561B55}" srcOrd="10" destOrd="0" presId="urn:microsoft.com/office/officeart/2005/8/layout/hProcess11"/>
    <dgm:cxn modelId="{75A013C7-4B35-4854-BB94-31A72AC332C4}" type="presParOf" srcId="{415E8EB1-5909-4781-882C-4D0590561B55}" destId="{58A0B252-814B-4453-843E-BC7480D636A5}" srcOrd="0" destOrd="0" presId="urn:microsoft.com/office/officeart/2005/8/layout/hProcess11"/>
    <dgm:cxn modelId="{EB078540-6BEE-4555-AD02-8E80562E9CD0}" type="presParOf" srcId="{415E8EB1-5909-4781-882C-4D0590561B55}" destId="{EB123B33-5B6A-4401-9106-8F1C00CE3DAE}" srcOrd="1" destOrd="0" presId="urn:microsoft.com/office/officeart/2005/8/layout/hProcess11"/>
    <dgm:cxn modelId="{5621D612-DE95-44FE-A785-DE7FC16533A9}" type="presParOf" srcId="{415E8EB1-5909-4781-882C-4D0590561B55}" destId="{36997F86-5EC5-4BDF-B83E-515429BB37A4}" srcOrd="2" destOrd="0" presId="urn:microsoft.com/office/officeart/2005/8/layout/hProcess11"/>
    <dgm:cxn modelId="{08C528C9-0C97-4805-AB16-18111E66DA62}" type="presParOf" srcId="{F4AF32B1-37C6-4BAC-A8CC-F6AE6E69306A}" destId="{7964F06B-CE9C-430B-BDE5-4D6C9FB5A7C3}" srcOrd="11" destOrd="0" presId="urn:microsoft.com/office/officeart/2005/8/layout/hProcess11"/>
    <dgm:cxn modelId="{C91497E6-6C5D-4CA6-BD74-279E109E110A}" type="presParOf" srcId="{F4AF32B1-37C6-4BAC-A8CC-F6AE6E69306A}" destId="{6E9D3875-812D-418A-ABC8-866A08023F40}" srcOrd="12" destOrd="0" presId="urn:microsoft.com/office/officeart/2005/8/layout/hProcess11"/>
    <dgm:cxn modelId="{41CE1DD1-9CFD-45B8-8354-38C74B8626B7}" type="presParOf" srcId="{6E9D3875-812D-418A-ABC8-866A08023F40}" destId="{BEBDE684-87CB-480A-8303-4BB88A46E378}" srcOrd="0" destOrd="0" presId="urn:microsoft.com/office/officeart/2005/8/layout/hProcess11"/>
    <dgm:cxn modelId="{1A26AF68-1013-4BC0-BB62-182F18BEA379}" type="presParOf" srcId="{6E9D3875-812D-418A-ABC8-866A08023F40}" destId="{1F56E9E0-2F61-46D2-A9E0-4ECFAC4547EB}" srcOrd="1" destOrd="0" presId="urn:microsoft.com/office/officeart/2005/8/layout/hProcess11"/>
    <dgm:cxn modelId="{E1E2478F-B248-48DD-BA81-489559FC1A80}" type="presParOf" srcId="{6E9D3875-812D-418A-ABC8-866A08023F40}" destId="{8A324510-672E-4624-A4ED-7499D77F5C3E}" srcOrd="2" destOrd="0" presId="urn:microsoft.com/office/officeart/2005/8/layout/hProcess11"/>
    <dgm:cxn modelId="{37AF44FB-1138-4DA7-B75E-BFE3F900A884}" type="presParOf" srcId="{F4AF32B1-37C6-4BAC-A8CC-F6AE6E69306A}" destId="{F428DEDD-7198-4A8A-A9CC-88384B3EDB85}" srcOrd="13" destOrd="0" presId="urn:microsoft.com/office/officeart/2005/8/layout/hProcess11"/>
    <dgm:cxn modelId="{87EFFEC0-814A-4281-A6FF-E6AF3B7A1133}" type="presParOf" srcId="{F4AF32B1-37C6-4BAC-A8CC-F6AE6E69306A}" destId="{6F62F296-E730-4E21-BD64-96CEC0D821B9}" srcOrd="14" destOrd="0" presId="urn:microsoft.com/office/officeart/2005/8/layout/hProcess11"/>
    <dgm:cxn modelId="{BB73BF98-5A41-4ECD-B7B3-2C202036AA69}" type="presParOf" srcId="{6F62F296-E730-4E21-BD64-96CEC0D821B9}" destId="{51CD2D2C-EF3B-4349-9902-DD433F4185EF}" srcOrd="0" destOrd="0" presId="urn:microsoft.com/office/officeart/2005/8/layout/hProcess11"/>
    <dgm:cxn modelId="{ED425242-572A-4AA3-A539-1F271D260728}" type="presParOf" srcId="{6F62F296-E730-4E21-BD64-96CEC0D821B9}" destId="{87DD1F02-1307-4C3E-A7FC-8A91748814D4}" srcOrd="1" destOrd="0" presId="urn:microsoft.com/office/officeart/2005/8/layout/hProcess11"/>
    <dgm:cxn modelId="{90C45DD3-896D-4A89-897B-47F0A312C6F6}" type="presParOf" srcId="{6F62F296-E730-4E21-BD64-96CEC0D821B9}" destId="{49A208E4-12CA-4AA0-9947-9FCDE2ED142A}" srcOrd="2" destOrd="0" presId="urn:microsoft.com/office/officeart/2005/8/layout/hProcess11"/>
    <dgm:cxn modelId="{08670456-0B66-4F89-8492-C22CA2D7F8F2}" type="presParOf" srcId="{F4AF32B1-37C6-4BAC-A8CC-F6AE6E69306A}" destId="{16AB2167-9D60-4979-BF4E-73D49DD00ADE}" srcOrd="15" destOrd="0" presId="urn:microsoft.com/office/officeart/2005/8/layout/hProcess11"/>
    <dgm:cxn modelId="{1097A659-E6F1-4BF9-8479-5C18A6AE1633}" type="presParOf" srcId="{F4AF32B1-37C6-4BAC-A8CC-F6AE6E69306A}" destId="{66FD6742-1961-4137-BBAE-4D551AA19CAC}" srcOrd="16" destOrd="0" presId="urn:microsoft.com/office/officeart/2005/8/layout/hProcess11"/>
    <dgm:cxn modelId="{1FA8EE25-2D61-4414-8986-93F824F8AAE3}" type="presParOf" srcId="{66FD6742-1961-4137-BBAE-4D551AA19CAC}" destId="{ED017E4F-DCCF-464A-A78C-E5C9B9EE360D}" srcOrd="0" destOrd="0" presId="urn:microsoft.com/office/officeart/2005/8/layout/hProcess11"/>
    <dgm:cxn modelId="{C34CAC26-FB7A-4E2D-AAA0-C0C6F2C1BE56}" type="presParOf" srcId="{66FD6742-1961-4137-BBAE-4D551AA19CAC}" destId="{0931960E-0F7B-42B4-A144-C40AFDCF8632}" srcOrd="1" destOrd="0" presId="urn:microsoft.com/office/officeart/2005/8/layout/hProcess11"/>
    <dgm:cxn modelId="{860673FB-B51C-4775-ADD1-6E22E09D21E5}" type="presParOf" srcId="{66FD6742-1961-4137-BBAE-4D551AA19CAC}" destId="{C357FB04-2B5A-4A4D-83E7-703CBE79521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7474B-923A-4C05-994A-D61373D8C48E}" type="doc">
      <dgm:prSet loTypeId="urn:microsoft.com/office/officeart/2005/8/layout/vList6" loCatId="process" qsTypeId="urn:microsoft.com/office/officeart/2005/8/quickstyle/3d2" qsCatId="3D" csTypeId="urn:microsoft.com/office/officeart/2005/8/colors/colorful1" csCatId="colorful" phldr="1"/>
      <dgm:spPr/>
      <dgm:t>
        <a:bodyPr/>
        <a:lstStyle/>
        <a:p>
          <a:endParaRPr lang="zh-TW" altLang="en-US"/>
        </a:p>
      </dgm:t>
    </dgm:pt>
    <dgm:pt modelId="{CF5AF3D5-4230-4B3B-AFA6-99904553C9FC}">
      <dgm:prSet phldrT="[文字]"/>
      <dgm:spPr/>
      <dgm:t>
        <a:bodyPr/>
        <a:lstStyle/>
        <a:p>
          <a:r>
            <a:rPr lang="zh-TW" altLang="en-US" b="1" dirty="0" smtClean="0">
              <a:latin typeface="微軟正黑體" panose="020B0604030504040204" pitchFamily="34" charset="-120"/>
              <a:ea typeface="微軟正黑體" panose="020B0604030504040204" pitchFamily="34" charset="-120"/>
            </a:rPr>
            <a:t>會計項目   一致性</a:t>
          </a:r>
          <a:endParaRPr lang="zh-TW" altLang="en-US" b="1" dirty="0">
            <a:latin typeface="微軟正黑體" panose="020B0604030504040204" pitchFamily="34" charset="-120"/>
            <a:ea typeface="微軟正黑體" panose="020B0604030504040204" pitchFamily="34" charset="-120"/>
          </a:endParaRPr>
        </a:p>
      </dgm:t>
    </dgm:pt>
    <dgm:pt modelId="{7A38A488-4AA0-41FD-A19B-DAA59A82BCE3}" type="parTrans" cxnId="{DF7A9556-B541-4F49-AF68-26D7D6D89CAA}">
      <dgm:prSet/>
      <dgm:spPr/>
      <dgm:t>
        <a:bodyPr/>
        <a:lstStyle/>
        <a:p>
          <a:endParaRPr lang="zh-TW" altLang="en-US"/>
        </a:p>
      </dgm:t>
    </dgm:pt>
    <dgm:pt modelId="{01CA9CB1-4CAA-47DC-827D-7BD628BF2CAF}" type="sibTrans" cxnId="{DF7A9556-B541-4F49-AF68-26D7D6D89CAA}">
      <dgm:prSet/>
      <dgm:spPr/>
      <dgm:t>
        <a:bodyPr/>
        <a:lstStyle/>
        <a:p>
          <a:endParaRPr lang="zh-TW" altLang="en-US"/>
        </a:p>
      </dgm:t>
    </dgm:pt>
    <dgm:pt modelId="{9B92179B-7BC3-4BD8-9A0A-5F2E95DB67A2}">
      <dgm:prSet phldrT="[文字]"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統一各項會計項目。</a:t>
          </a:r>
          <a:endParaRPr lang="zh-TW" altLang="en-US" sz="2400" dirty="0">
            <a:latin typeface="標楷體" panose="03000509000000000000" pitchFamily="65" charset="-120"/>
            <a:ea typeface="標楷體" panose="03000509000000000000" pitchFamily="65" charset="-120"/>
          </a:endParaRPr>
        </a:p>
      </dgm:t>
    </dgm:pt>
    <dgm:pt modelId="{07C63201-60B9-4489-B76A-19818130C2F2}" type="parTrans" cxnId="{7BDBAFBE-B3F6-4042-8799-87C91136F1FB}">
      <dgm:prSet/>
      <dgm:spPr/>
      <dgm:t>
        <a:bodyPr/>
        <a:lstStyle/>
        <a:p>
          <a:endParaRPr lang="zh-TW" altLang="en-US"/>
        </a:p>
      </dgm:t>
    </dgm:pt>
    <dgm:pt modelId="{B110EF1B-6F6F-407F-AE6C-82C23E2DC22E}" type="sibTrans" cxnId="{7BDBAFBE-B3F6-4042-8799-87C91136F1FB}">
      <dgm:prSet/>
      <dgm:spPr/>
      <dgm:t>
        <a:bodyPr/>
        <a:lstStyle/>
        <a:p>
          <a:endParaRPr lang="zh-TW" altLang="en-US"/>
        </a:p>
      </dgm:t>
    </dgm:pt>
    <dgm:pt modelId="{4D21154C-0F40-401D-8C5E-99667F3E964E}">
      <dgm:prSet phldrT="[文字]"/>
      <dgm:spPr/>
      <dgm:t>
        <a:bodyPr/>
        <a:lstStyle/>
        <a:p>
          <a:r>
            <a:rPr lang="zh-TW" altLang="en-US" b="1" smtClean="0">
              <a:latin typeface="微軟正黑體" panose="020B0604030504040204" pitchFamily="34" charset="-120"/>
              <a:ea typeface="微軟正黑體" panose="020B0604030504040204" pitchFamily="34" charset="-120"/>
            </a:rPr>
            <a:t>範       圍</a:t>
          </a:r>
          <a:endParaRPr lang="zh-TW" altLang="en-US" b="1" dirty="0">
            <a:latin typeface="微軟正黑體" panose="020B0604030504040204" pitchFamily="34" charset="-120"/>
            <a:ea typeface="微軟正黑體" panose="020B0604030504040204" pitchFamily="34" charset="-120"/>
          </a:endParaRPr>
        </a:p>
      </dgm:t>
    </dgm:pt>
    <dgm:pt modelId="{1EA66616-DFEB-4C55-8C7D-12332C7855C7}" type="parTrans" cxnId="{95B8A5BA-CED6-47F1-B502-2522DCA6C8A6}">
      <dgm:prSet/>
      <dgm:spPr/>
      <dgm:t>
        <a:bodyPr/>
        <a:lstStyle/>
        <a:p>
          <a:endParaRPr lang="zh-TW" altLang="en-US"/>
        </a:p>
      </dgm:t>
    </dgm:pt>
    <dgm:pt modelId="{A2C9D373-325B-4807-9878-70813B98A3B7}" type="sibTrans" cxnId="{95B8A5BA-CED6-47F1-B502-2522DCA6C8A6}">
      <dgm:prSet/>
      <dgm:spPr/>
      <dgm:t>
        <a:bodyPr/>
        <a:lstStyle/>
        <a:p>
          <a:endParaRPr lang="zh-TW" altLang="en-US"/>
        </a:p>
      </dgm:t>
    </dgm:pt>
    <dgm:pt modelId="{80021388-94FE-419D-B1AE-E9680107B9D8}">
      <dgm:prSet phldrT="[文字]" custT="1"/>
      <dgm:spPr/>
      <dgm:t>
        <a:bodyPr rIns="0" anchor="ctr"/>
        <a:lstStyle/>
        <a:p>
          <a:pPr marL="357188" indent="-357188">
            <a:lnSpc>
              <a:spcPts val="2400"/>
            </a:lnSpc>
          </a:pPr>
          <a:r>
            <a:rPr lang="zh-TW" altLang="en-US" sz="2400" b="1" dirty="0" smtClean="0">
              <a:solidFill>
                <a:srgbClr val="FF0000"/>
              </a:solidFill>
              <a:latin typeface="標楷體" panose="03000509000000000000" pitchFamily="65" charset="-120"/>
              <a:ea typeface="標楷體" panose="03000509000000000000" pitchFamily="65" charset="-120"/>
            </a:rPr>
            <a:t>所有收入及支出均應編入概算中</a:t>
          </a:r>
          <a:r>
            <a:rPr lang="zh-TW" altLang="en-US" sz="2400" dirty="0" smtClean="0">
              <a:latin typeface="標楷體" panose="03000509000000000000" pitchFamily="65" charset="-120"/>
              <a:ea typeface="標楷體" panose="03000509000000000000" pitchFamily="65" charset="-120"/>
            </a:rPr>
            <a:t>，包括一般</a:t>
          </a:r>
          <a:r>
            <a:rPr lang="zh-TW" altLang="en-US" sz="2400" u="none" dirty="0" smtClean="0">
              <a:latin typeface="標楷體" panose="03000509000000000000" pitchFamily="65" charset="-120"/>
              <a:ea typeface="標楷體" panose="03000509000000000000" pitchFamily="65" charset="-120"/>
            </a:rPr>
            <a:t>例行性預算、特別計畫、各項補助款、專案計畫及基金</a:t>
          </a:r>
          <a:r>
            <a:rPr lang="zh-TW" altLang="en-US" sz="2400" dirty="0" smtClean="0">
              <a:latin typeface="標楷體" panose="03000509000000000000" pitchFamily="65" charset="-120"/>
              <a:ea typeface="標楷體" panose="03000509000000000000" pitchFamily="65" charset="-120"/>
            </a:rPr>
            <a:t>等。</a:t>
          </a:r>
          <a:endParaRPr lang="zh-TW" altLang="en-US" sz="2400" dirty="0">
            <a:latin typeface="標楷體" panose="03000509000000000000" pitchFamily="65" charset="-120"/>
            <a:ea typeface="標楷體" panose="03000509000000000000" pitchFamily="65" charset="-120"/>
          </a:endParaRPr>
        </a:p>
      </dgm:t>
    </dgm:pt>
    <dgm:pt modelId="{9AD51C16-029F-4221-B395-476E31422339}" type="parTrans" cxnId="{59008B4B-8C11-4204-A3B5-C45EA21330CC}">
      <dgm:prSet/>
      <dgm:spPr/>
      <dgm:t>
        <a:bodyPr/>
        <a:lstStyle/>
        <a:p>
          <a:endParaRPr lang="zh-TW" altLang="en-US"/>
        </a:p>
      </dgm:t>
    </dgm:pt>
    <dgm:pt modelId="{527BBF43-E6DC-4BDB-8E7F-6AEB9C82ACB4}" type="sibTrans" cxnId="{59008B4B-8C11-4204-A3B5-C45EA21330CC}">
      <dgm:prSet/>
      <dgm:spPr/>
      <dgm:t>
        <a:bodyPr/>
        <a:lstStyle/>
        <a:p>
          <a:endParaRPr lang="zh-TW" altLang="en-US"/>
        </a:p>
      </dgm:t>
    </dgm:pt>
    <dgm:pt modelId="{8CE1E5A4-DF01-450E-AAE0-3CDCBEA78F24}">
      <dgm:prSet custT="1"/>
      <dgm:spPr/>
      <dgm:t>
        <a:bodyPr rIns="0" anchor="ctr"/>
        <a:lstStyle/>
        <a:p>
          <a:pPr marL="357188" indent="-357188"/>
          <a:r>
            <a:rPr lang="zh-TW" altLang="en-US" sz="2400" dirty="0" smtClean="0">
              <a:latin typeface="標楷體" panose="03000509000000000000" pitchFamily="65" charset="-120"/>
              <a:ea typeface="標楷體" panose="03000509000000000000" pitchFamily="65" charset="-120"/>
            </a:rPr>
            <a:t>為</a:t>
          </a:r>
          <a:r>
            <a:rPr lang="en-US" altLang="en-US" sz="2400" dirty="0" smtClean="0">
              <a:latin typeface="Times New Roman" pitchFamily="18" charset="0"/>
              <a:ea typeface="標楷體" panose="03000509000000000000" pitchFamily="65" charset="-120"/>
              <a:cs typeface="Times New Roman" pitchFamily="18" charset="0"/>
            </a:rPr>
            <a:t>1</a:t>
          </a:r>
          <a:r>
            <a:rPr lang="en-US" altLang="zh-TW" sz="2400" dirty="0" smtClean="0">
              <a:latin typeface="Times New Roman" pitchFamily="18" charset="0"/>
              <a:ea typeface="標楷體" panose="03000509000000000000" pitchFamily="65" charset="-120"/>
              <a:cs typeface="Times New Roman" pitchFamily="18" charset="0"/>
            </a:rPr>
            <a:t>10</a:t>
          </a:r>
          <a:r>
            <a:rPr lang="zh-TW" altLang="en-US" sz="2400" dirty="0" smtClean="0">
              <a:latin typeface="標楷體" panose="03000509000000000000" pitchFamily="65" charset="-120"/>
              <a:ea typeface="標楷體" panose="03000509000000000000" pitchFamily="65" charset="-120"/>
            </a:rPr>
            <a:t>學年度預算編列填寫之依據。</a:t>
          </a:r>
          <a:endParaRPr lang="zh-TW" altLang="en-US" sz="2400" dirty="0">
            <a:latin typeface="標楷體" panose="03000509000000000000" pitchFamily="65" charset="-120"/>
            <a:ea typeface="標楷體" panose="03000509000000000000" pitchFamily="65" charset="-120"/>
          </a:endParaRPr>
        </a:p>
      </dgm:t>
    </dgm:pt>
    <dgm:pt modelId="{6EAFE7DB-BA84-4FC6-9590-586333C177A3}" type="parTrans" cxnId="{F01E7F10-D59C-42AA-86F1-ECD283A370B7}">
      <dgm:prSet/>
      <dgm:spPr/>
      <dgm:t>
        <a:bodyPr/>
        <a:lstStyle/>
        <a:p>
          <a:endParaRPr lang="zh-TW" altLang="en-US"/>
        </a:p>
      </dgm:t>
    </dgm:pt>
    <dgm:pt modelId="{1754FCD1-DE31-4FD4-AC98-B20F403AF9C3}" type="sibTrans" cxnId="{F01E7F10-D59C-42AA-86F1-ECD283A370B7}">
      <dgm:prSet/>
      <dgm:spPr/>
      <dgm:t>
        <a:bodyPr/>
        <a:lstStyle/>
        <a:p>
          <a:endParaRPr lang="zh-TW" altLang="en-US"/>
        </a:p>
      </dgm:t>
    </dgm:pt>
    <dgm:pt modelId="{DED8B355-ED45-4FC3-A103-EBCCB81509A9}">
      <dgm:prSet phldrT="[文字]"/>
      <dgm:spPr/>
      <dgm:t>
        <a:bodyPr/>
        <a:lstStyle/>
        <a:p>
          <a:r>
            <a:rPr lang="zh-TW" altLang="en-US" b="1" dirty="0" smtClean="0">
              <a:latin typeface="微軟正黑體" panose="020B0604030504040204" pitchFamily="34" charset="-120"/>
              <a:ea typeface="微軟正黑體" panose="020B0604030504040204" pitchFamily="34" charset="-120"/>
            </a:rPr>
            <a:t>目        標</a:t>
          </a:r>
          <a:endParaRPr lang="zh-TW" altLang="en-US" b="1" dirty="0">
            <a:latin typeface="微軟正黑體" panose="020B0604030504040204" pitchFamily="34" charset="-120"/>
            <a:ea typeface="微軟正黑體" panose="020B0604030504040204" pitchFamily="34" charset="-120"/>
          </a:endParaRPr>
        </a:p>
      </dgm:t>
    </dgm:pt>
    <dgm:pt modelId="{685C4996-021A-4AFC-A014-03F6B8B907FF}" type="parTrans" cxnId="{2ABD9B1B-9342-40E0-BA3C-22985FAADC51}">
      <dgm:prSet/>
      <dgm:spPr/>
      <dgm:t>
        <a:bodyPr/>
        <a:lstStyle/>
        <a:p>
          <a:endParaRPr lang="zh-TW" altLang="en-US"/>
        </a:p>
      </dgm:t>
    </dgm:pt>
    <dgm:pt modelId="{E0D86DB0-A4DF-4A5C-A75D-9667961DD014}" type="sibTrans" cxnId="{2ABD9B1B-9342-40E0-BA3C-22985FAADC51}">
      <dgm:prSet/>
      <dgm:spPr/>
      <dgm:t>
        <a:bodyPr/>
        <a:lstStyle/>
        <a:p>
          <a:endParaRPr lang="zh-TW" altLang="en-US"/>
        </a:p>
      </dgm:t>
    </dgm:pt>
    <dgm:pt modelId="{06C0FDD9-5897-4CE5-AB6C-5815C5C5ABCD}">
      <dgm:prSet phldrT="[文字]"/>
      <dgm:spPr/>
      <dgm:t>
        <a:bodyPr/>
        <a:lstStyle/>
        <a:p>
          <a:pPr marL="357188" indent="-273050"/>
          <a:r>
            <a:rPr lang="zh-TW" altLang="en-US" dirty="0" smtClean="0">
              <a:latin typeface="標楷體" panose="03000509000000000000" pitchFamily="65" charset="-120"/>
              <a:ea typeface="標楷體" panose="03000509000000000000" pitchFamily="65" charset="-120"/>
            </a:rPr>
            <a:t>預算編列應達</a:t>
          </a:r>
          <a:r>
            <a:rPr lang="zh-TW" altLang="en-US" b="1" dirty="0" smtClean="0">
              <a:solidFill>
                <a:srgbClr val="FF0000"/>
              </a:solidFill>
              <a:latin typeface="標楷體" panose="03000509000000000000" pitchFamily="65" charset="-120"/>
              <a:ea typeface="標楷體" panose="03000509000000000000" pitchFamily="65" charset="-120"/>
            </a:rPr>
            <a:t>經常門收支預算平衡</a:t>
          </a:r>
          <a:r>
            <a:rPr lang="zh-TW" altLang="en-US"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dgm:t>
    </dgm:pt>
    <dgm:pt modelId="{9889AAFE-E8F6-414C-8CD6-3BE0E4AC0173}" type="parTrans" cxnId="{B93BABBD-A77A-4828-B0B5-6A1B59E30874}">
      <dgm:prSet/>
      <dgm:spPr/>
      <dgm:t>
        <a:bodyPr/>
        <a:lstStyle/>
        <a:p>
          <a:endParaRPr lang="zh-TW" altLang="en-US"/>
        </a:p>
      </dgm:t>
    </dgm:pt>
    <dgm:pt modelId="{21D67BBB-BFF0-4833-A43E-083DDD57D6C9}" type="sibTrans" cxnId="{B93BABBD-A77A-4828-B0B5-6A1B59E30874}">
      <dgm:prSet/>
      <dgm:spPr/>
      <dgm:t>
        <a:bodyPr/>
        <a:lstStyle/>
        <a:p>
          <a:endParaRPr lang="zh-TW" altLang="en-US"/>
        </a:p>
      </dgm:t>
    </dgm:pt>
    <dgm:pt modelId="{3F2FCBF5-7D5F-4047-B35E-5808725807B5}">
      <dgm:prSet/>
      <dgm:spPr/>
      <dgm:t>
        <a:bodyPr/>
        <a:lstStyle/>
        <a:p>
          <a:pPr marL="357188" indent="-273050"/>
          <a:r>
            <a:rPr lang="zh-TW" dirty="0" smtClean="0">
              <a:latin typeface="標楷體" panose="03000509000000000000" pitchFamily="65" charset="-120"/>
              <a:ea typeface="標楷體" panose="03000509000000000000" pitchFamily="65" charset="-120"/>
            </a:rPr>
            <a:t>計畫需符合學校</a:t>
          </a:r>
          <a:r>
            <a:rPr lang="zh-TW" altLang="en-US" dirty="0" smtClean="0">
              <a:latin typeface="標楷體" panose="03000509000000000000" pitchFamily="65" charset="-120"/>
              <a:ea typeface="標楷體" panose="03000509000000000000" pitchFamily="65" charset="-120"/>
            </a:rPr>
            <a:t>短中長程發展目標與策略。</a:t>
          </a:r>
          <a:endParaRPr lang="zh-TW" dirty="0">
            <a:latin typeface="標楷體" panose="03000509000000000000" pitchFamily="65" charset="-120"/>
            <a:ea typeface="標楷體" panose="03000509000000000000" pitchFamily="65" charset="-120"/>
          </a:endParaRPr>
        </a:p>
      </dgm:t>
    </dgm:pt>
    <dgm:pt modelId="{9ED22F4D-9BAB-417B-84E3-2F70EF493AF0}" type="parTrans" cxnId="{C2CA6866-143B-47F3-9268-1CE656A28B66}">
      <dgm:prSet/>
      <dgm:spPr/>
      <dgm:t>
        <a:bodyPr/>
        <a:lstStyle/>
        <a:p>
          <a:endParaRPr lang="zh-TW" altLang="en-US"/>
        </a:p>
      </dgm:t>
    </dgm:pt>
    <dgm:pt modelId="{8964FE95-DF02-411C-A6FB-E3F6D82465EB}" type="sibTrans" cxnId="{C2CA6866-143B-47F3-9268-1CE656A28B66}">
      <dgm:prSet/>
      <dgm:spPr/>
      <dgm:t>
        <a:bodyPr/>
        <a:lstStyle/>
        <a:p>
          <a:endParaRPr lang="zh-TW" altLang="en-US"/>
        </a:p>
      </dgm:t>
    </dgm:pt>
    <dgm:pt modelId="{CD617E85-1CBA-4A7B-8A7D-748C6DAC7155}" type="pres">
      <dgm:prSet presAssocID="{3DA7474B-923A-4C05-994A-D61373D8C48E}" presName="Name0" presStyleCnt="0">
        <dgm:presLayoutVars>
          <dgm:dir/>
          <dgm:animLvl val="lvl"/>
          <dgm:resizeHandles/>
        </dgm:presLayoutVars>
      </dgm:prSet>
      <dgm:spPr/>
      <dgm:t>
        <a:bodyPr/>
        <a:lstStyle/>
        <a:p>
          <a:endParaRPr lang="zh-TW" altLang="en-US"/>
        </a:p>
      </dgm:t>
    </dgm:pt>
    <dgm:pt modelId="{96A5A194-AD6C-4947-B3EF-83F616C13460}" type="pres">
      <dgm:prSet presAssocID="{DED8B355-ED45-4FC3-A103-EBCCB81509A9}" presName="linNode" presStyleCnt="0"/>
      <dgm:spPr/>
      <dgm:t>
        <a:bodyPr/>
        <a:lstStyle/>
        <a:p>
          <a:endParaRPr lang="zh-TW" altLang="en-US"/>
        </a:p>
      </dgm:t>
    </dgm:pt>
    <dgm:pt modelId="{801DC957-59BB-4FD6-AA18-48B17828CBF7}" type="pres">
      <dgm:prSet presAssocID="{DED8B355-ED45-4FC3-A103-EBCCB81509A9}" presName="parentShp" presStyleLbl="node1" presStyleIdx="0" presStyleCnt="3" custScaleX="80293" custScaleY="99442" custLinFactNeighborX="-10944" custLinFactNeighborY="683">
        <dgm:presLayoutVars>
          <dgm:bulletEnabled val="1"/>
        </dgm:presLayoutVars>
      </dgm:prSet>
      <dgm:spPr/>
      <dgm:t>
        <a:bodyPr/>
        <a:lstStyle/>
        <a:p>
          <a:endParaRPr lang="zh-TW" altLang="en-US"/>
        </a:p>
      </dgm:t>
    </dgm:pt>
    <dgm:pt modelId="{A561D347-600C-44B7-8EB7-BE7D181AA26A}" type="pres">
      <dgm:prSet presAssocID="{DED8B355-ED45-4FC3-A103-EBCCB81509A9}" presName="childShp" presStyleLbl="bgAccFollowNode1" presStyleIdx="0" presStyleCnt="3" custScaleX="113130">
        <dgm:presLayoutVars>
          <dgm:bulletEnabled val="1"/>
        </dgm:presLayoutVars>
      </dgm:prSet>
      <dgm:spPr/>
      <dgm:t>
        <a:bodyPr/>
        <a:lstStyle/>
        <a:p>
          <a:endParaRPr lang="zh-TW" altLang="en-US"/>
        </a:p>
      </dgm:t>
    </dgm:pt>
    <dgm:pt modelId="{EB10F380-057C-46CB-9F40-0A51F9CCC21E}" type="pres">
      <dgm:prSet presAssocID="{E0D86DB0-A4DF-4A5C-A75D-9667961DD014}" presName="spacing" presStyleCnt="0"/>
      <dgm:spPr/>
      <dgm:t>
        <a:bodyPr/>
        <a:lstStyle/>
        <a:p>
          <a:endParaRPr lang="zh-TW" altLang="en-US"/>
        </a:p>
      </dgm:t>
    </dgm:pt>
    <dgm:pt modelId="{C766A217-387D-497B-8989-4359EEE0E641}" type="pres">
      <dgm:prSet presAssocID="{CF5AF3D5-4230-4B3B-AFA6-99904553C9FC}" presName="linNode" presStyleCnt="0"/>
      <dgm:spPr/>
      <dgm:t>
        <a:bodyPr/>
        <a:lstStyle/>
        <a:p>
          <a:endParaRPr lang="zh-TW" altLang="en-US"/>
        </a:p>
      </dgm:t>
    </dgm:pt>
    <dgm:pt modelId="{B0E2AF6B-B3D5-4F4F-9460-0ACB59838EB8}" type="pres">
      <dgm:prSet presAssocID="{CF5AF3D5-4230-4B3B-AFA6-99904553C9FC}" presName="parentShp" presStyleLbl="node1" presStyleIdx="1" presStyleCnt="3" custScaleX="80315" custScaleY="99364">
        <dgm:presLayoutVars>
          <dgm:bulletEnabled val="1"/>
        </dgm:presLayoutVars>
      </dgm:prSet>
      <dgm:spPr/>
      <dgm:t>
        <a:bodyPr/>
        <a:lstStyle/>
        <a:p>
          <a:endParaRPr lang="zh-TW" altLang="en-US"/>
        </a:p>
      </dgm:t>
    </dgm:pt>
    <dgm:pt modelId="{A0C4F6B3-FCC8-4B0C-B9A3-0046759A6CF3}" type="pres">
      <dgm:prSet presAssocID="{CF5AF3D5-4230-4B3B-AFA6-99904553C9FC}" presName="childShp" presStyleLbl="bgAccFollowNode1" presStyleIdx="1" presStyleCnt="3" custScaleX="113123">
        <dgm:presLayoutVars>
          <dgm:bulletEnabled val="1"/>
        </dgm:presLayoutVars>
      </dgm:prSet>
      <dgm:spPr/>
      <dgm:t>
        <a:bodyPr/>
        <a:lstStyle/>
        <a:p>
          <a:endParaRPr lang="zh-TW" altLang="en-US"/>
        </a:p>
      </dgm:t>
    </dgm:pt>
    <dgm:pt modelId="{0B044E24-DB45-4B16-9E1C-BE36AC29A5AC}" type="pres">
      <dgm:prSet presAssocID="{01CA9CB1-4CAA-47DC-827D-7BD628BF2CAF}" presName="spacing" presStyleCnt="0"/>
      <dgm:spPr/>
      <dgm:t>
        <a:bodyPr/>
        <a:lstStyle/>
        <a:p>
          <a:endParaRPr lang="zh-TW" altLang="en-US"/>
        </a:p>
      </dgm:t>
    </dgm:pt>
    <dgm:pt modelId="{C1D00DFC-7811-4143-9FA7-4C488C2BEE1C}" type="pres">
      <dgm:prSet presAssocID="{4D21154C-0F40-401D-8C5E-99667F3E964E}" presName="linNode" presStyleCnt="0"/>
      <dgm:spPr/>
      <dgm:t>
        <a:bodyPr/>
        <a:lstStyle/>
        <a:p>
          <a:endParaRPr lang="zh-TW" altLang="en-US"/>
        </a:p>
      </dgm:t>
    </dgm:pt>
    <dgm:pt modelId="{AD2E6447-B871-4537-8B94-39C90495B280}" type="pres">
      <dgm:prSet presAssocID="{4D21154C-0F40-401D-8C5E-99667F3E964E}" presName="parentShp" presStyleLbl="node1" presStyleIdx="2" presStyleCnt="3" custScaleX="80315" custScaleY="99364">
        <dgm:presLayoutVars>
          <dgm:bulletEnabled val="1"/>
        </dgm:presLayoutVars>
      </dgm:prSet>
      <dgm:spPr/>
      <dgm:t>
        <a:bodyPr/>
        <a:lstStyle/>
        <a:p>
          <a:endParaRPr lang="zh-TW" altLang="en-US"/>
        </a:p>
      </dgm:t>
    </dgm:pt>
    <dgm:pt modelId="{36B579B0-D126-4F3C-AE65-8387137B263C}" type="pres">
      <dgm:prSet presAssocID="{4D21154C-0F40-401D-8C5E-99667F3E964E}" presName="childShp" presStyleLbl="bgAccFollowNode1" presStyleIdx="2" presStyleCnt="3" custScaleX="112238" custScaleY="101309">
        <dgm:presLayoutVars>
          <dgm:bulletEnabled val="1"/>
        </dgm:presLayoutVars>
      </dgm:prSet>
      <dgm:spPr/>
      <dgm:t>
        <a:bodyPr/>
        <a:lstStyle/>
        <a:p>
          <a:endParaRPr lang="zh-TW" altLang="en-US"/>
        </a:p>
      </dgm:t>
    </dgm:pt>
  </dgm:ptLst>
  <dgm:cxnLst>
    <dgm:cxn modelId="{F73424F9-5E7A-4828-8AF5-3A075083CC1A}" type="presOf" srcId="{4D21154C-0F40-401D-8C5E-99667F3E964E}" destId="{AD2E6447-B871-4537-8B94-39C90495B280}" srcOrd="0" destOrd="0" presId="urn:microsoft.com/office/officeart/2005/8/layout/vList6"/>
    <dgm:cxn modelId="{95B8A5BA-CED6-47F1-B502-2522DCA6C8A6}" srcId="{3DA7474B-923A-4C05-994A-D61373D8C48E}" destId="{4D21154C-0F40-401D-8C5E-99667F3E964E}" srcOrd="2" destOrd="0" parTransId="{1EA66616-DFEB-4C55-8C7D-12332C7855C7}" sibTransId="{A2C9D373-325B-4807-9878-70813B98A3B7}"/>
    <dgm:cxn modelId="{2ABD9B1B-9342-40E0-BA3C-22985FAADC51}" srcId="{3DA7474B-923A-4C05-994A-D61373D8C48E}" destId="{DED8B355-ED45-4FC3-A103-EBCCB81509A9}" srcOrd="0" destOrd="0" parTransId="{685C4996-021A-4AFC-A014-03F6B8B907FF}" sibTransId="{E0D86DB0-A4DF-4A5C-A75D-9667961DD014}"/>
    <dgm:cxn modelId="{C2CA6866-143B-47F3-9268-1CE656A28B66}" srcId="{DED8B355-ED45-4FC3-A103-EBCCB81509A9}" destId="{3F2FCBF5-7D5F-4047-B35E-5808725807B5}" srcOrd="1" destOrd="0" parTransId="{9ED22F4D-9BAB-417B-84E3-2F70EF493AF0}" sibTransId="{8964FE95-DF02-411C-A6FB-E3F6D82465EB}"/>
    <dgm:cxn modelId="{BE500239-9653-45D0-BFFD-AA51F7B9BB1E}" type="presOf" srcId="{80021388-94FE-419D-B1AE-E9680107B9D8}" destId="{36B579B0-D126-4F3C-AE65-8387137B263C}" srcOrd="0" destOrd="0" presId="urn:microsoft.com/office/officeart/2005/8/layout/vList6"/>
    <dgm:cxn modelId="{022F456E-FDD3-45B1-B307-27B497E0F2B8}" type="presOf" srcId="{CF5AF3D5-4230-4B3B-AFA6-99904553C9FC}" destId="{B0E2AF6B-B3D5-4F4F-9460-0ACB59838EB8}" srcOrd="0" destOrd="0" presId="urn:microsoft.com/office/officeart/2005/8/layout/vList6"/>
    <dgm:cxn modelId="{A14D84BF-510B-45DC-AEEF-A36DFF296FF9}" type="presOf" srcId="{3DA7474B-923A-4C05-994A-D61373D8C48E}" destId="{CD617E85-1CBA-4A7B-8A7D-748C6DAC7155}" srcOrd="0" destOrd="0" presId="urn:microsoft.com/office/officeart/2005/8/layout/vList6"/>
    <dgm:cxn modelId="{B93BABBD-A77A-4828-B0B5-6A1B59E30874}" srcId="{DED8B355-ED45-4FC3-A103-EBCCB81509A9}" destId="{06C0FDD9-5897-4CE5-AB6C-5815C5C5ABCD}" srcOrd="0" destOrd="0" parTransId="{9889AAFE-E8F6-414C-8CD6-3BE0E4AC0173}" sibTransId="{21D67BBB-BFF0-4833-A43E-083DDD57D6C9}"/>
    <dgm:cxn modelId="{F01E7F10-D59C-42AA-86F1-ECD283A370B7}" srcId="{CF5AF3D5-4230-4B3B-AFA6-99904553C9FC}" destId="{8CE1E5A4-DF01-450E-AAE0-3CDCBEA78F24}" srcOrd="1" destOrd="0" parTransId="{6EAFE7DB-BA84-4FC6-9590-586333C177A3}" sibTransId="{1754FCD1-DE31-4FD4-AC98-B20F403AF9C3}"/>
    <dgm:cxn modelId="{A016B16F-16DF-4984-9BE2-2DB5C3885D57}" type="presOf" srcId="{06C0FDD9-5897-4CE5-AB6C-5815C5C5ABCD}" destId="{A561D347-600C-44B7-8EB7-BE7D181AA26A}" srcOrd="0" destOrd="0" presId="urn:microsoft.com/office/officeart/2005/8/layout/vList6"/>
    <dgm:cxn modelId="{75F2E441-95EE-499A-A19C-A3668B143617}" type="presOf" srcId="{9B92179B-7BC3-4BD8-9A0A-5F2E95DB67A2}" destId="{A0C4F6B3-FCC8-4B0C-B9A3-0046759A6CF3}" srcOrd="0" destOrd="0" presId="urn:microsoft.com/office/officeart/2005/8/layout/vList6"/>
    <dgm:cxn modelId="{9CF93603-F3C4-4551-8EA4-69A23788514A}" type="presOf" srcId="{3F2FCBF5-7D5F-4047-B35E-5808725807B5}" destId="{A561D347-600C-44B7-8EB7-BE7D181AA26A}" srcOrd="0" destOrd="1" presId="urn:microsoft.com/office/officeart/2005/8/layout/vList6"/>
    <dgm:cxn modelId="{59008B4B-8C11-4204-A3B5-C45EA21330CC}" srcId="{4D21154C-0F40-401D-8C5E-99667F3E964E}" destId="{80021388-94FE-419D-B1AE-E9680107B9D8}" srcOrd="0" destOrd="0" parTransId="{9AD51C16-029F-4221-B395-476E31422339}" sibTransId="{527BBF43-E6DC-4BDB-8E7F-6AEB9C82ACB4}"/>
    <dgm:cxn modelId="{7BDBAFBE-B3F6-4042-8799-87C91136F1FB}" srcId="{CF5AF3D5-4230-4B3B-AFA6-99904553C9FC}" destId="{9B92179B-7BC3-4BD8-9A0A-5F2E95DB67A2}" srcOrd="0" destOrd="0" parTransId="{07C63201-60B9-4489-B76A-19818130C2F2}" sibTransId="{B110EF1B-6F6F-407F-AE6C-82C23E2DC22E}"/>
    <dgm:cxn modelId="{469D64A9-6D85-414F-9BA3-EF83E6BB66C8}" type="presOf" srcId="{DED8B355-ED45-4FC3-A103-EBCCB81509A9}" destId="{801DC957-59BB-4FD6-AA18-48B17828CBF7}" srcOrd="0" destOrd="0" presId="urn:microsoft.com/office/officeart/2005/8/layout/vList6"/>
    <dgm:cxn modelId="{DF7A9556-B541-4F49-AF68-26D7D6D89CAA}" srcId="{3DA7474B-923A-4C05-994A-D61373D8C48E}" destId="{CF5AF3D5-4230-4B3B-AFA6-99904553C9FC}" srcOrd="1" destOrd="0" parTransId="{7A38A488-4AA0-41FD-A19B-DAA59A82BCE3}" sibTransId="{01CA9CB1-4CAA-47DC-827D-7BD628BF2CAF}"/>
    <dgm:cxn modelId="{C5BE909C-736B-4016-A35B-6E65FCB5A9E9}" type="presOf" srcId="{8CE1E5A4-DF01-450E-AAE0-3CDCBEA78F24}" destId="{A0C4F6B3-FCC8-4B0C-B9A3-0046759A6CF3}" srcOrd="0" destOrd="1" presId="urn:microsoft.com/office/officeart/2005/8/layout/vList6"/>
    <dgm:cxn modelId="{E6B81A56-AFF9-441D-AE1F-DB68B0AEC79E}" type="presParOf" srcId="{CD617E85-1CBA-4A7B-8A7D-748C6DAC7155}" destId="{96A5A194-AD6C-4947-B3EF-83F616C13460}" srcOrd="0" destOrd="0" presId="urn:microsoft.com/office/officeart/2005/8/layout/vList6"/>
    <dgm:cxn modelId="{75C8D9C9-A698-41C3-AFE9-0AF6029DE2DA}" type="presParOf" srcId="{96A5A194-AD6C-4947-B3EF-83F616C13460}" destId="{801DC957-59BB-4FD6-AA18-48B17828CBF7}" srcOrd="0" destOrd="0" presId="urn:microsoft.com/office/officeart/2005/8/layout/vList6"/>
    <dgm:cxn modelId="{CE6961AF-5F55-4B21-A0E4-AA4BD4061DB9}" type="presParOf" srcId="{96A5A194-AD6C-4947-B3EF-83F616C13460}" destId="{A561D347-600C-44B7-8EB7-BE7D181AA26A}" srcOrd="1" destOrd="0" presId="urn:microsoft.com/office/officeart/2005/8/layout/vList6"/>
    <dgm:cxn modelId="{ED55BBEC-F0C0-4FEC-B32A-E08BD4FA6B5D}" type="presParOf" srcId="{CD617E85-1CBA-4A7B-8A7D-748C6DAC7155}" destId="{EB10F380-057C-46CB-9F40-0A51F9CCC21E}" srcOrd="1" destOrd="0" presId="urn:microsoft.com/office/officeart/2005/8/layout/vList6"/>
    <dgm:cxn modelId="{1850B2A0-02D5-444C-983A-C5955A4275B3}" type="presParOf" srcId="{CD617E85-1CBA-4A7B-8A7D-748C6DAC7155}" destId="{C766A217-387D-497B-8989-4359EEE0E641}" srcOrd="2" destOrd="0" presId="urn:microsoft.com/office/officeart/2005/8/layout/vList6"/>
    <dgm:cxn modelId="{660072E4-57CB-4F91-8534-6901216E607F}" type="presParOf" srcId="{C766A217-387D-497B-8989-4359EEE0E641}" destId="{B0E2AF6B-B3D5-4F4F-9460-0ACB59838EB8}" srcOrd="0" destOrd="0" presId="urn:microsoft.com/office/officeart/2005/8/layout/vList6"/>
    <dgm:cxn modelId="{85A700E3-CC5D-4F81-914B-FBC68FA356AE}" type="presParOf" srcId="{C766A217-387D-497B-8989-4359EEE0E641}" destId="{A0C4F6B3-FCC8-4B0C-B9A3-0046759A6CF3}" srcOrd="1" destOrd="0" presId="urn:microsoft.com/office/officeart/2005/8/layout/vList6"/>
    <dgm:cxn modelId="{9AD181F6-73B1-41E8-8F4D-25CC207A9782}" type="presParOf" srcId="{CD617E85-1CBA-4A7B-8A7D-748C6DAC7155}" destId="{0B044E24-DB45-4B16-9E1C-BE36AC29A5AC}" srcOrd="3" destOrd="0" presId="urn:microsoft.com/office/officeart/2005/8/layout/vList6"/>
    <dgm:cxn modelId="{8C956126-8106-41B2-BFD5-117AAD31EBE2}" type="presParOf" srcId="{CD617E85-1CBA-4A7B-8A7D-748C6DAC7155}" destId="{C1D00DFC-7811-4143-9FA7-4C488C2BEE1C}" srcOrd="4" destOrd="0" presId="urn:microsoft.com/office/officeart/2005/8/layout/vList6"/>
    <dgm:cxn modelId="{5D6DED38-F719-4DAD-B741-FA27C9B7A901}" type="presParOf" srcId="{C1D00DFC-7811-4143-9FA7-4C488C2BEE1C}" destId="{AD2E6447-B871-4537-8B94-39C90495B280}" srcOrd="0" destOrd="0" presId="urn:microsoft.com/office/officeart/2005/8/layout/vList6"/>
    <dgm:cxn modelId="{5081D3C5-341A-42E5-B992-F48277438892}" type="presParOf" srcId="{C1D00DFC-7811-4143-9FA7-4C488C2BEE1C}" destId="{36B579B0-D126-4F3C-AE65-8387137B263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AEAC29-C861-4641-BC5C-D0BA26C80BFA}"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zh-TW" altLang="en-US"/>
        </a:p>
      </dgm:t>
    </dgm:pt>
    <dgm:pt modelId="{D6D957BC-0212-43D2-9C5D-1939F4A46E24}">
      <dgm:prSet phldrT="[文字]" custT="1"/>
      <dgm:spPr/>
      <dgm:t>
        <a:bodyPr/>
        <a:lstStyle/>
        <a:p>
          <a:r>
            <a:rPr lang="zh-TW" altLang="en-US" sz="4400" dirty="0" smtClean="0">
              <a:latin typeface="標楷體" panose="03000509000000000000" pitchFamily="65" charset="-120"/>
              <a:ea typeface="標楷體" panose="03000509000000000000" pitchFamily="65" charset="-120"/>
            </a:rPr>
            <a:t>校內經費</a:t>
          </a:r>
          <a:endParaRPr lang="zh-TW" altLang="en-US" sz="4400" dirty="0">
            <a:latin typeface="標楷體" panose="03000509000000000000" pitchFamily="65" charset="-120"/>
            <a:ea typeface="標楷體" panose="03000509000000000000" pitchFamily="65" charset="-120"/>
          </a:endParaRPr>
        </a:p>
      </dgm:t>
    </dgm:pt>
    <dgm:pt modelId="{2C88BB38-5135-43F0-A06A-74FB1E0137CE}" type="parTrans" cxnId="{91B242AD-2E05-4D15-A750-3CBF2965CD61}">
      <dgm:prSet/>
      <dgm:spPr/>
      <dgm:t>
        <a:bodyPr/>
        <a:lstStyle/>
        <a:p>
          <a:endParaRPr lang="zh-TW" altLang="en-US"/>
        </a:p>
      </dgm:t>
    </dgm:pt>
    <dgm:pt modelId="{F8040D2C-2CD8-4BD3-8C81-C73D1CBA1888}" type="sibTrans" cxnId="{91B242AD-2E05-4D15-A750-3CBF2965CD61}">
      <dgm:prSet/>
      <dgm:spPr/>
      <dgm:t>
        <a:bodyPr/>
        <a:lstStyle/>
        <a:p>
          <a:endParaRPr lang="zh-TW" altLang="en-US"/>
        </a:p>
      </dgm:t>
    </dgm:pt>
    <dgm:pt modelId="{92A16F96-2B0D-4FCB-B5F0-A14A38B12258}">
      <dgm:prSet phldrT="[文字]" custT="1"/>
      <dgm:spPr/>
      <dgm:t>
        <a:bodyPr/>
        <a:lstStyle/>
        <a:p>
          <a:pPr algn="l"/>
          <a:r>
            <a:rPr lang="zh-TW" altLang="en-US" sz="2400" b="1" dirty="0" smtClean="0">
              <a:solidFill>
                <a:srgbClr val="FF0000"/>
              </a:solidFill>
              <a:latin typeface="標楷體" panose="03000509000000000000" pitchFamily="65" charset="-120"/>
              <a:ea typeface="標楷體" panose="03000509000000000000" pitchFamily="65" charset="-120"/>
            </a:rPr>
            <a:t>不須支付場地借用費</a:t>
          </a:r>
          <a:r>
            <a:rPr lang="en-US" altLang="zh-TW" sz="2400" dirty="0" smtClean="0">
              <a:latin typeface="標楷體" panose="03000509000000000000" pitchFamily="65" charset="-120"/>
              <a:ea typeface="標楷體" panose="03000509000000000000" pitchFamily="65" charset="-120"/>
            </a:rPr>
            <a:t>(</a:t>
          </a:r>
          <a:r>
            <a:rPr lang="zh-TW" altLang="zh-TW" sz="2400" dirty="0" smtClean="0">
              <a:latin typeface="標楷體" panose="03000509000000000000" pitchFamily="65" charset="-120"/>
              <a:ea typeface="標楷體" panose="03000509000000000000" pitchFamily="65" charset="-120"/>
            </a:rPr>
            <a:t>除場地另有規定外</a:t>
          </a:r>
          <a:r>
            <a:rPr lang="zh-TW" altLang="en-US" sz="2400" dirty="0" smtClean="0">
              <a:latin typeface="標楷體" panose="03000509000000000000" pitchFamily="65" charset="-120"/>
              <a:ea typeface="標楷體" panose="03000509000000000000" pitchFamily="65" charset="-120"/>
            </a:rPr>
            <a:t>；例如國璽樓會議廳室。）</a:t>
          </a:r>
          <a:endParaRPr lang="zh-TW" altLang="en-US" sz="2400" dirty="0">
            <a:latin typeface="標楷體" panose="03000509000000000000" pitchFamily="65" charset="-120"/>
            <a:ea typeface="標楷體" panose="03000509000000000000" pitchFamily="65" charset="-120"/>
          </a:endParaRPr>
        </a:p>
      </dgm:t>
    </dgm:pt>
    <dgm:pt modelId="{F0882BD5-1773-4871-92F0-4579A3B04849}" type="parTrans" cxnId="{F0A94BBD-7416-447B-B9A0-1C568B204E4B}">
      <dgm:prSet>
        <dgm:style>
          <a:lnRef idx="2">
            <a:schemeClr val="accent1"/>
          </a:lnRef>
          <a:fillRef idx="0">
            <a:schemeClr val="accent1"/>
          </a:fillRef>
          <a:effectRef idx="1">
            <a:schemeClr val="accent1"/>
          </a:effectRef>
          <a:fontRef idx="minor">
            <a:schemeClr val="tx1"/>
          </a:fontRef>
        </dgm:style>
      </dgm:prSet>
      <dgm:spPr/>
      <dgm:t>
        <a:bodyPr/>
        <a:lstStyle/>
        <a:p>
          <a:endParaRPr lang="zh-TW" altLang="en-US"/>
        </a:p>
      </dgm:t>
    </dgm:pt>
    <dgm:pt modelId="{52621960-B133-40B8-9BD5-DCD0E1FD7054}" type="sibTrans" cxnId="{F0A94BBD-7416-447B-B9A0-1C568B204E4B}">
      <dgm:prSet/>
      <dgm:spPr/>
      <dgm:t>
        <a:bodyPr/>
        <a:lstStyle/>
        <a:p>
          <a:endParaRPr lang="zh-TW" altLang="en-US"/>
        </a:p>
      </dgm:t>
    </dgm:pt>
    <dgm:pt modelId="{EA725182-88A4-4861-8BCB-A820C887F467}">
      <dgm:prSet phldrT="[文字]" custT="1"/>
      <dgm:spPr>
        <a:solidFill>
          <a:srgbClr val="FF9966"/>
        </a:solidFill>
      </dgm:spPr>
      <dgm:t>
        <a:bodyPr/>
        <a:lstStyle/>
        <a:p>
          <a:r>
            <a:rPr lang="zh-TW" altLang="en-US" sz="4400" dirty="0" smtClean="0">
              <a:latin typeface="標楷體" panose="03000509000000000000" pitchFamily="65" charset="-120"/>
              <a:ea typeface="標楷體" panose="03000509000000000000" pitchFamily="65" charset="-120"/>
            </a:rPr>
            <a:t>校外經費</a:t>
          </a:r>
          <a:endParaRPr lang="zh-TW" altLang="en-US" sz="4400" dirty="0">
            <a:latin typeface="標楷體" panose="03000509000000000000" pitchFamily="65" charset="-120"/>
            <a:ea typeface="標楷體" panose="03000509000000000000" pitchFamily="65" charset="-120"/>
          </a:endParaRPr>
        </a:p>
      </dgm:t>
    </dgm:pt>
    <dgm:pt modelId="{A0647259-ED5D-4F0F-A521-0589CADA929F}" type="parTrans" cxnId="{1664C256-F67A-4323-90A8-6E2E8CDDA6C2}">
      <dgm:prSet/>
      <dgm:spPr/>
      <dgm:t>
        <a:bodyPr/>
        <a:lstStyle/>
        <a:p>
          <a:endParaRPr lang="zh-TW" altLang="en-US"/>
        </a:p>
      </dgm:t>
    </dgm:pt>
    <dgm:pt modelId="{84EE28CC-B6BD-4BAE-A485-43CAC8F248D7}" type="sibTrans" cxnId="{1664C256-F67A-4323-90A8-6E2E8CDDA6C2}">
      <dgm:prSet/>
      <dgm:spPr/>
      <dgm:t>
        <a:bodyPr/>
        <a:lstStyle/>
        <a:p>
          <a:endParaRPr lang="zh-TW" altLang="en-US"/>
        </a:p>
      </dgm:t>
    </dgm:pt>
    <dgm:pt modelId="{828211D7-1D36-4A7D-A02A-7078D4B1E11D}">
      <dgm:prSet phldrT="[文字]" custT="1">
        <dgm:style>
          <a:lnRef idx="2">
            <a:schemeClr val="accent5"/>
          </a:lnRef>
          <a:fillRef idx="1">
            <a:schemeClr val="lt1"/>
          </a:fillRef>
          <a:effectRef idx="0">
            <a:schemeClr val="accent5"/>
          </a:effectRef>
          <a:fontRef idx="minor">
            <a:schemeClr val="dk1"/>
          </a:fontRef>
        </dgm:style>
      </dgm:prSet>
      <dgm:spPr>
        <a:ln/>
      </dgm:spPr>
      <dgm:t>
        <a:bodyPr/>
        <a:lstStyle/>
        <a:p>
          <a:r>
            <a:rPr lang="zh-TW" altLang="en-US" sz="2800" dirty="0" smtClean="0">
              <a:solidFill>
                <a:srgbClr val="0033CC"/>
              </a:solidFill>
              <a:latin typeface="標楷體" panose="03000509000000000000" pitchFamily="65" charset="-120"/>
              <a:ea typeface="標楷體" panose="03000509000000000000" pitchFamily="65" charset="-120"/>
            </a:rPr>
            <a:t>須支付場地費</a:t>
          </a:r>
          <a:endParaRPr lang="zh-TW" altLang="en-US" sz="2800" dirty="0">
            <a:solidFill>
              <a:srgbClr val="0033CC"/>
            </a:solidFill>
            <a:latin typeface="標楷體" panose="03000509000000000000" pitchFamily="65" charset="-120"/>
            <a:ea typeface="標楷體" panose="03000509000000000000" pitchFamily="65" charset="-120"/>
          </a:endParaRPr>
        </a:p>
      </dgm:t>
    </dgm:pt>
    <dgm:pt modelId="{D409DF7F-395C-498C-8809-FE1670236989}" type="parTrans" cxnId="{762C3065-AB6D-4A3A-830F-D2AD7F1606FF}">
      <dgm:prSet>
        <dgm:style>
          <a:lnRef idx="2">
            <a:schemeClr val="accent5"/>
          </a:lnRef>
          <a:fillRef idx="0">
            <a:schemeClr val="accent5"/>
          </a:fillRef>
          <a:effectRef idx="1">
            <a:schemeClr val="accent5"/>
          </a:effectRef>
          <a:fontRef idx="minor">
            <a:schemeClr val="tx1"/>
          </a:fontRef>
        </dgm:style>
      </dgm:prSet>
      <dgm:spPr/>
      <dgm:t>
        <a:bodyPr/>
        <a:lstStyle/>
        <a:p>
          <a:endParaRPr lang="zh-TW" altLang="en-US"/>
        </a:p>
      </dgm:t>
    </dgm:pt>
    <dgm:pt modelId="{EED473AC-F17D-47B7-A7FD-4438F345C1A8}" type="sibTrans" cxnId="{762C3065-AB6D-4A3A-830F-D2AD7F1606FF}">
      <dgm:prSet/>
      <dgm:spPr/>
      <dgm:t>
        <a:bodyPr/>
        <a:lstStyle/>
        <a:p>
          <a:endParaRPr lang="zh-TW" altLang="en-US"/>
        </a:p>
      </dgm:t>
    </dgm:pt>
    <dgm:pt modelId="{56A08163-A395-47D0-90E8-849759A5AFAE}">
      <dgm:prSet>
        <dgm:style>
          <a:lnRef idx="2">
            <a:schemeClr val="accent6"/>
          </a:lnRef>
          <a:fillRef idx="1">
            <a:schemeClr val="lt1"/>
          </a:fillRef>
          <a:effectRef idx="0">
            <a:schemeClr val="accent6"/>
          </a:effectRef>
          <a:fontRef idx="minor">
            <a:schemeClr val="dk1"/>
          </a:fontRef>
        </dgm:style>
      </dgm:prSet>
      <dgm:spPr/>
      <dgm:t>
        <a:bodyPr/>
        <a:lstStyle/>
        <a:p>
          <a:pPr algn="l"/>
          <a:r>
            <a:rPr lang="zh-TW" altLang="en-US" dirty="0" smtClean="0">
              <a:latin typeface="標楷體" panose="03000509000000000000" pitchFamily="65" charset="-120"/>
              <a:ea typeface="標楷體" panose="03000509000000000000" pitchFamily="65" charset="-120"/>
            </a:rPr>
            <a:t>設備使用費、技術人員操作費及工友</a:t>
          </a:r>
          <a:r>
            <a:rPr lang="zh-TW" altLang="en-US" b="1" dirty="0" smtClean="0">
              <a:solidFill>
                <a:schemeClr val="tx1"/>
              </a:solidFill>
              <a:latin typeface="標楷體" panose="03000509000000000000" pitchFamily="65" charset="-120"/>
              <a:ea typeface="標楷體" panose="03000509000000000000" pitchFamily="65" charset="-120"/>
            </a:rPr>
            <a:t>加班費</a:t>
          </a:r>
          <a:r>
            <a:rPr lang="zh-TW" altLang="en-US" dirty="0" smtClean="0">
              <a:solidFill>
                <a:schemeClr val="tx1"/>
              </a:solidFill>
              <a:latin typeface="標楷體" panose="03000509000000000000" pitchFamily="65" charset="-120"/>
              <a:ea typeface="標楷體" panose="03000509000000000000" pitchFamily="65" charset="-120"/>
            </a:rPr>
            <a:t>等</a:t>
          </a:r>
          <a:r>
            <a:rPr lang="zh-TW" altLang="en-US" dirty="0" smtClean="0">
              <a:latin typeface="標楷體" panose="03000509000000000000" pitchFamily="65" charset="-120"/>
              <a:ea typeface="標楷體" panose="03000509000000000000" pitchFamily="65" charset="-120"/>
            </a:rPr>
            <a:t>仍須由</a:t>
          </a:r>
          <a:r>
            <a:rPr lang="zh-TW" altLang="en-US" b="1" dirty="0" smtClean="0">
              <a:solidFill>
                <a:srgbClr val="FF0000"/>
              </a:solidFill>
              <a:latin typeface="標楷體" panose="03000509000000000000" pitchFamily="65" charset="-120"/>
              <a:ea typeface="標楷體" panose="03000509000000000000" pitchFamily="65" charset="-120"/>
            </a:rPr>
            <a:t>業務單位編列</a:t>
          </a:r>
        </a:p>
      </dgm:t>
    </dgm:pt>
    <dgm:pt modelId="{F48CE02A-69BE-4EC0-BCAC-93F81844E5FA}" type="parTrans" cxnId="{84CDDB23-4AD1-44B1-9FF2-C0574FABA56F}">
      <dgm:prSet>
        <dgm:style>
          <a:lnRef idx="2">
            <a:schemeClr val="accent2"/>
          </a:lnRef>
          <a:fillRef idx="0">
            <a:schemeClr val="accent2"/>
          </a:fillRef>
          <a:effectRef idx="1">
            <a:schemeClr val="accent2"/>
          </a:effectRef>
          <a:fontRef idx="minor">
            <a:schemeClr val="tx1"/>
          </a:fontRef>
        </dgm:style>
      </dgm:prSet>
      <dgm:spPr/>
      <dgm:t>
        <a:bodyPr/>
        <a:lstStyle/>
        <a:p>
          <a:endParaRPr lang="zh-TW" altLang="en-US"/>
        </a:p>
      </dgm:t>
    </dgm:pt>
    <dgm:pt modelId="{AD4785BF-3E8D-4A0D-B632-E9C4751B1A4D}" type="sibTrans" cxnId="{84CDDB23-4AD1-44B1-9FF2-C0574FABA56F}">
      <dgm:prSet/>
      <dgm:spPr/>
      <dgm:t>
        <a:bodyPr/>
        <a:lstStyle/>
        <a:p>
          <a:endParaRPr lang="zh-TW" altLang="en-US"/>
        </a:p>
      </dgm:t>
    </dgm:pt>
    <dgm:pt modelId="{949E1D2C-10AF-46B5-9AE6-38F15BBBE0C6}">
      <dgm:prSet>
        <dgm:style>
          <a:lnRef idx="2">
            <a:schemeClr val="accent5"/>
          </a:lnRef>
          <a:fillRef idx="1">
            <a:schemeClr val="lt1"/>
          </a:fillRef>
          <a:effectRef idx="0">
            <a:schemeClr val="accent5"/>
          </a:effectRef>
          <a:fontRef idx="minor">
            <a:schemeClr val="dk1"/>
          </a:fontRef>
        </dgm:style>
      </dgm:prSet>
      <dgm:spPr>
        <a:ln/>
      </dgm:spPr>
      <dgm:t>
        <a:bodyPr/>
        <a:lstStyle/>
        <a:p>
          <a:pPr algn="l">
            <a:spcAft>
              <a:spcPts val="0"/>
            </a:spcAft>
          </a:pPr>
          <a:r>
            <a:rPr lang="zh-TW" altLang="en-US" b="1" dirty="0" smtClean="0">
              <a:solidFill>
                <a:srgbClr val="0033CC"/>
              </a:solidFill>
              <a:latin typeface="標楷體" panose="03000509000000000000" pitchFamily="65" charset="-120"/>
              <a:ea typeface="標楷體" panose="03000509000000000000" pitchFamily="65" charset="-120"/>
            </a:rPr>
            <a:t>須支付</a:t>
          </a:r>
          <a:r>
            <a:rPr lang="zh-TW" altLang="en-US" dirty="0" smtClean="0">
              <a:latin typeface="標楷體" panose="03000509000000000000" pitchFamily="65" charset="-120"/>
              <a:ea typeface="標楷體" panose="03000509000000000000" pitchFamily="65" charset="-120"/>
            </a:rPr>
            <a:t>設備使用費</a:t>
          </a:r>
          <a:endParaRPr lang="en-US" altLang="zh-TW" dirty="0" smtClean="0">
            <a:latin typeface="標楷體" panose="03000509000000000000" pitchFamily="65" charset="-120"/>
            <a:ea typeface="標楷體" panose="03000509000000000000" pitchFamily="65" charset="-120"/>
          </a:endParaRPr>
        </a:p>
        <a:p>
          <a:pPr algn="l">
            <a:spcAft>
              <a:spcPts val="0"/>
            </a:spcAft>
          </a:pPr>
          <a:r>
            <a:rPr lang="zh-TW" altLang="en-US" dirty="0" smtClean="0">
              <a:latin typeface="標楷體" panose="03000509000000000000" pitchFamily="65" charset="-120"/>
              <a:ea typeface="標楷體" panose="03000509000000000000" pitchFamily="65" charset="-120"/>
            </a:rPr>
            <a:t>、技術人員操作費及工友</a:t>
          </a:r>
          <a:r>
            <a:rPr lang="zh-TW" altLang="en-US" b="1" dirty="0" smtClean="0">
              <a:solidFill>
                <a:schemeClr val="tx1"/>
              </a:solidFill>
              <a:latin typeface="標楷體" panose="03000509000000000000" pitchFamily="65" charset="-120"/>
              <a:ea typeface="標楷體" panose="03000509000000000000" pitchFamily="65" charset="-120"/>
            </a:rPr>
            <a:t>加班費</a:t>
          </a:r>
          <a:endParaRPr lang="zh-TW" altLang="en-US" b="1" dirty="0">
            <a:solidFill>
              <a:schemeClr val="tx1"/>
            </a:solidFill>
            <a:latin typeface="標楷體" panose="03000509000000000000" pitchFamily="65" charset="-120"/>
            <a:ea typeface="標楷體" panose="03000509000000000000" pitchFamily="65" charset="-120"/>
          </a:endParaRPr>
        </a:p>
      </dgm:t>
    </dgm:pt>
    <dgm:pt modelId="{D320F204-4CCF-401D-990E-2C15EA9D9DEA}" type="parTrans" cxnId="{FCA2413C-71F6-4211-ADA6-16487CBAA8D3}">
      <dgm:prSet>
        <dgm:style>
          <a:lnRef idx="2">
            <a:schemeClr val="accent5"/>
          </a:lnRef>
          <a:fillRef idx="0">
            <a:schemeClr val="accent5"/>
          </a:fillRef>
          <a:effectRef idx="1">
            <a:schemeClr val="accent5"/>
          </a:effectRef>
          <a:fontRef idx="minor">
            <a:schemeClr val="tx1"/>
          </a:fontRef>
        </dgm:style>
      </dgm:prSet>
      <dgm:spPr/>
      <dgm:t>
        <a:bodyPr/>
        <a:lstStyle/>
        <a:p>
          <a:endParaRPr lang="zh-TW" altLang="en-US"/>
        </a:p>
      </dgm:t>
    </dgm:pt>
    <dgm:pt modelId="{8C2191C3-BA3F-4FBA-9A7E-CBB34915F78F}" type="sibTrans" cxnId="{FCA2413C-71F6-4211-ADA6-16487CBAA8D3}">
      <dgm:prSet/>
      <dgm:spPr/>
      <dgm:t>
        <a:bodyPr/>
        <a:lstStyle/>
        <a:p>
          <a:endParaRPr lang="zh-TW" altLang="en-US"/>
        </a:p>
      </dgm:t>
    </dgm:pt>
    <dgm:pt modelId="{B8A9226E-B465-4D02-AAC9-6F13894F374F}" type="pres">
      <dgm:prSet presAssocID="{17AEAC29-C861-4641-BC5C-D0BA26C80BFA}" presName="diagram" presStyleCnt="0">
        <dgm:presLayoutVars>
          <dgm:chPref val="1"/>
          <dgm:dir/>
          <dgm:animOne val="branch"/>
          <dgm:animLvl val="lvl"/>
          <dgm:resizeHandles/>
        </dgm:presLayoutVars>
      </dgm:prSet>
      <dgm:spPr/>
      <dgm:t>
        <a:bodyPr/>
        <a:lstStyle/>
        <a:p>
          <a:endParaRPr lang="zh-TW" altLang="en-US"/>
        </a:p>
      </dgm:t>
    </dgm:pt>
    <dgm:pt modelId="{D4B2EA46-F9C2-4C95-85AC-825DAAA23E42}" type="pres">
      <dgm:prSet presAssocID="{D6D957BC-0212-43D2-9C5D-1939F4A46E24}" presName="root" presStyleCnt="0"/>
      <dgm:spPr/>
    </dgm:pt>
    <dgm:pt modelId="{444E95CC-8E51-4D87-9080-71C3AE35110A}" type="pres">
      <dgm:prSet presAssocID="{D6D957BC-0212-43D2-9C5D-1939F4A46E24}" presName="rootComposite" presStyleCnt="0"/>
      <dgm:spPr/>
    </dgm:pt>
    <dgm:pt modelId="{DE84F3CE-A48A-4E22-92FE-01C2D36B63F7}" type="pres">
      <dgm:prSet presAssocID="{D6D957BC-0212-43D2-9C5D-1939F4A46E24}" presName="rootText" presStyleLbl="node1" presStyleIdx="0" presStyleCnt="2" custScaleY="67448"/>
      <dgm:spPr/>
      <dgm:t>
        <a:bodyPr/>
        <a:lstStyle/>
        <a:p>
          <a:endParaRPr lang="zh-TW" altLang="en-US"/>
        </a:p>
      </dgm:t>
    </dgm:pt>
    <dgm:pt modelId="{38609680-E925-48D6-AD5C-D4352CD0FCB1}" type="pres">
      <dgm:prSet presAssocID="{D6D957BC-0212-43D2-9C5D-1939F4A46E24}" presName="rootConnector" presStyleLbl="node1" presStyleIdx="0" presStyleCnt="2"/>
      <dgm:spPr/>
      <dgm:t>
        <a:bodyPr/>
        <a:lstStyle/>
        <a:p>
          <a:endParaRPr lang="zh-TW" altLang="en-US"/>
        </a:p>
      </dgm:t>
    </dgm:pt>
    <dgm:pt modelId="{6B2031BB-7A38-4942-A4EA-21D46322E969}" type="pres">
      <dgm:prSet presAssocID="{D6D957BC-0212-43D2-9C5D-1939F4A46E24}" presName="childShape" presStyleCnt="0"/>
      <dgm:spPr/>
    </dgm:pt>
    <dgm:pt modelId="{090943D5-FBD8-47B4-B2A8-78AE8A70CC54}" type="pres">
      <dgm:prSet presAssocID="{F0882BD5-1773-4871-92F0-4579A3B04849}" presName="Name13" presStyleLbl="parChTrans1D2" presStyleIdx="0" presStyleCnt="4"/>
      <dgm:spPr/>
      <dgm:t>
        <a:bodyPr/>
        <a:lstStyle/>
        <a:p>
          <a:endParaRPr lang="zh-TW" altLang="en-US"/>
        </a:p>
      </dgm:t>
    </dgm:pt>
    <dgm:pt modelId="{1CE81633-D54C-4FF2-9868-8C533F6F777C}" type="pres">
      <dgm:prSet presAssocID="{92A16F96-2B0D-4FCB-B5F0-A14A38B12258}" presName="childText" presStyleLbl="bgAcc1" presStyleIdx="0" presStyleCnt="4" custLinFactNeighborY="-11960">
        <dgm:presLayoutVars>
          <dgm:bulletEnabled val="1"/>
        </dgm:presLayoutVars>
      </dgm:prSet>
      <dgm:spPr/>
      <dgm:t>
        <a:bodyPr/>
        <a:lstStyle/>
        <a:p>
          <a:endParaRPr lang="zh-TW" altLang="en-US"/>
        </a:p>
      </dgm:t>
    </dgm:pt>
    <dgm:pt modelId="{AB217975-8E60-4256-BDA1-AC3259EFE1B2}" type="pres">
      <dgm:prSet presAssocID="{F48CE02A-69BE-4EC0-BCAC-93F81844E5FA}" presName="Name13" presStyleLbl="parChTrans1D2" presStyleIdx="1" presStyleCnt="4"/>
      <dgm:spPr/>
      <dgm:t>
        <a:bodyPr/>
        <a:lstStyle/>
        <a:p>
          <a:endParaRPr lang="zh-TW" altLang="en-US"/>
        </a:p>
      </dgm:t>
    </dgm:pt>
    <dgm:pt modelId="{CA3A2A59-ADE1-4F58-B56B-46133D6F1701}" type="pres">
      <dgm:prSet presAssocID="{56A08163-A395-47D0-90E8-849759A5AFAE}" presName="childText" presStyleLbl="bgAcc1" presStyleIdx="1" presStyleCnt="4" custLinFactNeighborY="-26910">
        <dgm:presLayoutVars>
          <dgm:bulletEnabled val="1"/>
        </dgm:presLayoutVars>
      </dgm:prSet>
      <dgm:spPr/>
      <dgm:t>
        <a:bodyPr/>
        <a:lstStyle/>
        <a:p>
          <a:endParaRPr lang="zh-TW" altLang="en-US"/>
        </a:p>
      </dgm:t>
    </dgm:pt>
    <dgm:pt modelId="{61937DA8-AE32-456B-9D90-DEE212CD1C6A}" type="pres">
      <dgm:prSet presAssocID="{EA725182-88A4-4861-8BCB-A820C887F467}" presName="root" presStyleCnt="0"/>
      <dgm:spPr/>
    </dgm:pt>
    <dgm:pt modelId="{A468F24B-1B3E-4994-A858-A46B9D5E24D1}" type="pres">
      <dgm:prSet presAssocID="{EA725182-88A4-4861-8BCB-A820C887F467}" presName="rootComposite" presStyleCnt="0"/>
      <dgm:spPr/>
    </dgm:pt>
    <dgm:pt modelId="{FB645A04-E993-46BF-BF0B-5EB69256E73D}" type="pres">
      <dgm:prSet presAssocID="{EA725182-88A4-4861-8BCB-A820C887F467}" presName="rootText" presStyleLbl="node1" presStyleIdx="1" presStyleCnt="2" custScaleY="67852"/>
      <dgm:spPr/>
      <dgm:t>
        <a:bodyPr/>
        <a:lstStyle/>
        <a:p>
          <a:endParaRPr lang="zh-TW" altLang="en-US"/>
        </a:p>
      </dgm:t>
    </dgm:pt>
    <dgm:pt modelId="{D5A42D00-32DD-4764-9D48-D1E784C0700C}" type="pres">
      <dgm:prSet presAssocID="{EA725182-88A4-4861-8BCB-A820C887F467}" presName="rootConnector" presStyleLbl="node1" presStyleIdx="1" presStyleCnt="2"/>
      <dgm:spPr/>
      <dgm:t>
        <a:bodyPr/>
        <a:lstStyle/>
        <a:p>
          <a:endParaRPr lang="zh-TW" altLang="en-US"/>
        </a:p>
      </dgm:t>
    </dgm:pt>
    <dgm:pt modelId="{6578E6CA-ADDF-4FC2-82BE-0B834B3D271F}" type="pres">
      <dgm:prSet presAssocID="{EA725182-88A4-4861-8BCB-A820C887F467}" presName="childShape" presStyleCnt="0"/>
      <dgm:spPr/>
    </dgm:pt>
    <dgm:pt modelId="{1E8E9CA1-1A6B-43C4-9D7D-C63CC29680DE}" type="pres">
      <dgm:prSet presAssocID="{D409DF7F-395C-498C-8809-FE1670236989}" presName="Name13" presStyleLbl="parChTrans1D2" presStyleIdx="2" presStyleCnt="4"/>
      <dgm:spPr/>
      <dgm:t>
        <a:bodyPr/>
        <a:lstStyle/>
        <a:p>
          <a:endParaRPr lang="zh-TW" altLang="en-US"/>
        </a:p>
      </dgm:t>
    </dgm:pt>
    <dgm:pt modelId="{60974ABB-E36D-4BC3-B333-4781AD7772B9}" type="pres">
      <dgm:prSet presAssocID="{828211D7-1D36-4A7D-A02A-7078D4B1E11D}" presName="childText" presStyleLbl="bgAcc1" presStyleIdx="2" presStyleCnt="4" custLinFactNeighborX="347" custLinFactNeighborY="-11319">
        <dgm:presLayoutVars>
          <dgm:bulletEnabled val="1"/>
        </dgm:presLayoutVars>
      </dgm:prSet>
      <dgm:spPr/>
      <dgm:t>
        <a:bodyPr/>
        <a:lstStyle/>
        <a:p>
          <a:endParaRPr lang="zh-TW" altLang="en-US"/>
        </a:p>
      </dgm:t>
    </dgm:pt>
    <dgm:pt modelId="{374E314A-125A-472C-9260-92495E9C6F72}" type="pres">
      <dgm:prSet presAssocID="{D320F204-4CCF-401D-990E-2C15EA9D9DEA}" presName="Name13" presStyleLbl="parChTrans1D2" presStyleIdx="3" presStyleCnt="4"/>
      <dgm:spPr/>
      <dgm:t>
        <a:bodyPr/>
        <a:lstStyle/>
        <a:p>
          <a:endParaRPr lang="zh-TW" altLang="en-US"/>
        </a:p>
      </dgm:t>
    </dgm:pt>
    <dgm:pt modelId="{655194C7-A0A5-4ACE-BB37-C0553F3B12F2}" type="pres">
      <dgm:prSet presAssocID="{949E1D2C-10AF-46B5-9AE6-38F15BBBE0C6}" presName="childText" presStyleLbl="bgAcc1" presStyleIdx="3" presStyleCnt="4" custLinFactNeighborX="694" custLinFactNeighborY="-29043">
        <dgm:presLayoutVars>
          <dgm:bulletEnabled val="1"/>
        </dgm:presLayoutVars>
      </dgm:prSet>
      <dgm:spPr/>
      <dgm:t>
        <a:bodyPr/>
        <a:lstStyle/>
        <a:p>
          <a:endParaRPr lang="zh-TW" altLang="en-US"/>
        </a:p>
      </dgm:t>
    </dgm:pt>
  </dgm:ptLst>
  <dgm:cxnLst>
    <dgm:cxn modelId="{E00595E0-E877-4C96-B842-E2562B82D162}" type="presOf" srcId="{17AEAC29-C861-4641-BC5C-D0BA26C80BFA}" destId="{B8A9226E-B465-4D02-AAC9-6F13894F374F}" srcOrd="0" destOrd="0" presId="urn:microsoft.com/office/officeart/2005/8/layout/hierarchy3"/>
    <dgm:cxn modelId="{84CDDB23-4AD1-44B1-9FF2-C0574FABA56F}" srcId="{D6D957BC-0212-43D2-9C5D-1939F4A46E24}" destId="{56A08163-A395-47D0-90E8-849759A5AFAE}" srcOrd="1" destOrd="0" parTransId="{F48CE02A-69BE-4EC0-BCAC-93F81844E5FA}" sibTransId="{AD4785BF-3E8D-4A0D-B632-E9C4751B1A4D}"/>
    <dgm:cxn modelId="{52D96BDF-A4D4-4CFF-A4F6-FC7B437E51EB}" type="presOf" srcId="{D6D957BC-0212-43D2-9C5D-1939F4A46E24}" destId="{38609680-E925-48D6-AD5C-D4352CD0FCB1}" srcOrd="1" destOrd="0" presId="urn:microsoft.com/office/officeart/2005/8/layout/hierarchy3"/>
    <dgm:cxn modelId="{1664C256-F67A-4323-90A8-6E2E8CDDA6C2}" srcId="{17AEAC29-C861-4641-BC5C-D0BA26C80BFA}" destId="{EA725182-88A4-4861-8BCB-A820C887F467}" srcOrd="1" destOrd="0" parTransId="{A0647259-ED5D-4F0F-A521-0589CADA929F}" sibTransId="{84EE28CC-B6BD-4BAE-A485-43CAC8F248D7}"/>
    <dgm:cxn modelId="{31E715FB-2CDE-493F-B372-175376EA9E5B}" type="presOf" srcId="{D320F204-4CCF-401D-990E-2C15EA9D9DEA}" destId="{374E314A-125A-472C-9260-92495E9C6F72}" srcOrd="0" destOrd="0" presId="urn:microsoft.com/office/officeart/2005/8/layout/hierarchy3"/>
    <dgm:cxn modelId="{762C3065-AB6D-4A3A-830F-D2AD7F1606FF}" srcId="{EA725182-88A4-4861-8BCB-A820C887F467}" destId="{828211D7-1D36-4A7D-A02A-7078D4B1E11D}" srcOrd="0" destOrd="0" parTransId="{D409DF7F-395C-498C-8809-FE1670236989}" sibTransId="{EED473AC-F17D-47B7-A7FD-4438F345C1A8}"/>
    <dgm:cxn modelId="{9AEFDF5B-01BC-4ACF-867C-7C8CBF7AF215}" type="presOf" srcId="{92A16F96-2B0D-4FCB-B5F0-A14A38B12258}" destId="{1CE81633-D54C-4FF2-9868-8C533F6F777C}" srcOrd="0" destOrd="0" presId="urn:microsoft.com/office/officeart/2005/8/layout/hierarchy3"/>
    <dgm:cxn modelId="{7102BA51-8395-41FB-9E42-64982DBB1C7F}" type="presOf" srcId="{D6D957BC-0212-43D2-9C5D-1939F4A46E24}" destId="{DE84F3CE-A48A-4E22-92FE-01C2D36B63F7}" srcOrd="0" destOrd="0" presId="urn:microsoft.com/office/officeart/2005/8/layout/hierarchy3"/>
    <dgm:cxn modelId="{5FD0CC0A-72DE-45C7-8DF3-52027D9C02BE}" type="presOf" srcId="{828211D7-1D36-4A7D-A02A-7078D4B1E11D}" destId="{60974ABB-E36D-4BC3-B333-4781AD7772B9}" srcOrd="0" destOrd="0" presId="urn:microsoft.com/office/officeart/2005/8/layout/hierarchy3"/>
    <dgm:cxn modelId="{4A0ABF88-DBF3-4CFA-8858-DFE5AD9FC144}" type="presOf" srcId="{949E1D2C-10AF-46B5-9AE6-38F15BBBE0C6}" destId="{655194C7-A0A5-4ACE-BB37-C0553F3B12F2}" srcOrd="0" destOrd="0" presId="urn:microsoft.com/office/officeart/2005/8/layout/hierarchy3"/>
    <dgm:cxn modelId="{91B242AD-2E05-4D15-A750-3CBF2965CD61}" srcId="{17AEAC29-C861-4641-BC5C-D0BA26C80BFA}" destId="{D6D957BC-0212-43D2-9C5D-1939F4A46E24}" srcOrd="0" destOrd="0" parTransId="{2C88BB38-5135-43F0-A06A-74FB1E0137CE}" sibTransId="{F8040D2C-2CD8-4BD3-8C81-C73D1CBA1888}"/>
    <dgm:cxn modelId="{FE72D27F-244A-4CC8-9A95-FFAB9391771E}" type="presOf" srcId="{56A08163-A395-47D0-90E8-849759A5AFAE}" destId="{CA3A2A59-ADE1-4F58-B56B-46133D6F1701}" srcOrd="0" destOrd="0" presId="urn:microsoft.com/office/officeart/2005/8/layout/hierarchy3"/>
    <dgm:cxn modelId="{7ED6CC99-79FA-434F-80FF-BAE4395E6CEE}" type="presOf" srcId="{EA725182-88A4-4861-8BCB-A820C887F467}" destId="{FB645A04-E993-46BF-BF0B-5EB69256E73D}" srcOrd="0" destOrd="0" presId="urn:microsoft.com/office/officeart/2005/8/layout/hierarchy3"/>
    <dgm:cxn modelId="{FCA2413C-71F6-4211-ADA6-16487CBAA8D3}" srcId="{EA725182-88A4-4861-8BCB-A820C887F467}" destId="{949E1D2C-10AF-46B5-9AE6-38F15BBBE0C6}" srcOrd="1" destOrd="0" parTransId="{D320F204-4CCF-401D-990E-2C15EA9D9DEA}" sibTransId="{8C2191C3-BA3F-4FBA-9A7E-CBB34915F78F}"/>
    <dgm:cxn modelId="{4FE8F93E-A80D-44B8-ACF7-D0E964096596}" type="presOf" srcId="{EA725182-88A4-4861-8BCB-A820C887F467}" destId="{D5A42D00-32DD-4764-9D48-D1E784C0700C}" srcOrd="1" destOrd="0" presId="urn:microsoft.com/office/officeart/2005/8/layout/hierarchy3"/>
    <dgm:cxn modelId="{B228F97A-D001-48B0-8740-5E8737EA16CA}" type="presOf" srcId="{F48CE02A-69BE-4EC0-BCAC-93F81844E5FA}" destId="{AB217975-8E60-4256-BDA1-AC3259EFE1B2}" srcOrd="0" destOrd="0" presId="urn:microsoft.com/office/officeart/2005/8/layout/hierarchy3"/>
    <dgm:cxn modelId="{F803DE04-DB80-4F21-855A-06FC64A4277D}" type="presOf" srcId="{D409DF7F-395C-498C-8809-FE1670236989}" destId="{1E8E9CA1-1A6B-43C4-9D7D-C63CC29680DE}" srcOrd="0" destOrd="0" presId="urn:microsoft.com/office/officeart/2005/8/layout/hierarchy3"/>
    <dgm:cxn modelId="{2AB22D38-0353-49EE-B052-C89F9B48DDF6}" type="presOf" srcId="{F0882BD5-1773-4871-92F0-4579A3B04849}" destId="{090943D5-FBD8-47B4-B2A8-78AE8A70CC54}" srcOrd="0" destOrd="0" presId="urn:microsoft.com/office/officeart/2005/8/layout/hierarchy3"/>
    <dgm:cxn modelId="{F0A94BBD-7416-447B-B9A0-1C568B204E4B}" srcId="{D6D957BC-0212-43D2-9C5D-1939F4A46E24}" destId="{92A16F96-2B0D-4FCB-B5F0-A14A38B12258}" srcOrd="0" destOrd="0" parTransId="{F0882BD5-1773-4871-92F0-4579A3B04849}" sibTransId="{52621960-B133-40B8-9BD5-DCD0E1FD7054}"/>
    <dgm:cxn modelId="{5ED474FD-C0FC-4B76-937B-865E8BB6DA80}" type="presParOf" srcId="{B8A9226E-B465-4D02-AAC9-6F13894F374F}" destId="{D4B2EA46-F9C2-4C95-85AC-825DAAA23E42}" srcOrd="0" destOrd="0" presId="urn:microsoft.com/office/officeart/2005/8/layout/hierarchy3"/>
    <dgm:cxn modelId="{5AEEF91E-60DF-47F6-9194-B23E5B1F1F62}" type="presParOf" srcId="{D4B2EA46-F9C2-4C95-85AC-825DAAA23E42}" destId="{444E95CC-8E51-4D87-9080-71C3AE35110A}" srcOrd="0" destOrd="0" presId="urn:microsoft.com/office/officeart/2005/8/layout/hierarchy3"/>
    <dgm:cxn modelId="{7E52B199-923A-4356-ACCB-CEFAAF59CE0C}" type="presParOf" srcId="{444E95CC-8E51-4D87-9080-71C3AE35110A}" destId="{DE84F3CE-A48A-4E22-92FE-01C2D36B63F7}" srcOrd="0" destOrd="0" presId="urn:microsoft.com/office/officeart/2005/8/layout/hierarchy3"/>
    <dgm:cxn modelId="{D53B2615-C3E3-451E-84E5-66D4BD9C39B1}" type="presParOf" srcId="{444E95CC-8E51-4D87-9080-71C3AE35110A}" destId="{38609680-E925-48D6-AD5C-D4352CD0FCB1}" srcOrd="1" destOrd="0" presId="urn:microsoft.com/office/officeart/2005/8/layout/hierarchy3"/>
    <dgm:cxn modelId="{9F2DA383-97E9-4E43-9F59-1438107BB700}" type="presParOf" srcId="{D4B2EA46-F9C2-4C95-85AC-825DAAA23E42}" destId="{6B2031BB-7A38-4942-A4EA-21D46322E969}" srcOrd="1" destOrd="0" presId="urn:microsoft.com/office/officeart/2005/8/layout/hierarchy3"/>
    <dgm:cxn modelId="{FFE05473-0716-403D-BACC-8D4A25F30E87}" type="presParOf" srcId="{6B2031BB-7A38-4942-A4EA-21D46322E969}" destId="{090943D5-FBD8-47B4-B2A8-78AE8A70CC54}" srcOrd="0" destOrd="0" presId="urn:microsoft.com/office/officeart/2005/8/layout/hierarchy3"/>
    <dgm:cxn modelId="{68F5FFEB-B1AD-4072-95DE-F7A3FD00E521}" type="presParOf" srcId="{6B2031BB-7A38-4942-A4EA-21D46322E969}" destId="{1CE81633-D54C-4FF2-9868-8C533F6F777C}" srcOrd="1" destOrd="0" presId="urn:microsoft.com/office/officeart/2005/8/layout/hierarchy3"/>
    <dgm:cxn modelId="{DDEFA23B-17D1-4594-8801-61BB56431378}" type="presParOf" srcId="{6B2031BB-7A38-4942-A4EA-21D46322E969}" destId="{AB217975-8E60-4256-BDA1-AC3259EFE1B2}" srcOrd="2" destOrd="0" presId="urn:microsoft.com/office/officeart/2005/8/layout/hierarchy3"/>
    <dgm:cxn modelId="{4F1A56D5-4840-4D46-9A17-E80E9CAEE606}" type="presParOf" srcId="{6B2031BB-7A38-4942-A4EA-21D46322E969}" destId="{CA3A2A59-ADE1-4F58-B56B-46133D6F1701}" srcOrd="3" destOrd="0" presId="urn:microsoft.com/office/officeart/2005/8/layout/hierarchy3"/>
    <dgm:cxn modelId="{84917626-C573-47A7-82F3-47C181E85580}" type="presParOf" srcId="{B8A9226E-B465-4D02-AAC9-6F13894F374F}" destId="{61937DA8-AE32-456B-9D90-DEE212CD1C6A}" srcOrd="1" destOrd="0" presId="urn:microsoft.com/office/officeart/2005/8/layout/hierarchy3"/>
    <dgm:cxn modelId="{17234093-F028-49BA-832B-CF2F23E81720}" type="presParOf" srcId="{61937DA8-AE32-456B-9D90-DEE212CD1C6A}" destId="{A468F24B-1B3E-4994-A858-A46B9D5E24D1}" srcOrd="0" destOrd="0" presId="urn:microsoft.com/office/officeart/2005/8/layout/hierarchy3"/>
    <dgm:cxn modelId="{4C3C618E-6E98-4D5C-8FCC-0EF35B1A1BFB}" type="presParOf" srcId="{A468F24B-1B3E-4994-A858-A46B9D5E24D1}" destId="{FB645A04-E993-46BF-BF0B-5EB69256E73D}" srcOrd="0" destOrd="0" presId="urn:microsoft.com/office/officeart/2005/8/layout/hierarchy3"/>
    <dgm:cxn modelId="{8FA54983-2F79-4177-9B7C-FCD795AE0622}" type="presParOf" srcId="{A468F24B-1B3E-4994-A858-A46B9D5E24D1}" destId="{D5A42D00-32DD-4764-9D48-D1E784C0700C}" srcOrd="1" destOrd="0" presId="urn:microsoft.com/office/officeart/2005/8/layout/hierarchy3"/>
    <dgm:cxn modelId="{816D454D-524E-4746-964B-F879359D359B}" type="presParOf" srcId="{61937DA8-AE32-456B-9D90-DEE212CD1C6A}" destId="{6578E6CA-ADDF-4FC2-82BE-0B834B3D271F}" srcOrd="1" destOrd="0" presId="urn:microsoft.com/office/officeart/2005/8/layout/hierarchy3"/>
    <dgm:cxn modelId="{D2407C68-6C48-4E61-BA8B-E41BEE38DBD6}" type="presParOf" srcId="{6578E6CA-ADDF-4FC2-82BE-0B834B3D271F}" destId="{1E8E9CA1-1A6B-43C4-9D7D-C63CC29680DE}" srcOrd="0" destOrd="0" presId="urn:microsoft.com/office/officeart/2005/8/layout/hierarchy3"/>
    <dgm:cxn modelId="{8997525E-4BBE-4340-868E-A06C461179AF}" type="presParOf" srcId="{6578E6CA-ADDF-4FC2-82BE-0B834B3D271F}" destId="{60974ABB-E36D-4BC3-B333-4781AD7772B9}" srcOrd="1" destOrd="0" presId="urn:microsoft.com/office/officeart/2005/8/layout/hierarchy3"/>
    <dgm:cxn modelId="{84F91C32-2FD2-48AF-8C94-DA7E454180FF}" type="presParOf" srcId="{6578E6CA-ADDF-4FC2-82BE-0B834B3D271F}" destId="{374E314A-125A-472C-9260-92495E9C6F72}" srcOrd="2" destOrd="0" presId="urn:microsoft.com/office/officeart/2005/8/layout/hierarchy3"/>
    <dgm:cxn modelId="{35970F5C-2B7A-4C33-8E9B-9DD5A556279A}" type="presParOf" srcId="{6578E6CA-ADDF-4FC2-82BE-0B834B3D271F}" destId="{655194C7-A0A5-4ACE-BB37-C0553F3B12F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6FFDD-E6AB-4493-A9C6-8DC6C3D21929}">
      <dsp:nvSpPr>
        <dsp:cNvPr id="0" name=""/>
        <dsp:cNvSpPr/>
      </dsp:nvSpPr>
      <dsp:spPr>
        <a:xfrm>
          <a:off x="0" y="1219199"/>
          <a:ext cx="8828690" cy="1625600"/>
        </a:xfrm>
        <a:prstGeom prst="notchedRightArrow">
          <a:avLst/>
        </a:prstGeom>
        <a:solidFill>
          <a:schemeClr val="bg2">
            <a:lumMod val="75000"/>
          </a:schemeClr>
        </a:solidFill>
        <a:ln>
          <a:noFill/>
        </a:ln>
        <a:effectLst>
          <a:outerShdw blurRad="50800" dist="25400" dir="5400000" rotWithShape="0">
            <a:srgbClr val="000000">
              <a:alpha val="28000"/>
            </a:srgbClr>
          </a:outerShdw>
        </a:effectLst>
      </dsp:spPr>
      <dsp:style>
        <a:lnRef idx="0">
          <a:scrgbClr r="0" g="0" b="0"/>
        </a:lnRef>
        <a:fillRef idx="1">
          <a:scrgbClr r="0" g="0" b="0"/>
        </a:fillRef>
        <a:effectRef idx="2">
          <a:scrgbClr r="0" g="0" b="0"/>
        </a:effectRef>
        <a:fontRef idx="minor"/>
      </dsp:style>
    </dsp:sp>
    <dsp:sp modelId="{150359D0-E683-4960-B06C-DADC265FB61A}">
      <dsp:nvSpPr>
        <dsp:cNvPr id="0" name=""/>
        <dsp:cNvSpPr/>
      </dsp:nvSpPr>
      <dsp:spPr>
        <a:xfrm>
          <a:off x="2230" y="0"/>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召開第一次預算審查委員會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2230" y="0"/>
        <a:ext cx="844825" cy="1625600"/>
      </dsp:txXfrm>
    </dsp:sp>
    <dsp:sp modelId="{7A80DAF9-0220-4F11-AAD3-3EAFABDA3717}">
      <dsp:nvSpPr>
        <dsp:cNvPr id="0" name=""/>
        <dsp:cNvSpPr/>
      </dsp:nvSpPr>
      <dsp:spPr>
        <a:xfrm>
          <a:off x="221443"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A962297-468F-40B4-A068-51C6906F1ADB}">
      <dsp:nvSpPr>
        <dsp:cNvPr id="0" name=""/>
        <dsp:cNvSpPr/>
      </dsp:nvSpPr>
      <dsp:spPr>
        <a:xfrm>
          <a:off x="889297" y="2438399"/>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召開預算編列說明會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889297" y="2438399"/>
        <a:ext cx="844825" cy="1625600"/>
      </dsp:txXfrm>
    </dsp:sp>
    <dsp:sp modelId="{D6D87817-AF48-45FF-9C2E-427709E00F44}">
      <dsp:nvSpPr>
        <dsp:cNvPr id="0" name=""/>
        <dsp:cNvSpPr/>
      </dsp:nvSpPr>
      <dsp:spPr>
        <a:xfrm>
          <a:off x="1108510"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1E6EF08B-F07C-4C5B-8227-EBCB9B25AC9A}">
      <dsp:nvSpPr>
        <dsp:cNvPr id="0" name=""/>
        <dsp:cNvSpPr/>
      </dsp:nvSpPr>
      <dsp:spPr>
        <a:xfrm>
          <a:off x="1776364" y="0"/>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開放概算編列系統登錄</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1776364" y="0"/>
        <a:ext cx="844825" cy="1625600"/>
      </dsp:txXfrm>
    </dsp:sp>
    <dsp:sp modelId="{3BD54567-43FE-4F2E-B6D4-C22E677446B8}">
      <dsp:nvSpPr>
        <dsp:cNvPr id="0" name=""/>
        <dsp:cNvSpPr/>
      </dsp:nvSpPr>
      <dsp:spPr>
        <a:xfrm>
          <a:off x="1995577"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4153E0F1-9D63-4A6A-9BC0-DC3CF252052E}">
      <dsp:nvSpPr>
        <dsp:cNvPr id="0" name=""/>
        <dsp:cNvSpPr/>
      </dsp:nvSpPr>
      <dsp:spPr>
        <a:xfrm>
          <a:off x="2663431" y="2438399"/>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完成上網登錄預算</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2663431" y="2438399"/>
        <a:ext cx="844825" cy="1625600"/>
      </dsp:txXfrm>
    </dsp:sp>
    <dsp:sp modelId="{44617A4D-0671-43AE-9E0C-6308B45666C8}">
      <dsp:nvSpPr>
        <dsp:cNvPr id="0" name=""/>
        <dsp:cNvSpPr/>
      </dsp:nvSpPr>
      <dsp:spPr>
        <a:xfrm>
          <a:off x="2882643"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4002FDF-8B8B-41DD-8BCD-36527F952239}">
      <dsp:nvSpPr>
        <dsp:cNvPr id="0" name=""/>
        <dsp:cNvSpPr/>
      </dsp:nvSpPr>
      <dsp:spPr>
        <a:xfrm>
          <a:off x="3550497" y="0"/>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繳交預算書面資料</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3550497" y="0"/>
        <a:ext cx="844825" cy="1625600"/>
      </dsp:txXfrm>
    </dsp:sp>
    <dsp:sp modelId="{9137D0E4-7F6E-4D75-8E13-301094455263}">
      <dsp:nvSpPr>
        <dsp:cNvPr id="0" name=""/>
        <dsp:cNvSpPr/>
      </dsp:nvSpPr>
      <dsp:spPr>
        <a:xfrm>
          <a:off x="3769710"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8A0B252-814B-4453-843E-BC7480D636A5}">
      <dsp:nvSpPr>
        <dsp:cNvPr id="0" name=""/>
        <dsp:cNvSpPr/>
      </dsp:nvSpPr>
      <dsp:spPr>
        <a:xfrm>
          <a:off x="4437564" y="2438399"/>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召開第二次預算審查委員會</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4437564" y="2438399"/>
        <a:ext cx="844825" cy="1625600"/>
      </dsp:txXfrm>
    </dsp:sp>
    <dsp:sp modelId="{EB123B33-5B6A-4401-9106-8F1C00CE3DAE}">
      <dsp:nvSpPr>
        <dsp:cNvPr id="0" name=""/>
        <dsp:cNvSpPr/>
      </dsp:nvSpPr>
      <dsp:spPr>
        <a:xfrm>
          <a:off x="4656777"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BEBDE684-87CB-480A-8303-4BB88A46E378}">
      <dsp:nvSpPr>
        <dsp:cNvPr id="0" name=""/>
        <dsp:cNvSpPr/>
      </dsp:nvSpPr>
      <dsp:spPr>
        <a:xfrm>
          <a:off x="5324631" y="0"/>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提送校務會議報告</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5324631" y="0"/>
        <a:ext cx="844825" cy="1625600"/>
      </dsp:txXfrm>
    </dsp:sp>
    <dsp:sp modelId="{1F56E9E0-2F61-46D2-A9E0-4ECFAC4547EB}">
      <dsp:nvSpPr>
        <dsp:cNvPr id="0" name=""/>
        <dsp:cNvSpPr/>
      </dsp:nvSpPr>
      <dsp:spPr>
        <a:xfrm>
          <a:off x="5543843"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51CD2D2C-EF3B-4349-9902-DD433F4185EF}">
      <dsp:nvSpPr>
        <dsp:cNvPr id="0" name=""/>
        <dsp:cNvSpPr/>
      </dsp:nvSpPr>
      <dsp:spPr>
        <a:xfrm>
          <a:off x="6211697" y="2438399"/>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提報董事會議審議</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6211697" y="2438399"/>
        <a:ext cx="844825" cy="1625600"/>
      </dsp:txXfrm>
    </dsp:sp>
    <dsp:sp modelId="{87DD1F02-1307-4C3E-A7FC-8A91748814D4}">
      <dsp:nvSpPr>
        <dsp:cNvPr id="0" name=""/>
        <dsp:cNvSpPr/>
      </dsp:nvSpPr>
      <dsp:spPr>
        <a:xfrm>
          <a:off x="6430910"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ED017E4F-DCCF-464A-A78C-E5C9B9EE360D}">
      <dsp:nvSpPr>
        <dsp:cNvPr id="0" name=""/>
        <dsp:cNvSpPr/>
      </dsp:nvSpPr>
      <dsp:spPr>
        <a:xfrm>
          <a:off x="7388776" y="0"/>
          <a:ext cx="84482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ts val="2400"/>
            </a:lnSpc>
            <a:spcBef>
              <a:spcPct val="0"/>
            </a:spcBef>
            <a:spcAft>
              <a:spcPct val="35000"/>
            </a:spcAft>
          </a:pPr>
          <a:r>
            <a:rPr lang="zh-TW" altLang="en-US" sz="2000" b="1" kern="1200" dirty="0" smtClean="0">
              <a:solidFill>
                <a:schemeClr val="accent3">
                  <a:lumMod val="50000"/>
                </a:schemeClr>
              </a:solidFill>
              <a:latin typeface="微軟正黑體" panose="020B0604030504040204" pitchFamily="34" charset="-120"/>
              <a:ea typeface="微軟正黑體" panose="020B0604030504040204" pitchFamily="34" charset="-120"/>
            </a:rPr>
            <a:t>上網公告並呈報教育部核備</a:t>
          </a:r>
          <a:endParaRPr lang="zh-TW" altLang="en-US" sz="2000" b="1" kern="1200" dirty="0">
            <a:solidFill>
              <a:schemeClr val="accent3">
                <a:lumMod val="50000"/>
              </a:schemeClr>
            </a:solidFill>
            <a:latin typeface="微軟正黑體" panose="020B0604030504040204" pitchFamily="34" charset="-120"/>
            <a:ea typeface="微軟正黑體" panose="020B0604030504040204" pitchFamily="34" charset="-120"/>
          </a:endParaRPr>
        </a:p>
      </dsp:txBody>
      <dsp:txXfrm>
        <a:off x="7388776" y="0"/>
        <a:ext cx="844825" cy="1625600"/>
      </dsp:txXfrm>
    </dsp:sp>
    <dsp:sp modelId="{0931960E-0F7B-42B4-A144-C40AFDCF8632}">
      <dsp:nvSpPr>
        <dsp:cNvPr id="0" name=""/>
        <dsp:cNvSpPr/>
      </dsp:nvSpPr>
      <dsp:spPr>
        <a:xfrm>
          <a:off x="7317977" y="1828800"/>
          <a:ext cx="406400" cy="406400"/>
        </a:xfrm>
        <a:prstGeom prst="ellipse">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D347-600C-44B7-8EB7-BE7D181AA26A}">
      <dsp:nvSpPr>
        <dsp:cNvPr id="0" name=""/>
        <dsp:cNvSpPr/>
      </dsp:nvSpPr>
      <dsp:spPr>
        <a:xfrm>
          <a:off x="2570600" y="1523"/>
          <a:ext cx="5432422" cy="153858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605" tIns="14605" rIns="14605" bIns="14605" numCol="1" spcCol="1270" anchor="t" anchorCtr="0">
          <a:noAutofit/>
        </a:bodyPr>
        <a:lstStyle/>
        <a:p>
          <a:pPr marL="357188" lvl="1" indent="-273050" algn="l" defTabSz="1022350">
            <a:lnSpc>
              <a:spcPct val="90000"/>
            </a:lnSpc>
            <a:spcBef>
              <a:spcPct val="0"/>
            </a:spcBef>
            <a:spcAft>
              <a:spcPct val="15000"/>
            </a:spcAft>
            <a:buChar char="••"/>
          </a:pPr>
          <a:r>
            <a:rPr lang="zh-TW" altLang="en-US" sz="2300" kern="1200" dirty="0" smtClean="0">
              <a:latin typeface="標楷體" panose="03000509000000000000" pitchFamily="65" charset="-120"/>
              <a:ea typeface="標楷體" panose="03000509000000000000" pitchFamily="65" charset="-120"/>
            </a:rPr>
            <a:t>預算編列應達</a:t>
          </a:r>
          <a:r>
            <a:rPr lang="zh-TW" altLang="en-US" sz="2300" b="1" kern="1200" dirty="0" smtClean="0">
              <a:solidFill>
                <a:srgbClr val="FF0000"/>
              </a:solidFill>
              <a:latin typeface="標楷體" panose="03000509000000000000" pitchFamily="65" charset="-120"/>
              <a:ea typeface="標楷體" panose="03000509000000000000" pitchFamily="65" charset="-120"/>
            </a:rPr>
            <a:t>經常門收支預算平衡</a:t>
          </a:r>
          <a:r>
            <a:rPr lang="zh-TW" altLang="en-US" sz="2300" kern="1200" dirty="0" smtClean="0">
              <a:latin typeface="標楷體" panose="03000509000000000000" pitchFamily="65" charset="-120"/>
              <a:ea typeface="標楷體" panose="03000509000000000000" pitchFamily="65" charset="-120"/>
            </a:rPr>
            <a:t>。</a:t>
          </a:r>
          <a:endParaRPr lang="zh-TW" altLang="en-US" sz="2300" b="1" kern="1200" dirty="0">
            <a:latin typeface="標楷體" panose="03000509000000000000" pitchFamily="65" charset="-120"/>
            <a:ea typeface="標楷體" panose="03000509000000000000" pitchFamily="65" charset="-120"/>
          </a:endParaRPr>
        </a:p>
        <a:p>
          <a:pPr marL="357188" lvl="1" indent="-273050" algn="l" defTabSz="1022350">
            <a:lnSpc>
              <a:spcPct val="90000"/>
            </a:lnSpc>
            <a:spcBef>
              <a:spcPct val="0"/>
            </a:spcBef>
            <a:spcAft>
              <a:spcPct val="15000"/>
            </a:spcAft>
            <a:buChar char="••"/>
          </a:pPr>
          <a:r>
            <a:rPr lang="zh-TW" altLang="en-US" sz="2300" kern="1200" dirty="0" smtClean="0">
              <a:latin typeface="標楷體" panose="03000509000000000000" pitchFamily="65" charset="-120"/>
              <a:ea typeface="標楷體" panose="03000509000000000000" pitchFamily="65" charset="-120"/>
            </a:rPr>
            <a:t>計畫需符合學校短中長程發展目標與策略。</a:t>
          </a:r>
          <a:endParaRPr lang="zh-TW" altLang="en-US" sz="2300" kern="1200" dirty="0">
            <a:latin typeface="標楷體" panose="03000509000000000000" pitchFamily="65" charset="-120"/>
            <a:ea typeface="標楷體" panose="03000509000000000000" pitchFamily="65" charset="-120"/>
          </a:endParaRPr>
        </a:p>
      </dsp:txBody>
      <dsp:txXfrm>
        <a:off x="2570600" y="193846"/>
        <a:ext cx="4855454" cy="1153936"/>
      </dsp:txXfrm>
    </dsp:sp>
    <dsp:sp modelId="{801DC957-59BB-4FD6-AA18-48B17828CBF7}">
      <dsp:nvSpPr>
        <dsp:cNvPr id="0" name=""/>
        <dsp:cNvSpPr/>
      </dsp:nvSpPr>
      <dsp:spPr>
        <a:xfrm>
          <a:off x="0" y="16324"/>
          <a:ext cx="2570408" cy="1529996"/>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目        標</a:t>
          </a:r>
          <a:endParaRPr lang="zh-TW" altLang="en-US" sz="3100" b="1" kern="1200" dirty="0">
            <a:latin typeface="微軟正黑體" panose="020B0604030504040204" pitchFamily="34" charset="-120"/>
            <a:ea typeface="微軟正黑體" panose="020B0604030504040204" pitchFamily="34" charset="-120"/>
          </a:endParaRPr>
        </a:p>
      </dsp:txBody>
      <dsp:txXfrm>
        <a:off x="74688" y="91012"/>
        <a:ext cx="2421032" cy="1380620"/>
      </dsp:txXfrm>
    </dsp:sp>
    <dsp:sp modelId="{A0C4F6B3-FCC8-4B0C-B9A3-0046759A6CF3}">
      <dsp:nvSpPr>
        <dsp:cNvPr id="0" name=""/>
        <dsp:cNvSpPr/>
      </dsp:nvSpPr>
      <dsp:spPr>
        <a:xfrm>
          <a:off x="2571120" y="1693963"/>
          <a:ext cx="5432086" cy="153858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統一各項會計項目。</a:t>
          </a:r>
          <a:endParaRPr lang="zh-TW" altLang="en-US" sz="2400" kern="1200" dirty="0">
            <a:latin typeface="標楷體" panose="03000509000000000000" pitchFamily="65" charset="-120"/>
            <a:ea typeface="標楷體" panose="03000509000000000000" pitchFamily="65" charset="-120"/>
          </a:endParaRPr>
        </a:p>
        <a:p>
          <a:pPr marL="357188" lvl="1" indent="-357188" algn="l" defTabSz="1066800">
            <a:lnSpc>
              <a:spcPct val="90000"/>
            </a:lnSpc>
            <a:spcBef>
              <a:spcPct val="0"/>
            </a:spcBef>
            <a:spcAft>
              <a:spcPct val="15000"/>
            </a:spcAft>
            <a:buChar char="••"/>
          </a:pPr>
          <a:r>
            <a:rPr lang="zh-TW" altLang="en-US" sz="2400" kern="1200" dirty="0" smtClean="0">
              <a:latin typeface="標楷體" panose="03000509000000000000" pitchFamily="65" charset="-120"/>
              <a:ea typeface="標楷體" panose="03000509000000000000" pitchFamily="65" charset="-120"/>
            </a:rPr>
            <a:t>為</a:t>
          </a:r>
          <a:r>
            <a:rPr lang="en-US" altLang="en-US" sz="2400" kern="1200" dirty="0" smtClean="0">
              <a:latin typeface="Times New Roman" pitchFamily="18" charset="0"/>
              <a:ea typeface="標楷體" panose="03000509000000000000" pitchFamily="65" charset="-120"/>
              <a:cs typeface="Times New Roman" pitchFamily="18" charset="0"/>
            </a:rPr>
            <a:t>1</a:t>
          </a:r>
          <a:r>
            <a:rPr lang="en-US" altLang="zh-TW" sz="2400" kern="1200" dirty="0" smtClean="0">
              <a:latin typeface="Times New Roman" pitchFamily="18" charset="0"/>
              <a:ea typeface="標楷體" panose="03000509000000000000" pitchFamily="65" charset="-120"/>
              <a:cs typeface="Times New Roman" pitchFamily="18" charset="0"/>
            </a:rPr>
            <a:t>10</a:t>
          </a:r>
          <a:r>
            <a:rPr lang="zh-TW" altLang="en-US" sz="2400" kern="1200" dirty="0" smtClean="0">
              <a:latin typeface="標楷體" panose="03000509000000000000" pitchFamily="65" charset="-120"/>
              <a:ea typeface="標楷體" panose="03000509000000000000" pitchFamily="65" charset="-120"/>
            </a:rPr>
            <a:t>學年度預算編列填寫之依據。</a:t>
          </a:r>
          <a:endParaRPr lang="zh-TW" altLang="en-US" sz="2400" kern="1200" dirty="0">
            <a:latin typeface="標楷體" panose="03000509000000000000" pitchFamily="65" charset="-120"/>
            <a:ea typeface="標楷體" panose="03000509000000000000" pitchFamily="65" charset="-120"/>
          </a:endParaRPr>
        </a:p>
      </dsp:txBody>
      <dsp:txXfrm>
        <a:off x="2571120" y="1886286"/>
        <a:ext cx="4855118" cy="1153936"/>
      </dsp:txXfrm>
    </dsp:sp>
    <dsp:sp modelId="{B0E2AF6B-B3D5-4F4F-9460-0ACB59838EB8}">
      <dsp:nvSpPr>
        <dsp:cNvPr id="0" name=""/>
        <dsp:cNvSpPr/>
      </dsp:nvSpPr>
      <dsp:spPr>
        <a:xfrm>
          <a:off x="8" y="1698856"/>
          <a:ext cx="2571112" cy="1528796"/>
        </a:xfrm>
        <a:prstGeom prst="roundRect">
          <a:avLst/>
        </a:prstGeom>
        <a:gradFill rotWithShape="0">
          <a:gsLst>
            <a:gs pos="0">
              <a:schemeClr val="accent3">
                <a:hueOff val="0"/>
                <a:satOff val="0"/>
                <a:lumOff val="0"/>
                <a:alphaOff val="0"/>
                <a:tint val="94000"/>
                <a:satMod val="100000"/>
                <a:lumMod val="108000"/>
              </a:schemeClr>
            </a:gs>
            <a:gs pos="50000">
              <a:schemeClr val="accent3">
                <a:hueOff val="0"/>
                <a:satOff val="0"/>
                <a:lumOff val="0"/>
                <a:alphaOff val="0"/>
                <a:tint val="98000"/>
                <a:shade val="100000"/>
                <a:satMod val="100000"/>
                <a:lumMod val="100000"/>
              </a:schemeClr>
            </a:gs>
            <a:gs pos="100000">
              <a:schemeClr val="accent3">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dirty="0" smtClean="0">
              <a:latin typeface="微軟正黑體" panose="020B0604030504040204" pitchFamily="34" charset="-120"/>
              <a:ea typeface="微軟正黑體" panose="020B0604030504040204" pitchFamily="34" charset="-120"/>
            </a:rPr>
            <a:t>會計項目   一致性</a:t>
          </a:r>
          <a:endParaRPr lang="zh-TW" altLang="en-US" sz="3100" b="1" kern="1200" dirty="0">
            <a:latin typeface="微軟正黑體" panose="020B0604030504040204" pitchFamily="34" charset="-120"/>
            <a:ea typeface="微軟正黑體" panose="020B0604030504040204" pitchFamily="34" charset="-120"/>
          </a:endParaRPr>
        </a:p>
      </dsp:txBody>
      <dsp:txXfrm>
        <a:off x="74638" y="1773486"/>
        <a:ext cx="2421852" cy="1379536"/>
      </dsp:txXfrm>
    </dsp:sp>
    <dsp:sp modelId="{36B579B0-D126-4F3C-AE65-8387137B263C}">
      <dsp:nvSpPr>
        <dsp:cNvPr id="0" name=""/>
        <dsp:cNvSpPr/>
      </dsp:nvSpPr>
      <dsp:spPr>
        <a:xfrm>
          <a:off x="2593745" y="3386404"/>
          <a:ext cx="5384325" cy="155872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0" bIns="15240" numCol="1" spcCol="1270" anchor="ctr" anchorCtr="0">
          <a:noAutofit/>
        </a:bodyPr>
        <a:lstStyle/>
        <a:p>
          <a:pPr marL="357188" lvl="1" indent="-357188" algn="l" defTabSz="1066800">
            <a:lnSpc>
              <a:spcPts val="2400"/>
            </a:lnSpc>
            <a:spcBef>
              <a:spcPct val="0"/>
            </a:spcBef>
            <a:spcAft>
              <a:spcPct val="15000"/>
            </a:spcAft>
            <a:buChar char="••"/>
          </a:pPr>
          <a:r>
            <a:rPr lang="zh-TW" altLang="en-US" sz="2400" b="1" kern="1200" dirty="0" smtClean="0">
              <a:solidFill>
                <a:srgbClr val="FF0000"/>
              </a:solidFill>
              <a:latin typeface="標楷體" panose="03000509000000000000" pitchFamily="65" charset="-120"/>
              <a:ea typeface="標楷體" panose="03000509000000000000" pitchFamily="65" charset="-120"/>
            </a:rPr>
            <a:t>所有收入及支出均應編入概算中</a:t>
          </a:r>
          <a:r>
            <a:rPr lang="zh-TW" altLang="en-US" sz="2400" kern="1200" dirty="0" smtClean="0">
              <a:latin typeface="標楷體" panose="03000509000000000000" pitchFamily="65" charset="-120"/>
              <a:ea typeface="標楷體" panose="03000509000000000000" pitchFamily="65" charset="-120"/>
            </a:rPr>
            <a:t>，包括一般</a:t>
          </a:r>
          <a:r>
            <a:rPr lang="zh-TW" altLang="en-US" sz="2400" u="none" kern="1200" dirty="0" smtClean="0">
              <a:latin typeface="標楷體" panose="03000509000000000000" pitchFamily="65" charset="-120"/>
              <a:ea typeface="標楷體" panose="03000509000000000000" pitchFamily="65" charset="-120"/>
            </a:rPr>
            <a:t>例行性預算、特別計畫、各項補助款、專案計畫及基金</a:t>
          </a:r>
          <a:r>
            <a:rPr lang="zh-TW" altLang="en-US" sz="2400" kern="1200" dirty="0" smtClean="0">
              <a:latin typeface="標楷體" panose="03000509000000000000" pitchFamily="65" charset="-120"/>
              <a:ea typeface="標楷體" panose="03000509000000000000" pitchFamily="65" charset="-120"/>
            </a:rPr>
            <a:t>等。</a:t>
          </a:r>
          <a:endParaRPr lang="zh-TW" altLang="en-US" sz="2400" kern="1200" dirty="0">
            <a:latin typeface="標楷體" panose="03000509000000000000" pitchFamily="65" charset="-120"/>
            <a:ea typeface="標楷體" panose="03000509000000000000" pitchFamily="65" charset="-120"/>
          </a:endParaRPr>
        </a:p>
      </dsp:txBody>
      <dsp:txXfrm>
        <a:off x="2593745" y="3581244"/>
        <a:ext cx="4799804" cy="1169042"/>
      </dsp:txXfrm>
    </dsp:sp>
    <dsp:sp modelId="{AD2E6447-B871-4537-8B94-39C90495B280}">
      <dsp:nvSpPr>
        <dsp:cNvPr id="0" name=""/>
        <dsp:cNvSpPr/>
      </dsp:nvSpPr>
      <dsp:spPr>
        <a:xfrm>
          <a:off x="25143" y="3401366"/>
          <a:ext cx="2568601" cy="1528796"/>
        </a:xfrm>
        <a:prstGeom prst="round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zh-TW" altLang="en-US" sz="3100" b="1" kern="1200" smtClean="0">
              <a:latin typeface="微軟正黑體" panose="020B0604030504040204" pitchFamily="34" charset="-120"/>
              <a:ea typeface="微軟正黑體" panose="020B0604030504040204" pitchFamily="34" charset="-120"/>
            </a:rPr>
            <a:t>範       圍</a:t>
          </a:r>
          <a:endParaRPr lang="zh-TW" altLang="en-US" sz="3100" b="1" kern="1200" dirty="0">
            <a:latin typeface="微軟正黑體" panose="020B0604030504040204" pitchFamily="34" charset="-120"/>
            <a:ea typeface="微軟正黑體" panose="020B0604030504040204" pitchFamily="34" charset="-120"/>
          </a:endParaRPr>
        </a:p>
      </dsp:txBody>
      <dsp:txXfrm>
        <a:off x="99773" y="3475996"/>
        <a:ext cx="2419341" cy="1379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F3CE-A48A-4E22-92FE-01C2D36B63F7}">
      <dsp:nvSpPr>
        <dsp:cNvPr id="0" name=""/>
        <dsp:cNvSpPr/>
      </dsp:nvSpPr>
      <dsp:spPr>
        <a:xfrm>
          <a:off x="709352" y="2165"/>
          <a:ext cx="3433464" cy="115790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校內經費</a:t>
          </a:r>
          <a:endParaRPr lang="zh-TW" altLang="en-US" sz="4400" kern="1200" dirty="0">
            <a:latin typeface="標楷體" panose="03000509000000000000" pitchFamily="65" charset="-120"/>
            <a:ea typeface="標楷體" panose="03000509000000000000" pitchFamily="65" charset="-120"/>
          </a:endParaRPr>
        </a:p>
      </dsp:txBody>
      <dsp:txXfrm>
        <a:off x="743266" y="36079"/>
        <a:ext cx="3365636" cy="1090073"/>
      </dsp:txXfrm>
    </dsp:sp>
    <dsp:sp modelId="{090943D5-FBD8-47B4-B2A8-78AE8A70CC54}">
      <dsp:nvSpPr>
        <dsp:cNvPr id="0" name=""/>
        <dsp:cNvSpPr/>
      </dsp:nvSpPr>
      <dsp:spPr>
        <a:xfrm>
          <a:off x="1052698" y="1160067"/>
          <a:ext cx="343346" cy="1082228"/>
        </a:xfrm>
        <a:custGeom>
          <a:avLst/>
          <a:gdLst/>
          <a:ahLst/>
          <a:cxnLst/>
          <a:rect l="0" t="0" r="0" b="0"/>
          <a:pathLst>
            <a:path>
              <a:moveTo>
                <a:pt x="0" y="0"/>
              </a:moveTo>
              <a:lnTo>
                <a:pt x="0" y="1082228"/>
              </a:lnTo>
              <a:lnTo>
                <a:pt x="343346" y="1082228"/>
              </a:lnTo>
            </a:path>
          </a:pathLst>
        </a:custGeom>
        <a:noFill/>
        <a:ln w="15875" cap="flat" cmpd="sng" algn="ctr">
          <a:solidFill>
            <a:schemeClr val="accent1"/>
          </a:solidFill>
          <a:prstDash val="solid"/>
        </a:ln>
        <a:effectLst/>
      </dsp:spPr>
      <dsp:style>
        <a:lnRef idx="2">
          <a:schemeClr val="accent1"/>
        </a:lnRef>
        <a:fillRef idx="0">
          <a:schemeClr val="accent1"/>
        </a:fillRef>
        <a:effectRef idx="1">
          <a:schemeClr val="accent1"/>
        </a:effectRef>
        <a:fontRef idx="minor">
          <a:schemeClr val="tx1"/>
        </a:fontRef>
      </dsp:style>
    </dsp:sp>
    <dsp:sp modelId="{1CE81633-D54C-4FF2-9868-8C533F6F777C}">
      <dsp:nvSpPr>
        <dsp:cNvPr id="0" name=""/>
        <dsp:cNvSpPr/>
      </dsp:nvSpPr>
      <dsp:spPr>
        <a:xfrm>
          <a:off x="1396045" y="1383929"/>
          <a:ext cx="2746771" cy="171673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b="1" kern="1200" dirty="0" smtClean="0">
              <a:solidFill>
                <a:srgbClr val="FF0000"/>
              </a:solidFill>
              <a:latin typeface="標楷體" panose="03000509000000000000" pitchFamily="65" charset="-120"/>
              <a:ea typeface="標楷體" panose="03000509000000000000" pitchFamily="65" charset="-120"/>
            </a:rPr>
            <a:t>不須支付場地借用費</a:t>
          </a:r>
          <a:r>
            <a:rPr lang="en-US" altLang="zh-TW" sz="2400" kern="1200" dirty="0" smtClean="0">
              <a:latin typeface="標楷體" panose="03000509000000000000" pitchFamily="65" charset="-120"/>
              <a:ea typeface="標楷體" panose="03000509000000000000" pitchFamily="65" charset="-120"/>
            </a:rPr>
            <a:t>(</a:t>
          </a:r>
          <a:r>
            <a:rPr lang="zh-TW" altLang="zh-TW" sz="2400" kern="1200" dirty="0" smtClean="0">
              <a:latin typeface="標楷體" panose="03000509000000000000" pitchFamily="65" charset="-120"/>
              <a:ea typeface="標楷體" panose="03000509000000000000" pitchFamily="65" charset="-120"/>
            </a:rPr>
            <a:t>除場地另有規定外</a:t>
          </a:r>
          <a:r>
            <a:rPr lang="zh-TW" altLang="en-US" sz="2400" kern="1200" dirty="0" smtClean="0">
              <a:latin typeface="標楷體" panose="03000509000000000000" pitchFamily="65" charset="-120"/>
              <a:ea typeface="標楷體" panose="03000509000000000000" pitchFamily="65" charset="-120"/>
            </a:rPr>
            <a:t>；例如國璽樓會議廳室。）</a:t>
          </a:r>
          <a:endParaRPr lang="zh-TW" altLang="en-US" sz="2400" kern="1200" dirty="0">
            <a:latin typeface="標楷體" panose="03000509000000000000" pitchFamily="65" charset="-120"/>
            <a:ea typeface="標楷體" panose="03000509000000000000" pitchFamily="65" charset="-120"/>
          </a:endParaRPr>
        </a:p>
      </dsp:txBody>
      <dsp:txXfrm>
        <a:off x="1446326" y="1434210"/>
        <a:ext cx="2646209" cy="1616170"/>
      </dsp:txXfrm>
    </dsp:sp>
    <dsp:sp modelId="{AB217975-8E60-4256-BDA1-AC3259EFE1B2}">
      <dsp:nvSpPr>
        <dsp:cNvPr id="0" name=""/>
        <dsp:cNvSpPr/>
      </dsp:nvSpPr>
      <dsp:spPr>
        <a:xfrm>
          <a:off x="1052698" y="1160067"/>
          <a:ext cx="343346" cy="2971492"/>
        </a:xfrm>
        <a:custGeom>
          <a:avLst/>
          <a:gdLst/>
          <a:ahLst/>
          <a:cxnLst/>
          <a:rect l="0" t="0" r="0" b="0"/>
          <a:pathLst>
            <a:path>
              <a:moveTo>
                <a:pt x="0" y="0"/>
              </a:moveTo>
              <a:lnTo>
                <a:pt x="0" y="2971492"/>
              </a:lnTo>
              <a:lnTo>
                <a:pt x="343346" y="2971492"/>
              </a:lnTo>
            </a:path>
          </a:pathLst>
        </a:custGeom>
        <a:noFill/>
        <a:ln w="15875" cap="flat" cmpd="sng" algn="ctr">
          <a:solidFill>
            <a:schemeClr val="accent2"/>
          </a:solidFill>
          <a:prstDash val="solid"/>
        </a:ln>
        <a:effectLst/>
      </dsp:spPr>
      <dsp:style>
        <a:lnRef idx="2">
          <a:schemeClr val="accent2"/>
        </a:lnRef>
        <a:fillRef idx="0">
          <a:schemeClr val="accent2"/>
        </a:fillRef>
        <a:effectRef idx="1">
          <a:schemeClr val="accent2"/>
        </a:effectRef>
        <a:fontRef idx="minor">
          <a:schemeClr val="tx1"/>
        </a:fontRef>
      </dsp:style>
    </dsp:sp>
    <dsp:sp modelId="{CA3A2A59-ADE1-4F58-B56B-46133D6F1701}">
      <dsp:nvSpPr>
        <dsp:cNvPr id="0" name=""/>
        <dsp:cNvSpPr/>
      </dsp:nvSpPr>
      <dsp:spPr>
        <a:xfrm>
          <a:off x="1396045" y="3273193"/>
          <a:ext cx="2746771" cy="1716732"/>
        </a:xfrm>
        <a:prstGeom prst="roundRect">
          <a:avLst>
            <a:gd name="adj" fmla="val 10000"/>
          </a:avLst>
        </a:prstGeom>
        <a:solidFill>
          <a:schemeClr val="lt1"/>
        </a:solidFill>
        <a:ln w="1587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zh-TW" altLang="en-US" sz="2500" kern="1200" dirty="0" smtClean="0">
              <a:latin typeface="標楷體" panose="03000509000000000000" pitchFamily="65" charset="-120"/>
              <a:ea typeface="標楷體" panose="03000509000000000000" pitchFamily="65" charset="-120"/>
            </a:rPr>
            <a:t>設備使用費、技術人員操作費及工友</a:t>
          </a:r>
          <a:r>
            <a:rPr lang="zh-TW" altLang="en-US" sz="2500" b="1" kern="1200" dirty="0" smtClean="0">
              <a:solidFill>
                <a:schemeClr val="tx1"/>
              </a:solidFill>
              <a:latin typeface="標楷體" panose="03000509000000000000" pitchFamily="65" charset="-120"/>
              <a:ea typeface="標楷體" panose="03000509000000000000" pitchFamily="65" charset="-120"/>
            </a:rPr>
            <a:t>加班費</a:t>
          </a:r>
          <a:r>
            <a:rPr lang="zh-TW" altLang="en-US" sz="2500" kern="1200" dirty="0" smtClean="0">
              <a:solidFill>
                <a:schemeClr val="tx1"/>
              </a:solidFill>
              <a:latin typeface="標楷體" panose="03000509000000000000" pitchFamily="65" charset="-120"/>
              <a:ea typeface="標楷體" panose="03000509000000000000" pitchFamily="65" charset="-120"/>
            </a:rPr>
            <a:t>等</a:t>
          </a:r>
          <a:r>
            <a:rPr lang="zh-TW" altLang="en-US" sz="2500" kern="1200" dirty="0" smtClean="0">
              <a:latin typeface="標楷體" panose="03000509000000000000" pitchFamily="65" charset="-120"/>
              <a:ea typeface="標楷體" panose="03000509000000000000" pitchFamily="65" charset="-120"/>
            </a:rPr>
            <a:t>仍須由</a:t>
          </a:r>
          <a:r>
            <a:rPr lang="zh-TW" altLang="en-US" sz="2500" b="1" kern="1200" dirty="0" smtClean="0">
              <a:solidFill>
                <a:srgbClr val="FF0000"/>
              </a:solidFill>
              <a:latin typeface="標楷體" panose="03000509000000000000" pitchFamily="65" charset="-120"/>
              <a:ea typeface="標楷體" panose="03000509000000000000" pitchFamily="65" charset="-120"/>
            </a:rPr>
            <a:t>業務單位編列</a:t>
          </a:r>
        </a:p>
      </dsp:txBody>
      <dsp:txXfrm>
        <a:off x="1446326" y="3323474"/>
        <a:ext cx="2646209" cy="1616170"/>
      </dsp:txXfrm>
    </dsp:sp>
    <dsp:sp modelId="{FB645A04-E993-46BF-BF0B-5EB69256E73D}">
      <dsp:nvSpPr>
        <dsp:cNvPr id="0" name=""/>
        <dsp:cNvSpPr/>
      </dsp:nvSpPr>
      <dsp:spPr>
        <a:xfrm>
          <a:off x="5001183" y="2165"/>
          <a:ext cx="3433464" cy="1164837"/>
        </a:xfrm>
        <a:prstGeom prst="roundRect">
          <a:avLst>
            <a:gd name="adj" fmla="val 10000"/>
          </a:avLst>
        </a:prstGeom>
        <a:solidFill>
          <a:srgbClr val="FF99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zh-TW" altLang="en-US" sz="4400" kern="1200" dirty="0" smtClean="0">
              <a:latin typeface="標楷體" panose="03000509000000000000" pitchFamily="65" charset="-120"/>
              <a:ea typeface="標楷體" panose="03000509000000000000" pitchFamily="65" charset="-120"/>
            </a:rPr>
            <a:t>校外經費</a:t>
          </a:r>
          <a:endParaRPr lang="zh-TW" altLang="en-US" sz="4400" kern="1200" dirty="0">
            <a:latin typeface="標楷體" panose="03000509000000000000" pitchFamily="65" charset="-120"/>
            <a:ea typeface="標楷體" panose="03000509000000000000" pitchFamily="65" charset="-120"/>
          </a:endParaRPr>
        </a:p>
      </dsp:txBody>
      <dsp:txXfrm>
        <a:off x="5035300" y="36282"/>
        <a:ext cx="3365230" cy="1096603"/>
      </dsp:txXfrm>
    </dsp:sp>
    <dsp:sp modelId="{1E8E9CA1-1A6B-43C4-9D7D-C63CC29680DE}">
      <dsp:nvSpPr>
        <dsp:cNvPr id="0" name=""/>
        <dsp:cNvSpPr/>
      </dsp:nvSpPr>
      <dsp:spPr>
        <a:xfrm>
          <a:off x="5344529" y="1167003"/>
          <a:ext cx="352877" cy="1093232"/>
        </a:xfrm>
        <a:custGeom>
          <a:avLst/>
          <a:gdLst/>
          <a:ahLst/>
          <a:cxnLst/>
          <a:rect l="0" t="0" r="0" b="0"/>
          <a:pathLst>
            <a:path>
              <a:moveTo>
                <a:pt x="0" y="0"/>
              </a:moveTo>
              <a:lnTo>
                <a:pt x="0" y="1093232"/>
              </a:lnTo>
              <a:lnTo>
                <a:pt x="352877" y="1093232"/>
              </a:lnTo>
            </a:path>
          </a:pathLst>
        </a:custGeom>
        <a:noFill/>
        <a:ln w="15875" cap="flat" cmpd="sng" algn="ctr">
          <a:solidFill>
            <a:schemeClr val="accent5"/>
          </a:solidFill>
          <a:prstDash val="solid"/>
        </a:ln>
        <a:effectLst/>
      </dsp:spPr>
      <dsp:style>
        <a:lnRef idx="2">
          <a:schemeClr val="accent5"/>
        </a:lnRef>
        <a:fillRef idx="0">
          <a:schemeClr val="accent5"/>
        </a:fillRef>
        <a:effectRef idx="1">
          <a:schemeClr val="accent5"/>
        </a:effectRef>
        <a:fontRef idx="minor">
          <a:schemeClr val="tx1"/>
        </a:fontRef>
      </dsp:style>
    </dsp:sp>
    <dsp:sp modelId="{60974ABB-E36D-4BC3-B333-4781AD7772B9}">
      <dsp:nvSpPr>
        <dsp:cNvPr id="0" name=""/>
        <dsp:cNvSpPr/>
      </dsp:nvSpPr>
      <dsp:spPr>
        <a:xfrm>
          <a:off x="5697407" y="1401869"/>
          <a:ext cx="2746771" cy="171673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0033CC"/>
              </a:solidFill>
              <a:latin typeface="標楷體" panose="03000509000000000000" pitchFamily="65" charset="-120"/>
              <a:ea typeface="標楷體" panose="03000509000000000000" pitchFamily="65" charset="-120"/>
            </a:rPr>
            <a:t>須支付場地費</a:t>
          </a:r>
          <a:endParaRPr lang="zh-TW" altLang="en-US" sz="2800" kern="1200" dirty="0">
            <a:solidFill>
              <a:srgbClr val="0033CC"/>
            </a:solidFill>
            <a:latin typeface="標楷體" panose="03000509000000000000" pitchFamily="65" charset="-120"/>
            <a:ea typeface="標楷體" panose="03000509000000000000" pitchFamily="65" charset="-120"/>
          </a:endParaRPr>
        </a:p>
      </dsp:txBody>
      <dsp:txXfrm>
        <a:off x="5747688" y="1452150"/>
        <a:ext cx="2646209" cy="1616170"/>
      </dsp:txXfrm>
    </dsp:sp>
    <dsp:sp modelId="{374E314A-125A-472C-9260-92495E9C6F72}">
      <dsp:nvSpPr>
        <dsp:cNvPr id="0" name=""/>
        <dsp:cNvSpPr/>
      </dsp:nvSpPr>
      <dsp:spPr>
        <a:xfrm>
          <a:off x="5344529" y="1167003"/>
          <a:ext cx="362409" cy="2934874"/>
        </a:xfrm>
        <a:custGeom>
          <a:avLst/>
          <a:gdLst/>
          <a:ahLst/>
          <a:cxnLst/>
          <a:rect l="0" t="0" r="0" b="0"/>
          <a:pathLst>
            <a:path>
              <a:moveTo>
                <a:pt x="0" y="0"/>
              </a:moveTo>
              <a:lnTo>
                <a:pt x="0" y="2934874"/>
              </a:lnTo>
              <a:lnTo>
                <a:pt x="362409" y="2934874"/>
              </a:lnTo>
            </a:path>
          </a:pathLst>
        </a:custGeom>
        <a:noFill/>
        <a:ln w="15875" cap="flat" cmpd="sng" algn="ctr">
          <a:solidFill>
            <a:schemeClr val="accent5"/>
          </a:solidFill>
          <a:prstDash val="solid"/>
        </a:ln>
        <a:effectLst/>
      </dsp:spPr>
      <dsp:style>
        <a:lnRef idx="2">
          <a:schemeClr val="accent5"/>
        </a:lnRef>
        <a:fillRef idx="0">
          <a:schemeClr val="accent5"/>
        </a:fillRef>
        <a:effectRef idx="1">
          <a:schemeClr val="accent5"/>
        </a:effectRef>
        <a:fontRef idx="minor">
          <a:schemeClr val="tx1"/>
        </a:fontRef>
      </dsp:style>
    </dsp:sp>
    <dsp:sp modelId="{655194C7-A0A5-4ACE-BB37-C0553F3B12F2}">
      <dsp:nvSpPr>
        <dsp:cNvPr id="0" name=""/>
        <dsp:cNvSpPr/>
      </dsp:nvSpPr>
      <dsp:spPr>
        <a:xfrm>
          <a:off x="5706938" y="3243511"/>
          <a:ext cx="2746771" cy="1716732"/>
        </a:xfrm>
        <a:prstGeom prst="roundRect">
          <a:avLst>
            <a:gd name="adj" fmla="val 10000"/>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ts val="0"/>
            </a:spcAft>
          </a:pPr>
          <a:r>
            <a:rPr lang="zh-TW" altLang="en-US" sz="2500" b="1" kern="1200" dirty="0" smtClean="0">
              <a:solidFill>
                <a:srgbClr val="0033CC"/>
              </a:solidFill>
              <a:latin typeface="標楷體" panose="03000509000000000000" pitchFamily="65" charset="-120"/>
              <a:ea typeface="標楷體" panose="03000509000000000000" pitchFamily="65" charset="-120"/>
            </a:rPr>
            <a:t>須支付</a:t>
          </a:r>
          <a:r>
            <a:rPr lang="zh-TW" altLang="en-US" sz="2500" kern="1200" dirty="0" smtClean="0">
              <a:latin typeface="標楷體" panose="03000509000000000000" pitchFamily="65" charset="-120"/>
              <a:ea typeface="標楷體" panose="03000509000000000000" pitchFamily="65" charset="-120"/>
            </a:rPr>
            <a:t>設備使用費</a:t>
          </a:r>
          <a:endParaRPr lang="en-US" altLang="zh-TW" sz="2500" kern="1200" dirty="0" smtClean="0">
            <a:latin typeface="標楷體" panose="03000509000000000000" pitchFamily="65" charset="-120"/>
            <a:ea typeface="標楷體" panose="03000509000000000000" pitchFamily="65" charset="-120"/>
          </a:endParaRPr>
        </a:p>
        <a:p>
          <a:pPr lvl="0" algn="l" defTabSz="1111250">
            <a:lnSpc>
              <a:spcPct val="90000"/>
            </a:lnSpc>
            <a:spcBef>
              <a:spcPct val="0"/>
            </a:spcBef>
            <a:spcAft>
              <a:spcPts val="0"/>
            </a:spcAft>
          </a:pPr>
          <a:r>
            <a:rPr lang="zh-TW" altLang="en-US" sz="2500" kern="1200" dirty="0" smtClean="0">
              <a:latin typeface="標楷體" panose="03000509000000000000" pitchFamily="65" charset="-120"/>
              <a:ea typeface="標楷體" panose="03000509000000000000" pitchFamily="65" charset="-120"/>
            </a:rPr>
            <a:t>、技術人員操作費及工友</a:t>
          </a:r>
          <a:r>
            <a:rPr lang="zh-TW" altLang="en-US" sz="2500" b="1" kern="1200" dirty="0" smtClean="0">
              <a:solidFill>
                <a:schemeClr val="tx1"/>
              </a:solidFill>
              <a:latin typeface="標楷體" panose="03000509000000000000" pitchFamily="65" charset="-120"/>
              <a:ea typeface="標楷體" panose="03000509000000000000" pitchFamily="65" charset="-120"/>
            </a:rPr>
            <a:t>加班費</a:t>
          </a:r>
          <a:endParaRPr lang="zh-TW" altLang="en-US" sz="2500" b="1" kern="1200" dirty="0">
            <a:solidFill>
              <a:schemeClr val="tx1"/>
            </a:solidFill>
            <a:latin typeface="標楷體" panose="03000509000000000000" pitchFamily="65" charset="-120"/>
            <a:ea typeface="標楷體" panose="03000509000000000000" pitchFamily="65" charset="-120"/>
          </a:endParaRPr>
        </a:p>
      </dsp:txBody>
      <dsp:txXfrm>
        <a:off x="5757219" y="3293792"/>
        <a:ext cx="2646209" cy="161617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1" y="0"/>
            <a:ext cx="2921669"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7" name="Rectangle 3"/>
          <p:cNvSpPr>
            <a:spLocks noGrp="1" noChangeArrowheads="1"/>
          </p:cNvSpPr>
          <p:nvPr>
            <p:ph type="dt" sz="quarter" idx="1"/>
          </p:nvPr>
        </p:nvSpPr>
        <p:spPr bwMode="auto">
          <a:xfrm>
            <a:off x="3817351" y="0"/>
            <a:ext cx="2996177" cy="526377"/>
          </a:xfrm>
          <a:prstGeom prst="rect">
            <a:avLst/>
          </a:prstGeom>
          <a:noFill/>
          <a:ln w="9525">
            <a:noFill/>
            <a:miter lim="800000"/>
            <a:headEnd/>
            <a:tailEnd/>
          </a:ln>
          <a:effectLst/>
        </p:spPr>
        <p:txBody>
          <a:bodyPr vert="horz" wrap="square" lIns="90108" tIns="45054" rIns="90108" bIns="45054" numCol="1" anchor="t" anchorCtr="0" compatLnSpc="1">
            <a:prstTxWarp prst="textNoShape">
              <a:avLst/>
            </a:prstTxWarp>
          </a:bodyPr>
          <a:lstStyle>
            <a:lvl1pPr algn="r" defTabSz="898433" eaLnBrk="1" hangingPunct="1">
              <a:defRPr sz="1200">
                <a:latin typeface="Arial" charset="0"/>
              </a:defRPr>
            </a:lvl1pPr>
          </a:lstStyle>
          <a:p>
            <a:pPr>
              <a:defRPr/>
            </a:pPr>
            <a:endParaRPr lang="en-GB"/>
          </a:p>
        </p:txBody>
      </p:sp>
      <p:sp>
        <p:nvSpPr>
          <p:cNvPr id="559108" name="Rectangle 4"/>
          <p:cNvSpPr>
            <a:spLocks noGrp="1" noChangeArrowheads="1"/>
          </p:cNvSpPr>
          <p:nvPr>
            <p:ph type="ftr" sz="quarter" idx="2"/>
          </p:nvPr>
        </p:nvSpPr>
        <p:spPr bwMode="auto">
          <a:xfrm>
            <a:off x="1" y="9409774"/>
            <a:ext cx="2921669"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defTabSz="898433" eaLnBrk="1" hangingPunct="1">
              <a:defRPr sz="1200">
                <a:latin typeface="Arial" charset="0"/>
              </a:defRPr>
            </a:lvl1pPr>
          </a:lstStyle>
          <a:p>
            <a:pPr>
              <a:defRPr/>
            </a:pPr>
            <a:endParaRPr lang="en-GB"/>
          </a:p>
        </p:txBody>
      </p:sp>
      <p:sp>
        <p:nvSpPr>
          <p:cNvPr id="559109" name="Rectangle 5"/>
          <p:cNvSpPr>
            <a:spLocks noGrp="1" noChangeArrowheads="1"/>
          </p:cNvSpPr>
          <p:nvPr>
            <p:ph type="sldNum" sz="quarter" idx="3"/>
          </p:nvPr>
        </p:nvSpPr>
        <p:spPr bwMode="auto">
          <a:xfrm>
            <a:off x="3817351" y="9409774"/>
            <a:ext cx="2996177" cy="526377"/>
          </a:xfrm>
          <a:prstGeom prst="rect">
            <a:avLst/>
          </a:prstGeom>
          <a:noFill/>
          <a:ln w="9525">
            <a:noFill/>
            <a:miter lim="800000"/>
            <a:headEnd/>
            <a:tailEnd/>
          </a:ln>
          <a:effectLst/>
        </p:spPr>
        <p:txBody>
          <a:bodyPr vert="horz" wrap="square" lIns="90108" tIns="45054" rIns="90108" bIns="45054" numCol="1" anchor="b" anchorCtr="0" compatLnSpc="1">
            <a:prstTxWarp prst="textNoShape">
              <a:avLst/>
            </a:prstTxWarp>
          </a:bodyPr>
          <a:lstStyle>
            <a:lvl1pPr algn="r" defTabSz="897267" eaLnBrk="1" hangingPunct="1">
              <a:defRPr sz="1200"/>
            </a:lvl1pPr>
          </a:lstStyle>
          <a:p>
            <a:pPr>
              <a:defRPr/>
            </a:pPr>
            <a:fld id="{E0640CA0-78B5-409B-8C96-10BC8B81328F}" type="slidenum">
              <a:rPr lang="en-GB" altLang="zh-TW"/>
              <a:pPr>
                <a:defRPr/>
              </a:pPr>
              <a:t>‹#›</a:t>
            </a:fld>
            <a:endParaRPr lang="en-GB" altLang="zh-TW"/>
          </a:p>
        </p:txBody>
      </p:sp>
    </p:spTree>
    <p:extLst>
      <p:ext uri="{BB962C8B-B14F-4D97-AF65-F5344CB8AC3E}">
        <p14:creationId xmlns:p14="http://schemas.microsoft.com/office/powerpoint/2010/main" val="1533401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52228" y="0"/>
            <a:ext cx="2945448" cy="496253"/>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lvl1pPr algn="r" defTabSz="953991" eaLnBrk="1" hangingPunct="1">
              <a:defRPr sz="1300">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780" y="4715192"/>
            <a:ext cx="4984116" cy="4466274"/>
          </a:xfrm>
          <a:prstGeom prst="rect">
            <a:avLst/>
          </a:prstGeom>
          <a:noFill/>
          <a:ln w="9525">
            <a:noFill/>
            <a:miter lim="800000"/>
            <a:headEnd/>
            <a:tailEnd/>
          </a:ln>
          <a:effectLst/>
        </p:spPr>
        <p:txBody>
          <a:bodyPr vert="horz" wrap="square" lIns="95542" tIns="47773" rIns="95542" bIns="47773"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defTabSz="953991" eaLnBrk="1" hangingPunct="1">
              <a:defRPr sz="13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52228" y="9431971"/>
            <a:ext cx="2945448" cy="494667"/>
          </a:xfrm>
          <a:prstGeom prst="rect">
            <a:avLst/>
          </a:prstGeom>
          <a:noFill/>
          <a:ln w="9525">
            <a:noFill/>
            <a:miter lim="800000"/>
            <a:headEnd/>
            <a:tailEnd/>
          </a:ln>
          <a:effectLst/>
        </p:spPr>
        <p:txBody>
          <a:bodyPr vert="horz" wrap="square" lIns="95542" tIns="47773" rIns="95542" bIns="47773" numCol="1" anchor="b" anchorCtr="0" compatLnSpc="1">
            <a:prstTxWarp prst="textNoShape">
              <a:avLst/>
            </a:prstTxWarp>
          </a:bodyPr>
          <a:lstStyle>
            <a:lvl1pPr algn="r" defTabSz="952752" eaLnBrk="1" hangingPunct="1">
              <a:defRPr sz="1300"/>
            </a:lvl1pPr>
          </a:lstStyle>
          <a:p>
            <a:pPr>
              <a:defRPr/>
            </a:pPr>
            <a:fld id="{0944A990-1F79-49E5-A08E-657149031F4B}" type="slidenum">
              <a:rPr lang="en-GB" altLang="zh-TW"/>
              <a:pPr>
                <a:defRPr/>
              </a:pPr>
              <a:t>‹#›</a:t>
            </a:fld>
            <a:endParaRPr lang="en-GB" altLang="zh-TW"/>
          </a:p>
        </p:txBody>
      </p:sp>
    </p:spTree>
    <p:extLst>
      <p:ext uri="{BB962C8B-B14F-4D97-AF65-F5344CB8AC3E}">
        <p14:creationId xmlns:p14="http://schemas.microsoft.com/office/powerpoint/2010/main" val="29166318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200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187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286D78-31DF-493B-968A-39C1B2506957}" type="slidenum">
              <a:rPr lang="zh-CN" altLang="en-US" smtClean="0"/>
              <a:pPr/>
              <a:t>23</a:t>
            </a:fld>
            <a:endParaRPr lang="zh-CN" altLang="en-US"/>
          </a:p>
        </p:txBody>
      </p:sp>
    </p:spTree>
    <p:extLst>
      <p:ext uri="{BB962C8B-B14F-4D97-AF65-F5344CB8AC3E}">
        <p14:creationId xmlns:p14="http://schemas.microsoft.com/office/powerpoint/2010/main" val="305409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3120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9108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5428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8810" rtl="0" eaLnBrk="1" fontAlgn="auto" latinLnBrk="0" hangingPunct="1">
              <a:lnSpc>
                <a:spcPct val="100000"/>
              </a:lnSpc>
              <a:spcBef>
                <a:spcPts val="0"/>
              </a:spcBef>
              <a:spcAft>
                <a:spcPts val="0"/>
              </a:spcAft>
              <a:buClrTx/>
              <a:buSzTx/>
              <a:buFontTx/>
              <a:buNone/>
              <a:tabLst/>
              <a:defRPr/>
            </a:pPr>
            <a:fld id="{6B286D78-31DF-493B-968A-39C1B250695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81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1295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1C2A6805-BA0F-459A-B236-99EEDED90CAA}"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F00AF9FD-A32F-49E1-A369-6CAA0D78C005}"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15464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31587BA7-3D55-4D35-B654-A6452F564CE5}"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C4B6829-A8D8-4463-81B0-341A4E27AD9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5020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6"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1"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9032115C-CF90-4D2E-BE2C-99519F7A691A}"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6F274CE-0BED-4480-B4F0-4495E12B593B}"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485750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5" name="群組 4"/>
          <p:cNvGrpSpPr/>
          <p:nvPr userDrawn="1"/>
        </p:nvGrpSpPr>
        <p:grpSpPr bwMode="hidden">
          <a:xfrm>
            <a:off x="-1" y="0"/>
            <a:ext cx="9144002" cy="6858000"/>
            <a:chOff x="-1" y="0"/>
            <a:chExt cx="12192002" cy="6858000"/>
          </a:xfrm>
        </p:grpSpPr>
        <p:cxnSp>
          <p:nvCxnSpPr>
            <p:cNvPr id="6" name="直線接點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群組 22"/>
            <p:cNvGrpSpPr/>
            <p:nvPr userDrawn="1"/>
          </p:nvGrpSpPr>
          <p:grpSpPr bwMode="hidden">
            <a:xfrm>
              <a:off x="-1" y="0"/>
              <a:ext cx="12192001" cy="6858000"/>
              <a:chOff x="-1" y="0"/>
              <a:chExt cx="12192001" cy="6858000"/>
            </a:xfrm>
          </p:grpSpPr>
          <p:cxnSp>
            <p:nvCxnSpPr>
              <p:cNvPr id="41" name="直線接點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群組 45"/>
              <p:cNvGrpSpPr/>
              <p:nvPr/>
            </p:nvGrpSpPr>
            <p:grpSpPr bwMode="hidden">
              <a:xfrm>
                <a:off x="6327885" y="0"/>
                <a:ext cx="5864115" cy="5898673"/>
                <a:chOff x="6327885" y="0"/>
                <a:chExt cx="5864115" cy="5898673"/>
              </a:xfrm>
            </p:grpSpPr>
            <p:cxnSp>
              <p:nvCxnSpPr>
                <p:cNvPr id="52" name="直線接點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直線接點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userDrawn="1"/>
          </p:nvGrpSpPr>
          <p:grpSpPr bwMode="hidden">
            <a:xfrm flipH="1">
              <a:off x="0" y="0"/>
              <a:ext cx="12192001" cy="6858000"/>
              <a:chOff x="-1" y="0"/>
              <a:chExt cx="12192001" cy="6858000"/>
            </a:xfrm>
          </p:grpSpPr>
          <p:cxnSp>
            <p:nvCxnSpPr>
              <p:cNvPr id="25" name="直線接點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bwMode="hidden">
              <a:xfrm>
                <a:off x="6327885" y="0"/>
                <a:ext cx="5864115" cy="5898673"/>
                <a:chOff x="6327885" y="0"/>
                <a:chExt cx="5864115" cy="5898673"/>
              </a:xfrm>
            </p:grpSpPr>
            <p:cxnSp>
              <p:nvCxnSpPr>
                <p:cNvPr id="36" name="直線接點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直線接點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ctrTitle"/>
          </p:nvPr>
        </p:nvSpPr>
        <p:spPr>
          <a:xfrm>
            <a:off x="970384" y="1909346"/>
            <a:ext cx="7203233" cy="3383280"/>
          </a:xfrm>
        </p:spPr>
        <p:txBody>
          <a:bodyPr rtlCol="0" anchor="b">
            <a:normAutofit/>
          </a:bodyPr>
          <a:lstStyle>
            <a:lvl1pPr algn="l">
              <a:lnSpc>
                <a:spcPct val="100000"/>
              </a:lnSpc>
              <a:defRPr sz="6000" cap="none" baseline="0">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970384" y="5432564"/>
            <a:ext cx="7203233" cy="457200"/>
          </a:xfrm>
        </p:spPr>
        <p:txBody>
          <a:bodyPr rtlCol="0">
            <a:normAutofit/>
          </a:bodyPr>
          <a:lstStyle>
            <a:lvl1pPr marL="0" indent="0" algn="l">
              <a:spcBef>
                <a:spcPts val="0"/>
              </a:spcBef>
              <a:buNone/>
              <a:defRPr sz="1500" b="0">
                <a:solidFill>
                  <a:schemeClr val="accent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smtClean="0"/>
              <a:t>按一下以編輯母片副標題樣式</a:t>
            </a:r>
            <a:endParaRPr lang="zh-TW" altLang="en-US" dirty="0"/>
          </a:p>
        </p:txBody>
      </p:sp>
      <p:cxnSp>
        <p:nvCxnSpPr>
          <p:cNvPr id="58" name="直線接點​​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1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54FDC526-5D1A-47D8-B5CB-FD3BF5D2FD0F}"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2924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群組 6"/>
          <p:cNvGrpSpPr/>
          <p:nvPr userDrawn="1"/>
        </p:nvGrpSpPr>
        <p:grpSpPr bwMode="hidden">
          <a:xfrm>
            <a:off x="-1" y="0"/>
            <a:ext cx="9144002" cy="6858000"/>
            <a:chOff x="-1" y="0"/>
            <a:chExt cx="12192002" cy="6858000"/>
          </a:xfrm>
        </p:grpSpPr>
        <p:cxnSp>
          <p:nvCxnSpPr>
            <p:cNvPr id="8" name="直線接點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群組 23"/>
            <p:cNvGrpSpPr/>
            <p:nvPr userDrawn="1"/>
          </p:nvGrpSpPr>
          <p:grpSpPr bwMode="hidden">
            <a:xfrm>
              <a:off x="-1" y="0"/>
              <a:ext cx="12192001" cy="6858000"/>
              <a:chOff x="-1" y="0"/>
              <a:chExt cx="12192001" cy="6858000"/>
            </a:xfrm>
          </p:grpSpPr>
          <p:cxnSp>
            <p:nvCxnSpPr>
              <p:cNvPr id="42" name="直線接點​​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群組 46"/>
              <p:cNvGrpSpPr/>
              <p:nvPr/>
            </p:nvGrpSpPr>
            <p:grpSpPr bwMode="hidden">
              <a:xfrm>
                <a:off x="6327885" y="0"/>
                <a:ext cx="5864115" cy="5898673"/>
                <a:chOff x="6327885" y="0"/>
                <a:chExt cx="5864115" cy="5898673"/>
              </a:xfrm>
            </p:grpSpPr>
            <p:cxnSp>
              <p:nvCxnSpPr>
                <p:cNvPr id="53" name="直線接點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接點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userDrawn="1"/>
          </p:nvGrpSpPr>
          <p:grpSpPr bwMode="hidden">
            <a:xfrm flipH="1">
              <a:off x="0" y="0"/>
              <a:ext cx="12192001" cy="6858000"/>
              <a:chOff x="-1" y="0"/>
              <a:chExt cx="12192001" cy="6858000"/>
            </a:xfrm>
          </p:grpSpPr>
          <p:cxnSp>
            <p:nvCxnSpPr>
              <p:cNvPr id="26" name="直線接點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bwMode="hidden">
              <a:xfrm>
                <a:off x="6327885" y="0"/>
                <a:ext cx="5864115" cy="5898673"/>
                <a:chOff x="6327885" y="0"/>
                <a:chExt cx="5864115" cy="5898673"/>
              </a:xfrm>
            </p:grpSpPr>
            <p:cxnSp>
              <p:nvCxnSpPr>
                <p:cNvPr id="37" name="直線接點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接點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 1"/>
          <p:cNvSpPr>
            <a:spLocks noGrp="1"/>
          </p:cNvSpPr>
          <p:nvPr>
            <p:ph type="title"/>
          </p:nvPr>
        </p:nvSpPr>
        <p:spPr>
          <a:xfrm>
            <a:off x="971550" y="2541573"/>
            <a:ext cx="7200900" cy="2743200"/>
          </a:xfrm>
        </p:spPr>
        <p:txBody>
          <a:bodyPr rtlCol="0" anchor="b">
            <a:normAutofit/>
          </a:bodyPr>
          <a:lstStyle>
            <a:lvl1pPr>
              <a:lnSpc>
                <a:spcPct val="85000"/>
              </a:lnSpc>
              <a:defRPr sz="4500" cap="none" baseline="0">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71550" y="5431536"/>
            <a:ext cx="7200900" cy="457200"/>
          </a:xfrm>
        </p:spPr>
        <p:txBody>
          <a:bodyPr rtlCol="0">
            <a:normAutofit/>
          </a:bodyPr>
          <a:lstStyle>
            <a:lvl1pPr marL="0" indent="0">
              <a:spcBef>
                <a:spcPts val="0"/>
              </a:spcBef>
              <a:buNone/>
              <a:defRPr sz="1500" b="0">
                <a:solidFill>
                  <a:schemeClr val="tx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rtl="0"/>
            <a:r>
              <a:rPr lang="zh-TW" altLang="en-US" smtClean="0"/>
              <a:t>編輯母片文字樣式</a:t>
            </a:r>
          </a:p>
        </p:txBody>
      </p:sp>
      <p:cxnSp>
        <p:nvCxnSpPr>
          <p:cNvPr id="58" name="直線接點​​ 57"/>
          <p:cNvCxnSpPr/>
          <p:nvPr userDrawn="1"/>
        </p:nvCxnSpPr>
        <p:spPr>
          <a:xfrm>
            <a:off x="971550" y="5294175"/>
            <a:ext cx="720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9368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9715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4743450" y="1981200"/>
            <a:ext cx="3429000" cy="3810001"/>
          </a:xfrm>
        </p:spPr>
        <p:txBody>
          <a:bodyPr rtlCol="0">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6" name="頁尾預留位置 5"/>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5" name="日期預留位置 4"/>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2419926E-5C3F-4205-B23D-D4C1E7A6E097}"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7" name="投影片編號預留位置 6"/>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112616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715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編輯母片文字樣式</a:t>
            </a:r>
          </a:p>
        </p:txBody>
      </p:sp>
      <p:sp>
        <p:nvSpPr>
          <p:cNvPr id="4" name="內容預留位置 3"/>
          <p:cNvSpPr>
            <a:spLocks noGrp="1"/>
          </p:cNvSpPr>
          <p:nvPr>
            <p:ph sz="half" idx="2"/>
          </p:nvPr>
        </p:nvSpPr>
        <p:spPr>
          <a:xfrm>
            <a:off x="9715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4743450" y="1818322"/>
            <a:ext cx="3429000" cy="641350"/>
          </a:xfrm>
        </p:spPr>
        <p:txBody>
          <a:bodyPr rtlCol="0" anchor="ctr">
            <a:normAutofit/>
          </a:bodyPr>
          <a:lstStyle>
            <a:lvl1pPr marL="0" indent="0">
              <a:spcBef>
                <a:spcPts val="0"/>
              </a:spcBef>
              <a:buNone/>
              <a:defRPr sz="15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編輯母片文字樣式</a:t>
            </a:r>
          </a:p>
        </p:txBody>
      </p:sp>
      <p:sp>
        <p:nvSpPr>
          <p:cNvPr id="6" name="內容預留位置 5"/>
          <p:cNvSpPr>
            <a:spLocks noGrp="1"/>
          </p:cNvSpPr>
          <p:nvPr>
            <p:ph sz="quarter" idx="4"/>
          </p:nvPr>
        </p:nvSpPr>
        <p:spPr>
          <a:xfrm>
            <a:off x="4743450" y="2503714"/>
            <a:ext cx="3429000" cy="3287487"/>
          </a:xfrm>
        </p:spPr>
        <p:txBody>
          <a:bodyPr rtlCol="0">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8" name="頁尾預留位置 7"/>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7" name="日期預留位置 6"/>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CD44B4C3-BFEF-4472-B595-652481CA0278}"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9" name="投影片編號預留位置 8"/>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17096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4" name="頁尾預留位置 3"/>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3" name="日期預留位置 2"/>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C57014D5-A26D-4BC6-B967-5C8DC462FB42}"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5" name="投影片編號預留位置 4"/>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3118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pSp>
        <p:nvGrpSpPr>
          <p:cNvPr id="161" name="群組 160"/>
          <p:cNvGrpSpPr/>
          <p:nvPr userDrawn="1"/>
        </p:nvGrpSpPr>
        <p:grpSpPr bwMode="hidden">
          <a:xfrm>
            <a:off x="-1" y="0"/>
            <a:ext cx="9144002" cy="6858000"/>
            <a:chOff x="-1" y="0"/>
            <a:chExt cx="12192002" cy="6858000"/>
          </a:xfrm>
        </p:grpSpPr>
        <p:cxnSp>
          <p:nvCxnSpPr>
            <p:cNvPr id="162" name="直線接點​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直線接點​​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直線接點​​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直線接點​​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直線接點​​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直線接點​​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直線接點​​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直線接點​​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直線接點​​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群組 177"/>
            <p:cNvGrpSpPr/>
            <p:nvPr userDrawn="1"/>
          </p:nvGrpSpPr>
          <p:grpSpPr bwMode="hidden">
            <a:xfrm>
              <a:off x="-1" y="0"/>
              <a:ext cx="12192001" cy="6858000"/>
              <a:chOff x="-1" y="0"/>
              <a:chExt cx="12192001" cy="6858000"/>
            </a:xfrm>
          </p:grpSpPr>
          <p:cxnSp>
            <p:nvCxnSpPr>
              <p:cNvPr id="196" name="直線接點​​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直線接點​​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直線接點​​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直線接點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群組 200"/>
              <p:cNvGrpSpPr/>
              <p:nvPr/>
            </p:nvGrpSpPr>
            <p:grpSpPr bwMode="hidden">
              <a:xfrm>
                <a:off x="6327885" y="0"/>
                <a:ext cx="5864115" cy="5898673"/>
                <a:chOff x="6327885" y="0"/>
                <a:chExt cx="5864115" cy="5898673"/>
              </a:xfrm>
            </p:grpSpPr>
            <p:cxnSp>
              <p:nvCxnSpPr>
                <p:cNvPr id="207" name="直線接點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直線接點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直線接點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直線接點​​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直線接點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直線接點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直線接點​​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直線接點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直線接點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直線接點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userDrawn="1"/>
          </p:nvGrpSpPr>
          <p:grpSpPr bwMode="hidden">
            <a:xfrm flipH="1">
              <a:off x="0" y="0"/>
              <a:ext cx="12192001" cy="6858000"/>
              <a:chOff x="-1" y="0"/>
              <a:chExt cx="12192001" cy="6858000"/>
            </a:xfrm>
          </p:grpSpPr>
          <p:cxnSp>
            <p:nvCxnSpPr>
              <p:cNvPr id="180" name="直線接點​​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直線接點​​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直線接點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群組 184"/>
              <p:cNvGrpSpPr/>
              <p:nvPr/>
            </p:nvGrpSpPr>
            <p:grpSpPr bwMode="hidden">
              <a:xfrm>
                <a:off x="6327885" y="0"/>
                <a:ext cx="5864115" cy="5898673"/>
                <a:chOff x="6327885" y="0"/>
                <a:chExt cx="5864115" cy="5898673"/>
              </a:xfrm>
            </p:grpSpPr>
            <p:cxnSp>
              <p:nvCxnSpPr>
                <p:cNvPr id="191" name="直線接點​​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直線接點​​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直線接點​​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直線接點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直線接點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直線接點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頁尾預留位置 212"/>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212" name="日期預留位置 211"/>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8C289A11-8BF8-45F7-B92C-261B55DE08FE}"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214" name="投影片編號預留位置 213"/>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65582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群組 8"/>
          <p:cNvGrpSpPr/>
          <p:nvPr userDrawn="1"/>
        </p:nvGrpSpPr>
        <p:grpSpPr bwMode="hidden">
          <a:xfrm>
            <a:off x="-1" y="0"/>
            <a:ext cx="9144002" cy="6858000"/>
            <a:chOff x="-1" y="0"/>
            <a:chExt cx="12192002" cy="6858000"/>
          </a:xfrm>
        </p:grpSpPr>
        <p:cxnSp>
          <p:nvCxnSpPr>
            <p:cNvPr id="10" name="直線接點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群組 25"/>
            <p:cNvGrpSpPr/>
            <p:nvPr userDrawn="1"/>
          </p:nvGrpSpPr>
          <p:grpSpPr bwMode="hidden">
            <a:xfrm>
              <a:off x="-1" y="0"/>
              <a:ext cx="12192001" cy="6858000"/>
              <a:chOff x="-1" y="0"/>
              <a:chExt cx="12192001" cy="6858000"/>
            </a:xfrm>
          </p:grpSpPr>
          <p:cxnSp>
            <p:nvCxnSpPr>
              <p:cNvPr id="44" name="直線接點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bwMode="hidden">
              <a:xfrm>
                <a:off x="6327885" y="0"/>
                <a:ext cx="5864115" cy="5898673"/>
                <a:chOff x="6327885" y="0"/>
                <a:chExt cx="5864115" cy="5898673"/>
              </a:xfrm>
            </p:grpSpPr>
            <p:cxnSp>
              <p:nvCxnSpPr>
                <p:cNvPr id="55" name="直線接點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線接點​​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userDrawn="1"/>
          </p:nvGrpSpPr>
          <p:grpSpPr bwMode="hidden">
            <a:xfrm flipH="1">
              <a:off x="0" y="0"/>
              <a:ext cx="12192001" cy="6858000"/>
              <a:chOff x="-1" y="0"/>
              <a:chExt cx="12192001" cy="6858000"/>
            </a:xfrm>
          </p:grpSpPr>
          <p:cxnSp>
            <p:nvCxnSpPr>
              <p:cNvPr id="28" name="直線接點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群組 32"/>
              <p:cNvGrpSpPr/>
              <p:nvPr/>
            </p:nvGrpSpPr>
            <p:grpSpPr bwMode="hidden">
              <a:xfrm>
                <a:off x="6327885" y="0"/>
                <a:ext cx="5864115" cy="5898673"/>
                <a:chOff x="6327885" y="0"/>
                <a:chExt cx="5864115" cy="5898673"/>
              </a:xfrm>
            </p:grpSpPr>
            <p:cxnSp>
              <p:nvCxnSpPr>
                <p:cNvPr id="39" name="直線接點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線接點​​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矩形 6"/>
          <p:cNvSpPr/>
          <p:nvPr userDrawn="1"/>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35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sp>
        <p:nvSpPr>
          <p:cNvPr id="2" name="標題 1"/>
          <p:cNvSpPr>
            <a:spLocks noGrp="1"/>
          </p:cNvSpPr>
          <p:nvPr>
            <p:ph type="title"/>
          </p:nvPr>
        </p:nvSpPr>
        <p:spPr>
          <a:xfrm>
            <a:off x="5934864" y="571500"/>
            <a:ext cx="2743200" cy="2197100"/>
          </a:xfrm>
        </p:spPr>
        <p:txBody>
          <a:bodyPr rtlCol="0" anchor="b">
            <a:normAutofit/>
          </a:bodyPr>
          <a:lstStyle>
            <a:lvl1pPr>
              <a:defRPr sz="1950">
                <a:solidFill>
                  <a:schemeClr val="bg1"/>
                </a:solidFill>
              </a:defRPr>
            </a:lvl1pPr>
          </a:lstStyle>
          <a:p>
            <a:pPr rtl="0"/>
            <a:r>
              <a:rPr lang="zh-TW" altLang="en-US" smtClean="0"/>
              <a:t>按一下以編輯母片標題樣式</a:t>
            </a:r>
            <a:endParaRPr lang="zh-TW" altLang="en-US" dirty="0"/>
          </a:p>
        </p:txBody>
      </p:sp>
      <p:sp>
        <p:nvSpPr>
          <p:cNvPr id="3" name="內容預留位置 2"/>
          <p:cNvSpPr>
            <a:spLocks noGrp="1"/>
          </p:cNvSpPr>
          <p:nvPr>
            <p:ph idx="1"/>
          </p:nvPr>
        </p:nvSpPr>
        <p:spPr>
          <a:xfrm>
            <a:off x="407398" y="571500"/>
            <a:ext cx="4663440" cy="5715000"/>
          </a:xfrm>
        </p:spPr>
        <p:txBody>
          <a:bodyPr rtlCol="0">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文字預留位置 3"/>
          <p:cNvSpPr>
            <a:spLocks noGrp="1"/>
          </p:cNvSpPr>
          <p:nvPr>
            <p:ph type="body" sz="half" idx="2"/>
          </p:nvPr>
        </p:nvSpPr>
        <p:spPr>
          <a:xfrm>
            <a:off x="5934864" y="2995012"/>
            <a:ext cx="2743200" cy="2285950"/>
          </a:xfrm>
        </p:spPr>
        <p:txBody>
          <a:bodyPr rtlCol="0">
            <a:normAutofit/>
          </a:bodyPr>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編輯母片文字樣式</a:t>
            </a:r>
          </a:p>
        </p:txBody>
      </p:sp>
      <p:cxnSp>
        <p:nvCxnSpPr>
          <p:cNvPr id="60" name="直線接點 59"/>
          <p:cNvCxnSpPr/>
          <p:nvPr userDrawn="1"/>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頁尾預留位置 5"/>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5" name="日期預留位置 4"/>
          <p:cNvSpPr>
            <a:spLocks noGrp="1"/>
          </p:cNvSpPr>
          <p:nvPr>
            <p:ph type="dt" sz="half" idx="10"/>
          </p:nvPr>
        </p:nvSpPr>
        <p:spPr/>
        <p:txBody>
          <a:bodyPr rtlCol="0"/>
          <a:lstStyle>
            <a:lvl1pPr>
              <a:defRPr>
                <a:solidFill>
                  <a:schemeClr val="bg1"/>
                </a:solidFill>
              </a:defRPr>
            </a:lvl1pPr>
          </a:lstStyle>
          <a:p>
            <a:pPr defTabSz="685800" eaLnBrk="1" fontAlgn="auto" hangingPunct="1">
              <a:spcBef>
                <a:spcPts val="0"/>
              </a:spcBef>
              <a:spcAft>
                <a:spcPts val="0"/>
              </a:spcAft>
            </a:pPr>
            <a:fld id="{D6DAC134-9EF5-4B7F-A61E-56D77C662044}" type="datetime2">
              <a:rPr lang="zh-TW" altLang="en-US" smtClean="0">
                <a:solidFill>
                  <a:prstClr val="white"/>
                </a:solidFill>
              </a:rPr>
              <a:pPr defTabSz="685800" eaLnBrk="1" fontAlgn="auto" hangingPunct="1">
                <a:spcBef>
                  <a:spcPts val="0"/>
                </a:spcBef>
                <a:spcAft>
                  <a:spcPts val="0"/>
                </a:spcAft>
              </a:pPr>
              <a:t>2021年1月27日</a:t>
            </a:fld>
            <a:endParaRPr lang="zh-TW" altLang="en-US" dirty="0">
              <a:solidFill>
                <a:prstClr val="white"/>
              </a:solidFill>
            </a:endParaRPr>
          </a:p>
        </p:txBody>
      </p:sp>
      <p:sp>
        <p:nvSpPr>
          <p:cNvPr id="8" name="投影片編號預留位置 7"/>
          <p:cNvSpPr>
            <a:spLocks noGrp="1"/>
          </p:cNvSpPr>
          <p:nvPr>
            <p:ph type="sldNum" sz="quarter" idx="12"/>
          </p:nvPr>
        </p:nvSpPr>
        <p:spPr/>
        <p:txBody>
          <a:bodyPr rtlCol="0"/>
          <a:lstStyle>
            <a:lvl1pPr>
              <a:defRPr>
                <a:solidFill>
                  <a:schemeClr val="bg1"/>
                </a:solidFill>
              </a:defRPr>
            </a:lvl1pPr>
          </a:lstStyle>
          <a:p>
            <a:pPr defTabSz="685800" eaLnBrk="1" fontAlgn="auto" hangingPunct="1">
              <a:spcBef>
                <a:spcPts val="0"/>
              </a:spcBef>
              <a:spcAft>
                <a:spcPts val="0"/>
              </a:spcAft>
            </a:pPr>
            <a:fld id="{E31375A4-56A4-47D6-9801-1991572033F7}" type="slidenum">
              <a:rPr lang="en-US" altLang="zh-TW" smtClean="0">
                <a:solidFill>
                  <a:prstClr val="white"/>
                </a:solidFill>
              </a:rPr>
              <a:pPr defTabSz="685800" eaLnBrk="1" fontAlgn="auto" hangingPunct="1">
                <a:spcBef>
                  <a:spcPts val="0"/>
                </a:spcBef>
                <a:spcAft>
                  <a:spcPts val="0"/>
                </a:spcAft>
              </a:pPr>
              <a:t>‹#›</a:t>
            </a:fld>
            <a:endParaRPr lang="zh-TW" altLang="en-US" dirty="0">
              <a:solidFill>
                <a:prstClr val="white"/>
              </a:solidFill>
            </a:endParaRPr>
          </a:p>
        </p:txBody>
      </p:sp>
    </p:spTree>
    <p:extLst>
      <p:ext uri="{BB962C8B-B14F-4D97-AF65-F5344CB8AC3E}">
        <p14:creationId xmlns:p14="http://schemas.microsoft.com/office/powerpoint/2010/main" val="389506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B60C134A-CA48-491C-BF2B-FCB1757CF7C7}"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2ED959E7-CE89-492B-BD22-A08A6EF252E1}"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70497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群組 7"/>
          <p:cNvGrpSpPr/>
          <p:nvPr/>
        </p:nvGrpSpPr>
        <p:grpSpPr bwMode="hidden">
          <a:xfrm>
            <a:off x="-1" y="0"/>
            <a:ext cx="9144002" cy="6858000"/>
            <a:chOff x="-1" y="0"/>
            <a:chExt cx="12192002" cy="6858000"/>
          </a:xfrm>
        </p:grpSpPr>
        <p:cxnSp>
          <p:nvCxnSpPr>
            <p:cNvPr id="9" name="直線接點​​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bwMode="hidden">
            <a:xfrm>
              <a:off x="-1" y="0"/>
              <a:ext cx="12192001" cy="6858000"/>
              <a:chOff x="-1" y="0"/>
              <a:chExt cx="12192001" cy="6858000"/>
            </a:xfrm>
          </p:grpSpPr>
          <p:cxnSp>
            <p:nvCxnSpPr>
              <p:cNvPr id="43" name="直線接點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bwMode="hidden">
              <a:xfrm>
                <a:off x="6327885" y="0"/>
                <a:ext cx="5864115" cy="5898673"/>
                <a:chOff x="6327885" y="0"/>
                <a:chExt cx="5864115" cy="5898673"/>
              </a:xfrm>
            </p:grpSpPr>
            <p:cxnSp>
              <p:nvCxnSpPr>
                <p:cNvPr id="54" name="直線接點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線接點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bwMode="hidden">
            <a:xfrm flipH="1">
              <a:off x="0" y="0"/>
              <a:ext cx="12192001" cy="6858000"/>
              <a:chOff x="-1" y="0"/>
              <a:chExt cx="12192001" cy="6858000"/>
            </a:xfrm>
          </p:grpSpPr>
          <p:cxnSp>
            <p:nvCxnSpPr>
              <p:cNvPr id="27" name="直線接點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bwMode="hidden">
              <a:xfrm>
                <a:off x="6327885" y="0"/>
                <a:ext cx="5864115" cy="5898673"/>
                <a:chOff x="6327885" y="0"/>
                <a:chExt cx="5864115" cy="5898673"/>
              </a:xfrm>
            </p:grpSpPr>
            <p:cxnSp>
              <p:nvCxnSpPr>
                <p:cNvPr id="38" name="直線接點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直線接點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矩形 59"/>
          <p:cNvSpPr/>
          <p:nvPr/>
        </p:nvSpPr>
        <p:spPr>
          <a:xfrm>
            <a:off x="0" y="0"/>
            <a:ext cx="54864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35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mn-cs"/>
            </a:endParaRPr>
          </a:p>
        </p:txBody>
      </p:sp>
      <p:cxnSp>
        <p:nvCxnSpPr>
          <p:cNvPr id="59" name="直線接點​​ 58"/>
          <p:cNvCxnSpPr/>
          <p:nvPr/>
        </p:nvCxnSpPr>
        <p:spPr>
          <a:xfrm>
            <a:off x="5942317" y="2895600"/>
            <a:ext cx="27444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a:xfrm>
            <a:off x="5932170" y="576072"/>
            <a:ext cx="2743200" cy="2194560"/>
          </a:xfrm>
        </p:spPr>
        <p:txBody>
          <a:bodyPr rtlCol="0" anchor="b">
            <a:normAutofit/>
          </a:bodyPr>
          <a:lstStyle>
            <a:lvl1pPr>
              <a:defRPr sz="1950">
                <a:solidFill>
                  <a:schemeClr val="bg1"/>
                </a:solidFill>
              </a:defRPr>
            </a:lvl1pPr>
          </a:lstStyle>
          <a:p>
            <a:pPr rtl="0"/>
            <a:r>
              <a:rPr lang="zh-TW" altLang="en-US" smtClean="0"/>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3309" y="-159"/>
            <a:ext cx="5486400" cy="6858000"/>
          </a:xfrm>
        </p:spPr>
        <p:txBody>
          <a:bodyPr tIns="457200" rtlCol="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smtClean="0"/>
              <a:t>按一下圖示以新增圖片</a:t>
            </a:r>
            <a:endParaRPr lang="zh-TW" altLang="en-US" dirty="0"/>
          </a:p>
        </p:txBody>
      </p:sp>
      <p:sp>
        <p:nvSpPr>
          <p:cNvPr id="4" name="文字預留位置 3"/>
          <p:cNvSpPr>
            <a:spLocks noGrp="1"/>
          </p:cNvSpPr>
          <p:nvPr>
            <p:ph type="body" sz="half" idx="2"/>
          </p:nvPr>
        </p:nvSpPr>
        <p:spPr>
          <a:xfrm>
            <a:off x="5932170" y="2999232"/>
            <a:ext cx="2743200" cy="2286000"/>
          </a:xfrm>
        </p:spPr>
        <p:txBody>
          <a:bodyPr rtlCol="0"/>
          <a:lstStyle>
            <a:lvl1pPr marL="0" indent="0">
              <a:spcBef>
                <a:spcPts val="9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編輯母片文字樣式</a:t>
            </a:r>
          </a:p>
        </p:txBody>
      </p:sp>
    </p:spTree>
    <p:extLst>
      <p:ext uri="{BB962C8B-B14F-4D97-AF65-F5344CB8AC3E}">
        <p14:creationId xmlns:p14="http://schemas.microsoft.com/office/powerpoint/2010/main" val="170718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99F78392-5C5C-45F6-8F89-DC4807D81C95}"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283615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06985" y="489857"/>
            <a:ext cx="1265465" cy="5301343"/>
          </a:xfrm>
        </p:spPr>
        <p:txBody>
          <a:bodyPr vert="ea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971549" y="489857"/>
            <a:ext cx="5690508" cy="5301343"/>
          </a:xfrm>
        </p:spPr>
        <p:txBody>
          <a:bodyPr vert="eaVert" rtlCol="0"/>
          <a:lstStyle/>
          <a:p>
            <a:pPr lvl="0" rtl="0"/>
            <a:r>
              <a:rPr lang="zh-TW" altLang="en-US" smtClean="0"/>
              <a:t>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頁尾預留位置 4"/>
          <p:cNvSpPr>
            <a:spLocks noGrp="1"/>
          </p:cNvSpPr>
          <p:nvPr>
            <p:ph type="ftr" sz="quarter" idx="11"/>
          </p:nvPr>
        </p:nvSpPr>
        <p:spPr/>
        <p:txBody>
          <a:bodyPr rtlCol="0"/>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10"/>
          </p:nvPr>
        </p:nvSpPr>
        <p:spPr/>
        <p:txBody>
          <a:bodyPr rtlCol="0"/>
          <a:lstStyle>
            <a:lvl1pPr>
              <a:defRPr/>
            </a:lvl1pPr>
          </a:lstStyle>
          <a:p>
            <a:pPr defTabSz="685800" eaLnBrk="1" fontAlgn="auto" hangingPunct="1">
              <a:spcBef>
                <a:spcPts val="0"/>
              </a:spcBef>
              <a:spcAft>
                <a:spcPts val="0"/>
              </a:spcAft>
            </a:pPr>
            <a:fld id="{66A02441-A415-40E6-B767-261B5D217FD4}"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12"/>
          </p:nvPr>
        </p:nvSpPr>
        <p:spPr/>
        <p:txBody>
          <a:bodyPr rtlCol="0"/>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37572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160982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36113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563859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97831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8" name="Footer Placeholder 7"/>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9" name="Slide Number Placeholder 8"/>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875682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4" name="Footer Placeholder 3"/>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5" name="Slide Number Placeholder 4"/>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693595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3" name="Footer Placeholder 2"/>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4" name="Slide Number Placeholder 3"/>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81412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1"/>
            <a:ext cx="78867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defTabSz="685800" eaLnBrk="1" hangingPunct="1">
              <a:defRPr/>
            </a:pPr>
            <a:fld id="{AFAD94BA-36D4-470C-82A0-B009E57346F6}"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defTabSz="685800" eaLnBrk="1" hangingPunct="1">
              <a:defRPr/>
            </a:pPr>
            <a:fld id="{AA6C03CC-F4D3-4381-BD3D-31DF7B6820A4}"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55886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1039967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6" name="Footer Placeholder 5"/>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7" name="Slide Number Placeholder 6"/>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795490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217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0518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7856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879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98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B61BEF0D-F0BB-DE4B-95CE-6DB70DBA9567}" type="datetimeFigureOut">
              <a:rPr lang="en-US" smtClean="0"/>
              <a:pPr/>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393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3125047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defTabSz="914229" eaLnBrk="1"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2021/1/27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11"/>
          </p:nvPr>
        </p:nvSpPr>
        <p:spPr/>
        <p:txBody>
          <a:bodyPr/>
          <a:lstStyle/>
          <a:p>
            <a:pPr defTabSz="914229" eaLnBrk="1" fontAlgn="auto" hangingPunct="1">
              <a:spcBef>
                <a:spcPts val="0"/>
              </a:spcBef>
              <a:spcAft>
                <a:spcPts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12"/>
          </p:nvPr>
        </p:nvSpPr>
        <p:spPr/>
        <p:txBody>
          <a:bodyPr/>
          <a:lstStyle/>
          <a:p>
            <a:pPr defTabSz="914229" eaLnBrk="1"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panose="02010600030101010101" pitchFamily="2" charset="-122"/>
              </a:rPr>
              <a:pPr defTabSz="914229" eaLnBrk="1" fontAlgn="auto" hangingPunct="1">
                <a:spcBef>
                  <a:spcPts val="0"/>
                </a:spcBef>
                <a:spcAft>
                  <a:spcPts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xmlns:p14="http://schemas.microsoft.com/office/powerpoint/2010/main" val="245501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BD0395A5-CF8C-438C-81AF-BF3B0920A906}"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2C7E162B-E852-4047-9417-F28A2148DB7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1261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8"/>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1"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defTabSz="685800" eaLnBrk="1" hangingPunct="1">
              <a:defRPr/>
            </a:pPr>
            <a:fld id="{9E1DFCFE-4824-4606-88DD-75D7E41F8EE9}"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defTabSz="685800" eaLnBrk="1" hangingPunct="1">
              <a:defRPr/>
            </a:pPr>
            <a:fld id="{47DFE8D0-D908-4568-B72B-631BEA4359D3}"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4924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defTabSz="685800" eaLnBrk="1" hangingPunct="1">
              <a:defRPr/>
            </a:pPr>
            <a:fld id="{64412FE2-12CE-49E4-A8D1-84352DAED733}"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defTabSz="685800" eaLnBrk="1" hangingPunct="1">
              <a:defRPr/>
            </a:pPr>
            <a:fld id="{B6EB38A6-DE0E-4D85-A406-97B8D5490BDD}"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147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defTabSz="685800" eaLnBrk="1" hangingPunct="1">
              <a:defRPr/>
            </a:pPr>
            <a:fld id="{F0448AB7-873D-4516-B390-BB0561D77CB7}"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defTabSz="685800" eaLnBrk="1" hangingPunct="1">
              <a:defRPr/>
            </a:pPr>
            <a:fld id="{3AE51418-92E6-4EE9-A380-53ED344AA46E}"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5227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27561A73-7AAB-4CB6-A7A9-D09D040CB25B}"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B28865AD-492D-4BDF-B6E9-2973480EF969}"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559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defTabSz="685800" eaLnBrk="1" hangingPunct="1">
              <a:defRPr/>
            </a:pPr>
            <a:fld id="{D837E4F7-BC87-41A3-AD71-ED9B2EB186D1}"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defTabSz="685800" eaLnBrk="1" hangingPunct="1">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defTabSz="685800" eaLnBrk="1" hangingPunct="1">
              <a:defRPr/>
            </a:pPr>
            <a:fld id="{0AB3B938-6208-4358-B3A6-477A73D4A532}"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8272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28650" y="365128"/>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F97EFC6E-C2A8-45D0-ACEE-2DD6A6FF82B5}" type="datetimeFigureOut">
              <a:rPr lang="zh-TW" altLang="en-US" smtClean="0">
                <a:solidFill>
                  <a:prstClr val="black">
                    <a:tint val="75000"/>
                  </a:prstClr>
                </a:solidFill>
              </a:rPr>
              <a:pPr defTabSz="685800" eaLnBrk="1" hangingPunct="1">
                <a:defRPr/>
              </a:pPr>
              <a:t>2021/1/27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fontAlgn="auto">
              <a:spcBef>
                <a:spcPts val="0"/>
              </a:spcBef>
              <a:spcAft>
                <a:spcPts val="0"/>
              </a:spcAft>
              <a:defRPr kumimoji="0" sz="900">
                <a:solidFill>
                  <a:schemeClr val="tx1">
                    <a:tint val="75000"/>
                  </a:schemeClr>
                </a:solidFill>
                <a:latin typeface="+mn-lt"/>
                <a:ea typeface="+mn-ea"/>
              </a:defRPr>
            </a:lvl1pPr>
          </a:lstStyle>
          <a:p>
            <a:pPr defTabSz="685800" eaLnBrk="1" hangingPunct="1">
              <a:defRPr/>
            </a:pPr>
            <a:fld id="{D8FA8649-ABE5-4426-B876-9A2FB9421A58}" type="slidenum">
              <a:rPr lang="zh-TW" altLang="en-US" smtClean="0">
                <a:solidFill>
                  <a:prstClr val="black">
                    <a:tint val="75000"/>
                  </a:prstClr>
                </a:solidFill>
              </a:rPr>
              <a:pPr defTabSz="685800" eaLnBrk="1" hangingPunct="1">
                <a:defRPr/>
              </a:pPr>
              <a:t>‹#›</a:t>
            </a:fld>
            <a:endParaRPr lang="zh-TW" altLang="en-US">
              <a:solidFill>
                <a:prstClr val="black">
                  <a:tint val="75000"/>
                </a:prstClr>
              </a:solidFill>
            </a:endParaRPr>
          </a:p>
        </p:txBody>
      </p:sp>
    </p:spTree>
    <p:extLst>
      <p:ext uri="{BB962C8B-B14F-4D97-AF65-F5344CB8AC3E}">
        <p14:creationId xmlns:p14="http://schemas.microsoft.com/office/powerpoint/2010/main" val="1010925054"/>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Lst>
  <p:txStyles>
    <p:titleStyle>
      <a:lvl1pPr algn="l" rtl="0" eaLnBrk="0" fontAlgn="base" hangingPunct="0">
        <a:lnSpc>
          <a:spcPct val="90000"/>
        </a:lnSpc>
        <a:spcBef>
          <a:spcPct val="0"/>
        </a:spcBef>
        <a:spcAft>
          <a:spcPct val="0"/>
        </a:spcAft>
        <a:defRPr sz="3300" kern="1200">
          <a:solidFill>
            <a:schemeClr val="tx1"/>
          </a:solidFill>
          <a:latin typeface="微軟正黑體" panose="020B0604030504040204" pitchFamily="34" charset="-120"/>
          <a:ea typeface="微軟正黑體" panose="020B0604030504040204" pitchFamily="34" charset="-120"/>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3300">
          <a:solidFill>
            <a:schemeClr val="tx1"/>
          </a:solidFill>
          <a:latin typeface="Calibri Light" pitchFamily="34" charset="0"/>
          <a:ea typeface="新細明體" charset="-120"/>
        </a:defRPr>
      </a:lvl5pPr>
      <a:lvl6pPr marL="342900" algn="l" rtl="0" fontAlgn="base">
        <a:lnSpc>
          <a:spcPct val="90000"/>
        </a:lnSpc>
        <a:spcBef>
          <a:spcPct val="0"/>
        </a:spcBef>
        <a:spcAft>
          <a:spcPct val="0"/>
        </a:spcAft>
        <a:defRPr sz="3300">
          <a:solidFill>
            <a:schemeClr val="tx1"/>
          </a:solidFill>
          <a:latin typeface="Calibri Light" pitchFamily="34" charset="0"/>
          <a:ea typeface="新細明體" charset="-120"/>
        </a:defRPr>
      </a:lvl6pPr>
      <a:lvl7pPr marL="685800" algn="l" rtl="0" fontAlgn="base">
        <a:lnSpc>
          <a:spcPct val="90000"/>
        </a:lnSpc>
        <a:spcBef>
          <a:spcPct val="0"/>
        </a:spcBef>
        <a:spcAft>
          <a:spcPct val="0"/>
        </a:spcAft>
        <a:defRPr sz="3300">
          <a:solidFill>
            <a:schemeClr val="tx1"/>
          </a:solidFill>
          <a:latin typeface="Calibri Light" pitchFamily="34" charset="0"/>
          <a:ea typeface="新細明體" charset="-120"/>
        </a:defRPr>
      </a:lvl7pPr>
      <a:lvl8pPr marL="1028700" algn="l" rtl="0" fontAlgn="base">
        <a:lnSpc>
          <a:spcPct val="90000"/>
        </a:lnSpc>
        <a:spcBef>
          <a:spcPct val="0"/>
        </a:spcBef>
        <a:spcAft>
          <a:spcPct val="0"/>
        </a:spcAft>
        <a:defRPr sz="3300">
          <a:solidFill>
            <a:schemeClr val="tx1"/>
          </a:solidFill>
          <a:latin typeface="Calibri Light" pitchFamily="34" charset="0"/>
          <a:ea typeface="新細明體" charset="-120"/>
        </a:defRPr>
      </a:lvl8pPr>
      <a:lvl9pPr marL="1371600" algn="l" rtl="0" fontAlgn="base">
        <a:lnSpc>
          <a:spcPct val="90000"/>
        </a:lnSpc>
        <a:spcBef>
          <a:spcPct val="0"/>
        </a:spcBef>
        <a:spcAft>
          <a:spcPct val="0"/>
        </a:spcAft>
        <a:defRPr sz="3300">
          <a:solidFill>
            <a:schemeClr val="tx1"/>
          </a:solidFill>
          <a:latin typeface="Calibri Light" pitchFamily="34" charset="0"/>
          <a:ea typeface="新細明體" charset="-120"/>
        </a:defRPr>
      </a:lvl9pPr>
    </p:titleStyle>
    <p:bodyStyle>
      <a:lvl1pPr marL="171450" indent="-171450" algn="l" rtl="0" eaLnBrk="0" fontAlgn="base" hangingPunct="0">
        <a:lnSpc>
          <a:spcPct val="90000"/>
        </a:lnSpc>
        <a:spcBef>
          <a:spcPts val="750"/>
        </a:spcBef>
        <a:spcAft>
          <a:spcPct val="0"/>
        </a:spcAft>
        <a:buFont typeface="Arial"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rtl="0" eaLnBrk="0" fontAlgn="base" hangingPunct="0">
        <a:lnSpc>
          <a:spcPct val="90000"/>
        </a:lnSpc>
        <a:spcBef>
          <a:spcPts val="375"/>
        </a:spcBef>
        <a:spcAft>
          <a:spcPct val="0"/>
        </a:spcAft>
        <a:buFont typeface="Arial"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rtl="0" eaLnBrk="0" fontAlgn="base" hangingPunct="0">
        <a:lnSpc>
          <a:spcPct val="90000"/>
        </a:lnSpc>
        <a:spcBef>
          <a:spcPts val="375"/>
        </a:spcBef>
        <a:spcAft>
          <a:spcPct val="0"/>
        </a:spcAft>
        <a:buFont typeface="Arial"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rtl="0" eaLnBrk="0" fontAlgn="base" hangingPunct="0">
        <a:lnSpc>
          <a:spcPct val="90000"/>
        </a:lnSpc>
        <a:spcBef>
          <a:spcPts val="375"/>
        </a:spcBef>
        <a:spcAft>
          <a:spcPct val="0"/>
        </a:spcAft>
        <a:buFont typeface="Arial" charset="0"/>
        <a:buChar char="•"/>
        <a:defRPr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群組 95"/>
          <p:cNvGrpSpPr/>
          <p:nvPr userDrawn="1"/>
        </p:nvGrpSpPr>
        <p:grpSpPr bwMode="hidden">
          <a:xfrm>
            <a:off x="-1" y="-195943"/>
            <a:ext cx="9144002" cy="6858000"/>
            <a:chOff x="-1" y="0"/>
            <a:chExt cx="12192002" cy="6858000"/>
          </a:xfrm>
        </p:grpSpPr>
        <p:cxnSp>
          <p:nvCxnSpPr>
            <p:cNvPr id="97" name="直線接點​​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線接點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直線接點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直線接點​​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直線接點​​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群組 112"/>
            <p:cNvGrpSpPr/>
            <p:nvPr userDrawn="1"/>
          </p:nvGrpSpPr>
          <p:grpSpPr bwMode="hidden">
            <a:xfrm>
              <a:off x="-1" y="0"/>
              <a:ext cx="12192001" cy="6858000"/>
              <a:chOff x="-1" y="0"/>
              <a:chExt cx="12192001" cy="6858000"/>
            </a:xfrm>
          </p:grpSpPr>
          <p:cxnSp>
            <p:nvCxnSpPr>
              <p:cNvPr id="131" name="直線接點​​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直線接點​​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直線接點​​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直線接點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群組 135"/>
              <p:cNvGrpSpPr/>
              <p:nvPr/>
            </p:nvGrpSpPr>
            <p:grpSpPr bwMode="hidden">
              <a:xfrm>
                <a:off x="6327885" y="0"/>
                <a:ext cx="5864115" cy="5898673"/>
                <a:chOff x="6327885" y="0"/>
                <a:chExt cx="5864115" cy="5898673"/>
              </a:xfrm>
            </p:grpSpPr>
            <p:cxnSp>
              <p:nvCxnSpPr>
                <p:cNvPr id="142" name="直線接點​​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直線接點​​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直線接點​​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直線接點​​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userDrawn="1"/>
          </p:nvGrpSpPr>
          <p:grpSpPr bwMode="hidden">
            <a:xfrm flipH="1">
              <a:off x="0" y="0"/>
              <a:ext cx="12192001" cy="6858000"/>
              <a:chOff x="-1" y="0"/>
              <a:chExt cx="12192001" cy="6858000"/>
            </a:xfrm>
          </p:grpSpPr>
          <p:cxnSp>
            <p:nvCxnSpPr>
              <p:cNvPr id="115" name="直線接點​​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群組 119"/>
              <p:cNvGrpSpPr/>
              <p:nvPr/>
            </p:nvGrpSpPr>
            <p:grpSpPr bwMode="hidden">
              <a:xfrm>
                <a:off x="6327885" y="0"/>
                <a:ext cx="5864115" cy="5898673"/>
                <a:chOff x="6327885" y="0"/>
                <a:chExt cx="5864115" cy="5898673"/>
              </a:xfrm>
            </p:grpSpPr>
            <p:cxnSp>
              <p:nvCxnSpPr>
                <p:cNvPr id="126" name="直線接點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直線接點​​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直線接點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直線接點​​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標題預留位置 1"/>
          <p:cNvSpPr>
            <a:spLocks noGrp="1"/>
          </p:cNvSpPr>
          <p:nvPr>
            <p:ph type="title"/>
          </p:nvPr>
        </p:nvSpPr>
        <p:spPr>
          <a:xfrm>
            <a:off x="971550" y="503854"/>
            <a:ext cx="7200900" cy="1142385"/>
          </a:xfrm>
          <a:prstGeom prst="rect">
            <a:avLst/>
          </a:prstGeom>
        </p:spPr>
        <p:txBody>
          <a:bodyPr vert="horz" lIns="91440" tIns="45720" rIns="91440" bIns="45720" rtlCol="0" anchor="b">
            <a:normAutofit/>
          </a:bodyPr>
          <a:lstStyle/>
          <a:p>
            <a:pPr rtl="0"/>
            <a:r>
              <a:rPr lang="zh-TW" altLang="en-US" dirty="0" smtClean="0"/>
              <a:t>按一下以編輯母片標題樣式</a:t>
            </a:r>
            <a:endParaRPr lang="zh-TW" altLang="en-US" dirty="0"/>
          </a:p>
        </p:txBody>
      </p:sp>
      <p:sp>
        <p:nvSpPr>
          <p:cNvPr id="3" name="文字預留位置 2"/>
          <p:cNvSpPr>
            <a:spLocks noGrp="1"/>
          </p:cNvSpPr>
          <p:nvPr>
            <p:ph type="body" idx="1"/>
          </p:nvPr>
        </p:nvSpPr>
        <p:spPr>
          <a:xfrm>
            <a:off x="971550" y="1981202"/>
            <a:ext cx="7200900" cy="3809999"/>
          </a:xfrm>
          <a:prstGeom prst="rect">
            <a:avLst/>
          </a:prstGeom>
        </p:spPr>
        <p:txBody>
          <a:bodyPr vert="horz" lIns="91440" tIns="45720" rIns="91440" bIns="45720" rtlCol="0">
            <a:normAutofit/>
          </a:bodyPr>
          <a:lstStyle/>
          <a:p>
            <a:pPr lvl="0" rtl="0"/>
            <a:r>
              <a:rPr lang="zh-TW" altLang="en-US" dirty="0" smtClean="0"/>
              <a:t>按一下以編輯母片文字樣式</a:t>
            </a:r>
          </a:p>
          <a:p>
            <a:pPr lvl="1" rtl="0"/>
            <a:r>
              <a:rPr lang="zh-TW" altLang="en-US" dirty="0" smtClean="0"/>
              <a:t>第二層</a:t>
            </a:r>
          </a:p>
          <a:p>
            <a:pPr lvl="2" rtl="0"/>
            <a:r>
              <a:rPr lang="zh-TW" altLang="en-US" dirty="0" smtClean="0"/>
              <a:t>第三層</a:t>
            </a:r>
          </a:p>
          <a:p>
            <a:pPr lvl="3" rtl="0"/>
            <a:r>
              <a:rPr lang="zh-TW" altLang="en-US" dirty="0" smtClean="0"/>
              <a:t>第四層</a:t>
            </a:r>
          </a:p>
          <a:p>
            <a:pPr lvl="4" rtl="0"/>
            <a:r>
              <a:rPr lang="zh-TW" altLang="en-US" dirty="0" smtClean="0"/>
              <a:t>第五層</a:t>
            </a:r>
            <a:endParaRPr lang="zh-TW" altLang="en-US" dirty="0"/>
          </a:p>
        </p:txBody>
      </p:sp>
      <p:cxnSp>
        <p:nvCxnSpPr>
          <p:cNvPr id="148" name="直線接點​​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頁尾預留位置 4"/>
          <p:cNvSpPr>
            <a:spLocks noGrp="1"/>
          </p:cNvSpPr>
          <p:nvPr>
            <p:ph type="ftr" sz="quarter" idx="3"/>
          </p:nvPr>
        </p:nvSpPr>
        <p:spPr>
          <a:xfrm>
            <a:off x="457201" y="6289679"/>
            <a:ext cx="4596023" cy="222436"/>
          </a:xfrm>
          <a:prstGeom prst="rect">
            <a:avLst/>
          </a:prstGeom>
        </p:spPr>
        <p:txBody>
          <a:bodyPr vert="horz" lIns="91440" tIns="45720" rIns="91440" bIns="45720" rtlCol="0" anchor="ctr"/>
          <a:lstStyle>
            <a:lvl1pPr algn="l">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r>
              <a:rPr lang="zh-TW" altLang="en-US" smtClean="0">
                <a:solidFill>
                  <a:srgbClr val="2D2E2D">
                    <a:lumMod val="90000"/>
                    <a:lumOff val="10000"/>
                  </a:srgbClr>
                </a:solidFill>
              </a:rPr>
              <a:t>新增頁尾</a:t>
            </a:r>
            <a:endParaRPr lang="zh-TW" altLang="en-US" dirty="0">
              <a:solidFill>
                <a:srgbClr val="2D2E2D">
                  <a:lumMod val="90000"/>
                  <a:lumOff val="10000"/>
                </a:srgbClr>
              </a:solidFill>
            </a:endParaRPr>
          </a:p>
        </p:txBody>
      </p:sp>
      <p:sp>
        <p:nvSpPr>
          <p:cNvPr id="4" name="日期預留位置 3"/>
          <p:cNvSpPr>
            <a:spLocks noGrp="1"/>
          </p:cNvSpPr>
          <p:nvPr>
            <p:ph type="dt" sz="half" idx="2"/>
          </p:nvPr>
        </p:nvSpPr>
        <p:spPr>
          <a:xfrm>
            <a:off x="6744538" y="6289679"/>
            <a:ext cx="950453"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fld id="{CECDDC83-CBC4-433C-A680-A4A18AB55000}" type="datetime2">
              <a:rPr lang="zh-TW" altLang="en-US" smtClean="0">
                <a:solidFill>
                  <a:srgbClr val="2D2E2D">
                    <a:lumMod val="90000"/>
                    <a:lumOff val="10000"/>
                  </a:srgbClr>
                </a:solidFill>
              </a:rPr>
              <a:pPr defTabSz="685800" eaLnBrk="1" fontAlgn="auto" hangingPunct="1">
                <a:spcBef>
                  <a:spcPts val="0"/>
                </a:spcBef>
                <a:spcAft>
                  <a:spcPts val="0"/>
                </a:spcAft>
              </a:pPr>
              <a:t>2021年1月27日</a:t>
            </a:fld>
            <a:endParaRPr lang="zh-TW" altLang="en-US" dirty="0">
              <a:solidFill>
                <a:srgbClr val="2D2E2D">
                  <a:lumMod val="90000"/>
                  <a:lumOff val="10000"/>
                </a:srgbClr>
              </a:solidFill>
            </a:endParaRPr>
          </a:p>
        </p:txBody>
      </p:sp>
      <p:sp>
        <p:nvSpPr>
          <p:cNvPr id="6" name="投影片編號預留位置 5"/>
          <p:cNvSpPr>
            <a:spLocks noGrp="1"/>
          </p:cNvSpPr>
          <p:nvPr>
            <p:ph type="sldNum" sz="quarter" idx="4"/>
          </p:nvPr>
        </p:nvSpPr>
        <p:spPr>
          <a:xfrm>
            <a:off x="7998983" y="6289679"/>
            <a:ext cx="689162" cy="222436"/>
          </a:xfrm>
          <a:prstGeom prst="rect">
            <a:avLst/>
          </a:prstGeom>
        </p:spPr>
        <p:txBody>
          <a:bodyPr vert="horz" lIns="91440" tIns="45720" rIns="91440" bIns="45720" rtlCol="0" anchor="ctr"/>
          <a:lstStyle>
            <a:lvl1pPr algn="r">
              <a:defRPr sz="825">
                <a:solidFill>
                  <a:schemeClr val="tx1">
                    <a:lumMod val="90000"/>
                    <a:lumOff val="10000"/>
                  </a:schemeClr>
                </a:solidFill>
                <a:latin typeface="Microsoft JhengHei UI" panose="020B0604030504040204" pitchFamily="34" charset="-120"/>
                <a:ea typeface="Microsoft JhengHei UI" panose="020B0604030504040204" pitchFamily="34" charset="-120"/>
              </a:defRPr>
            </a:lvl1pPr>
          </a:lstStyle>
          <a:p>
            <a:pPr defTabSz="685800" eaLnBrk="1" fontAlgn="auto" hangingPunct="1">
              <a:spcBef>
                <a:spcPts val="0"/>
              </a:spcBef>
              <a:spcAft>
                <a:spcPts val="0"/>
              </a:spcAft>
            </a:pPr>
            <a:fld id="{E31375A4-56A4-47D6-9801-1991572033F7}" type="slidenum">
              <a:rPr lang="en-US" altLang="zh-TW" smtClean="0">
                <a:solidFill>
                  <a:srgbClr val="2D2E2D">
                    <a:lumMod val="90000"/>
                    <a:lumOff val="10000"/>
                  </a:srgbClr>
                </a:solidFill>
              </a:rPr>
              <a:pPr defTabSz="685800" eaLnBrk="1" fontAlgn="auto" hangingPunct="1">
                <a:spcBef>
                  <a:spcPts val="0"/>
                </a:spcBef>
                <a:spcAft>
                  <a:spcPts val="0"/>
                </a:spcAft>
              </a:pPr>
              <a:t>‹#›</a:t>
            </a:fld>
            <a:endParaRPr lang="zh-TW" altLang="en-US" dirty="0">
              <a:solidFill>
                <a:srgbClr val="2D2E2D">
                  <a:lumMod val="90000"/>
                  <a:lumOff val="10000"/>
                </a:srgbClr>
              </a:solidFill>
            </a:endParaRPr>
          </a:p>
        </p:txBody>
      </p:sp>
    </p:spTree>
    <p:extLst>
      <p:ext uri="{BB962C8B-B14F-4D97-AF65-F5344CB8AC3E}">
        <p14:creationId xmlns:p14="http://schemas.microsoft.com/office/powerpoint/2010/main" val="528710667"/>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2400" b="1" kern="1200">
          <a:solidFill>
            <a:schemeClr val="accent1">
              <a:lumMod val="75000"/>
            </a:schemeClr>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90000"/>
        </a:lnSpc>
        <a:spcBef>
          <a:spcPts val="1350"/>
        </a:spcBef>
        <a:buClr>
          <a:schemeClr val="accent1">
            <a:lumMod val="75000"/>
          </a:schemeClr>
        </a:buClr>
        <a:buSzPct val="100000"/>
        <a:buFont typeface="Arial" pitchFamily="34" charset="0"/>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1pPr>
      <a:lvl2pPr marL="342900" indent="-137160" algn="l" defTabSz="685800" rtl="0" eaLnBrk="1" latinLnBrk="0" hangingPunct="1">
        <a:lnSpc>
          <a:spcPct val="90000"/>
        </a:lnSpc>
        <a:spcBef>
          <a:spcPts val="900"/>
        </a:spcBef>
        <a:buClr>
          <a:schemeClr val="accent1">
            <a:lumMod val="75000"/>
          </a:schemeClr>
        </a:buClr>
        <a:buSzPct val="100000"/>
        <a:buFont typeface="Arial" pitchFamily="34" charset="0"/>
        <a:buChar char="▪"/>
        <a:defRPr sz="1350" kern="1200">
          <a:solidFill>
            <a:schemeClr val="tx1"/>
          </a:solidFill>
          <a:latin typeface="Microsoft JhengHei UI" panose="020B0604030504040204" pitchFamily="34" charset="-120"/>
          <a:ea typeface="Microsoft JhengHei UI" panose="020B0604030504040204" pitchFamily="34" charset="-120"/>
          <a:cs typeface="+mn-cs"/>
        </a:defRPr>
      </a:lvl2pPr>
      <a:lvl3pPr marL="514350" indent="-134541" algn="l" defTabSz="685800" rtl="0" eaLnBrk="1" latinLnBrk="0" hangingPunct="1">
        <a:lnSpc>
          <a:spcPct val="90000"/>
        </a:lnSpc>
        <a:spcBef>
          <a:spcPts val="600"/>
        </a:spcBef>
        <a:buClr>
          <a:schemeClr val="accent1">
            <a:lumMod val="75000"/>
          </a:schemeClr>
        </a:buClr>
        <a:buSzPct val="100000"/>
        <a:buFont typeface="Arial" pitchFamily="34" charset="0"/>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685800" indent="-137160" algn="l" defTabSz="685800" rtl="0" eaLnBrk="1" latinLnBrk="0" hangingPunct="1">
        <a:lnSpc>
          <a:spcPct val="90000"/>
        </a:lnSpc>
        <a:spcBef>
          <a:spcPts val="600"/>
        </a:spcBef>
        <a:buClr>
          <a:schemeClr val="accent1">
            <a:lumMod val="75000"/>
          </a:schemeClr>
        </a:buClr>
        <a:buSzPct val="100000"/>
        <a:buFont typeface="Arial" pitchFamily="34" charset="0"/>
        <a:buChar char="▪"/>
        <a:defRPr sz="1050" kern="1200">
          <a:solidFill>
            <a:schemeClr val="tx1"/>
          </a:solidFill>
          <a:latin typeface="Microsoft JhengHei UI" panose="020B0604030504040204" pitchFamily="34" charset="-120"/>
          <a:ea typeface="Microsoft JhengHei UI" panose="020B0604030504040204" pitchFamily="34" charset="-120"/>
          <a:cs typeface="+mn-cs"/>
        </a:defRPr>
      </a:lvl4pPr>
      <a:lvl5pPr marL="8572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icrosoft JhengHei UI" panose="020B0604030504040204" pitchFamily="34" charset="-120"/>
          <a:ea typeface="Microsoft JhengHei UI" panose="020B0604030504040204" pitchFamily="34" charset="-120"/>
          <a:cs typeface="+mn-cs"/>
        </a:defRPr>
      </a:lvl5pPr>
      <a:lvl6pPr marL="10287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lumMod val="75000"/>
          </a:schemeClr>
        </a:buClr>
        <a:buSzPct val="100000"/>
        <a:buFont typeface="Arial" pitchFamily="34" charset="0"/>
        <a:buChar char="▪"/>
        <a:defRPr sz="1050" kern="1200">
          <a:solidFill>
            <a:schemeClr val="tx1"/>
          </a:solidFill>
          <a:latin typeface="+mn-lt"/>
          <a:ea typeface="+mn-ea"/>
          <a:cs typeface="+mn-cs"/>
        </a:defRPr>
      </a:lvl8pPr>
      <a:lvl9pPr marL="1408509" indent="0" algn="l" defTabSz="685800" rtl="0" eaLnBrk="1" latinLnBrk="0" hangingPunct="1">
        <a:lnSpc>
          <a:spcPct val="90000"/>
        </a:lnSpc>
        <a:spcBef>
          <a:spcPts val="450"/>
        </a:spcBef>
        <a:buClr>
          <a:schemeClr val="accent1">
            <a:lumMod val="75000"/>
          </a:schemeClr>
        </a:buClr>
        <a:buSzPct val="100000"/>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1/27/2021</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43577443"/>
      </p:ext>
    </p:extLst>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budget.fju.edu.tw/fjcuv/"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6000"/>
            <a:lum/>
          </a:blip>
          <a:srcRect/>
          <a:stretch>
            <a:fillRect/>
          </a:stretch>
        </a:blipFill>
        <a:effectLst/>
      </p:bgPr>
    </p:bg>
    <p:spTree>
      <p:nvGrpSpPr>
        <p:cNvPr id="1" name=""/>
        <p:cNvGrpSpPr/>
        <p:nvPr/>
      </p:nvGrpSpPr>
      <p:grpSpPr>
        <a:xfrm>
          <a:off x="0" y="0"/>
          <a:ext cx="0" cy="0"/>
          <a:chOff x="0" y="0"/>
          <a:chExt cx="0" cy="0"/>
        </a:xfrm>
      </p:grpSpPr>
      <p:pic>
        <p:nvPicPr>
          <p:cNvPr id="18433" name="圖片 9"/>
          <p:cNvPicPr>
            <a:picLocks noChangeAspect="1"/>
          </p:cNvPicPr>
          <p:nvPr/>
        </p:nvPicPr>
        <p:blipFill>
          <a:blip r:embed="rId3"/>
          <a:srcRect r="1094"/>
          <a:stretch>
            <a:fillRect/>
          </a:stretch>
        </p:blipFill>
        <p:spPr bwMode="auto">
          <a:xfrm>
            <a:off x="142103" y="4508132"/>
            <a:ext cx="8872152" cy="2312679"/>
          </a:xfrm>
          <a:prstGeom prst="rect">
            <a:avLst/>
          </a:prstGeom>
          <a:noFill/>
          <a:ln w="9525">
            <a:noFill/>
            <a:miter lim="800000"/>
            <a:headEnd/>
            <a:tailEnd/>
          </a:ln>
        </p:spPr>
      </p:pic>
      <p:sp>
        <p:nvSpPr>
          <p:cNvPr id="2" name="文字方塊 1"/>
          <p:cNvSpPr txBox="1"/>
          <p:nvPr/>
        </p:nvSpPr>
        <p:spPr>
          <a:xfrm>
            <a:off x="-129745" y="1190072"/>
            <a:ext cx="9144000" cy="1938992"/>
          </a:xfrm>
          <a:prstGeom prst="rect">
            <a:avLst/>
          </a:prstGeom>
          <a:noFill/>
        </p:spPr>
        <p:txBody>
          <a:bodyPr wrap="square" rtlCol="0">
            <a:spAutoFit/>
          </a:bodyPr>
          <a:lstStyle/>
          <a:p>
            <a:pPr algn="ctr" defTabSz="685800" eaLnBrk="1" fontAlgn="auto" hangingPunct="1">
              <a:spcBef>
                <a:spcPts val="0"/>
              </a:spcBef>
              <a:spcAft>
                <a:spcPts val="0"/>
              </a:spcAft>
            </a:pPr>
            <a:r>
              <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輔仁大學</a:t>
            </a:r>
            <a:r>
              <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a:t>
            </a:r>
            <a:endParaRPr lang="en-US" altLang="zh-TW"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defTabSz="685800" eaLnBrk="1" fontAlgn="auto" hangingPunct="1">
              <a:spcBef>
                <a:spcPts val="0"/>
              </a:spcBef>
              <a:spcAft>
                <a:spcPts val="0"/>
              </a:spcAft>
            </a:pPr>
            <a:r>
              <a:rPr lang="zh-TW" altLang="en-US" sz="6000" b="1" dirty="0" smtClean="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預算編列說明會</a:t>
            </a:r>
            <a:endParaRPr lang="zh-TW" altLang="en-US" sz="6000" b="1" dirty="0">
              <a:solidFill>
                <a:srgbClr val="0066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2758140" y="4017448"/>
            <a:ext cx="3345403" cy="461665"/>
          </a:xfrm>
          <a:prstGeom prst="rect">
            <a:avLst/>
          </a:prstGeom>
        </p:spPr>
        <p:txBody>
          <a:bodyPr wrap="none">
            <a:spAutoFit/>
          </a:bodyPr>
          <a:lstStyle/>
          <a:p>
            <a:r>
              <a:rPr lang="zh-TW" altLang="en-US" sz="2400" dirty="0">
                <a:solidFill>
                  <a:schemeClr val="accent1">
                    <a:lumMod val="50000"/>
                  </a:schemeClr>
                </a:solidFill>
              </a:rPr>
              <a:t>中華民國</a:t>
            </a:r>
            <a:r>
              <a:rPr lang="en-US" altLang="zh-TW" sz="2400" dirty="0" smtClean="0">
                <a:solidFill>
                  <a:schemeClr val="accent1">
                    <a:lumMod val="50000"/>
                  </a:schemeClr>
                </a:solidFill>
              </a:rPr>
              <a:t>110</a:t>
            </a:r>
            <a:r>
              <a:rPr lang="zh-TW" altLang="en-US" sz="2400" dirty="0" smtClean="0">
                <a:solidFill>
                  <a:schemeClr val="accent1">
                    <a:lumMod val="50000"/>
                  </a:schemeClr>
                </a:solidFill>
              </a:rPr>
              <a:t>年</a:t>
            </a:r>
            <a:r>
              <a:rPr lang="en-US" altLang="zh-TW" sz="2400" dirty="0" smtClean="0">
                <a:solidFill>
                  <a:schemeClr val="accent1">
                    <a:lumMod val="50000"/>
                  </a:schemeClr>
                </a:solidFill>
              </a:rPr>
              <a:t>1</a:t>
            </a:r>
            <a:r>
              <a:rPr lang="zh-TW" altLang="en-US" sz="2400" dirty="0" smtClean="0">
                <a:solidFill>
                  <a:schemeClr val="accent1">
                    <a:lumMod val="50000"/>
                  </a:schemeClr>
                </a:solidFill>
              </a:rPr>
              <a:t>月</a:t>
            </a:r>
            <a:r>
              <a:rPr lang="en-US" altLang="zh-TW" sz="2400" dirty="0" smtClean="0">
                <a:solidFill>
                  <a:schemeClr val="accent1">
                    <a:lumMod val="50000"/>
                  </a:schemeClr>
                </a:solidFill>
              </a:rPr>
              <a:t>27</a:t>
            </a:r>
            <a:r>
              <a:rPr lang="zh-TW" altLang="en-US" sz="2400" dirty="0" smtClean="0">
                <a:solidFill>
                  <a:schemeClr val="accent1">
                    <a:lumMod val="50000"/>
                  </a:schemeClr>
                </a:solidFill>
              </a:rPr>
              <a:t>日</a:t>
            </a:r>
            <a:endParaRPr lang="zh-TW" altLang="en-US" sz="2400" dirty="0">
              <a:solidFill>
                <a:schemeClr val="accent1">
                  <a:lumMod val="50000"/>
                </a:schemeClr>
              </a:solidFill>
            </a:endParaRPr>
          </a:p>
        </p:txBody>
      </p:sp>
    </p:spTree>
    <p:extLst>
      <p:ext uri="{BB962C8B-B14F-4D97-AF65-F5344CB8AC3E}">
        <p14:creationId xmlns:p14="http://schemas.microsoft.com/office/powerpoint/2010/main" val="3037556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258501087"/>
              </p:ext>
            </p:extLst>
          </p:nvPr>
        </p:nvGraphicFramePr>
        <p:xfrm>
          <a:off x="160350" y="922374"/>
          <a:ext cx="8780450" cy="5630826"/>
        </p:xfrm>
        <a:graphic>
          <a:graphicData uri="http://schemas.openxmlformats.org/drawingml/2006/table">
            <a:tbl>
              <a:tblPr firstRow="1" bandRow="1">
                <a:tableStyleId>{5C22544A-7EE6-4342-B048-85BDC9FD1C3A}</a:tableStyleId>
              </a:tblPr>
              <a:tblGrid>
                <a:gridCol w="5522900">
                  <a:extLst>
                    <a:ext uri="{9D8B030D-6E8A-4147-A177-3AD203B41FA5}">
                      <a16:colId xmlns:a16="http://schemas.microsoft.com/office/drawing/2014/main" val="20001"/>
                    </a:ext>
                  </a:extLst>
                </a:gridCol>
                <a:gridCol w="3257550">
                  <a:extLst>
                    <a:ext uri="{9D8B030D-6E8A-4147-A177-3AD203B41FA5}">
                      <a16:colId xmlns:a16="http://schemas.microsoft.com/office/drawing/2014/main" val="3881361190"/>
                    </a:ext>
                  </a:extLst>
                </a:gridCol>
              </a:tblGrid>
              <a:tr h="401496">
                <a:tc>
                  <a:txBody>
                    <a:bodyPr/>
                    <a:lstStyle/>
                    <a:p>
                      <a:pPr marL="0" indent="0" algn="ctr"/>
                      <a:r>
                        <a:rPr lang="zh-HK" altLang="zh-TW"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0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0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0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0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0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0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1893855">
                <a:tc gridSpan="2">
                  <a:txBody>
                    <a:bodyPr/>
                    <a:lstStyle/>
                    <a:p>
                      <a:pPr marL="177800" indent="-177800">
                        <a:buFont typeface="+mj-lt"/>
                        <a:buAutoNum type="arabicPeriod"/>
                      </a:pPr>
                      <a:r>
                        <a:rPr lang="zh-TW" altLang="zh-TW" sz="1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專任教職員預算依現有人員及經簽呈核准得聘用員額編列</a:t>
                      </a:r>
                      <a:r>
                        <a:rPr lang="zh-TW" altLang="en-US" sz="1400" dirty="0" smtClean="0">
                          <a:latin typeface="Times New Roman" pitchFamily="18" charset="0"/>
                          <a:ea typeface="標楷體" panose="03000509000000000000" pitchFamily="65" charset="-120"/>
                          <a:cs typeface="Times New Roman" pitchFamily="18" charset="0"/>
                        </a:rPr>
                        <a:t>。</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留職停薪之專任教職員，仍需計算薪資，惟代理留職停薪教師課程之教師鐘點及代理之職員，不計算薪資。</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兼任行政主管之教師，本俸編於系所，主管加給編於兼職行政單位之兼任職員薪。</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除兼任教師之健保費校付額由人事室編列及專、兼任工友勞保費、健保費及勞工退休金之校付額由總務處編列外，其餘</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下列各項校付額由各單位編列</a:t>
                      </a:r>
                      <a:r>
                        <a:rPr lang="zh-TW" altLang="en-US" sz="1400" dirty="0" smtClean="0">
                          <a:latin typeface="Times New Roman" pitchFamily="18" charset="0"/>
                          <a:ea typeface="標楷體" panose="03000509000000000000" pitchFamily="65" charset="-120"/>
                          <a:cs typeface="Times New Roman" pitchFamily="18" charset="0"/>
                        </a:rPr>
                        <a:t>：</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編制內專任教職員之公保費、健保費及私校退撫儲金。</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專、兼職約聘人員之勞保費、健保費及勞工退休金。</a:t>
                      </a:r>
                    </a:p>
                    <a:p>
                      <a:pPr marL="342900" indent="-165100">
                        <a:buFont typeface="+mj-lt"/>
                        <a:buAutoNum type="arabicParenR"/>
                      </a:pP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兼任教師之勞保費及勞工退休金。</a:t>
                      </a: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hMerge="1">
                  <a:txBody>
                    <a:bodyPr/>
                    <a:lstStyle/>
                    <a:p>
                      <a:endParaRPr lang="zh-TW" altLang="en-US"/>
                    </a:p>
                  </a:txBody>
                  <a:tcPr/>
                </a:tc>
                <a:extLst>
                  <a:ext uri="{0D108BD9-81ED-4DB2-BD59-A6C34878D82A}">
                    <a16:rowId xmlns:a16="http://schemas.microsoft.com/office/drawing/2014/main" val="10001"/>
                  </a:ext>
                </a:extLst>
              </a:tr>
              <a:tr h="3335475">
                <a:tc>
                  <a:txBody>
                    <a:bodyPr/>
                    <a:lstStyle/>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專兼任教師鐘點費依各系所通過之學時數編列，並由人事室與教務處會同審定；主從聘教師人事費預算，除特殊個案專簽通過者，應由</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主聘單位</a:t>
                      </a:r>
                      <a:r>
                        <a:rPr lang="zh-TW" altLang="en-US" sz="1400" dirty="0" smtClean="0">
                          <a:latin typeface="Times New Roman" pitchFamily="18" charset="0"/>
                          <a:ea typeface="標楷體" panose="03000509000000000000" pitchFamily="65" charset="-120"/>
                          <a:cs typeface="Times New Roman" pitchFamily="18" charset="0"/>
                        </a:rPr>
                        <a:t>編列。</a:t>
                      </a: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專任教師之超鐘點費及兼任教師鐘點費，應按</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開課資料</a:t>
                      </a:r>
                      <a:r>
                        <a:rPr lang="zh-TW" altLang="en-US" sz="1400" dirty="0" smtClean="0">
                          <a:latin typeface="Times New Roman" pitchFamily="18" charset="0"/>
                          <a:ea typeface="標楷體" panose="03000509000000000000" pitchFamily="65" charset="-120"/>
                          <a:cs typeface="Times New Roman" pitchFamily="18" charset="0"/>
                        </a:rPr>
                        <a:t>詳實填列，並符合學時數規定。</a:t>
                      </a:r>
                      <a:endParaRPr lang="en-US" altLang="zh-TW" sz="1400" dirty="0" smtClean="0">
                        <a:latin typeface="Times New Roman" pitchFamily="18" charset="0"/>
                        <a:ea typeface="標楷體" panose="03000509000000000000" pitchFamily="65" charset="-120"/>
                        <a:cs typeface="Times New Roman" pitchFamily="18" charset="0"/>
                      </a:endParaRP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專任教師支援他系及全人課程之鐘點一律由</a:t>
                      </a:r>
                      <a:r>
                        <a:rPr lang="zh-TW" altLang="en-US" sz="1400" b="1" dirty="0" smtClean="0">
                          <a:solidFill>
                            <a:srgbClr val="FF0000"/>
                          </a:solidFill>
                          <a:latin typeface="Times New Roman" pitchFamily="18" charset="0"/>
                          <a:ea typeface="標楷體" panose="03000509000000000000" pitchFamily="65" charset="-120"/>
                          <a:cs typeface="Times New Roman" pitchFamily="18" charset="0"/>
                        </a:rPr>
                        <a:t>開課單位</a:t>
                      </a:r>
                      <a:r>
                        <a:rPr lang="zh-TW" altLang="en-US" sz="1400" dirty="0" smtClean="0">
                          <a:latin typeface="Times New Roman" pitchFamily="18" charset="0"/>
                          <a:ea typeface="標楷體" panose="03000509000000000000" pitchFamily="65" charset="-120"/>
                          <a:cs typeface="Times New Roman" pitchFamily="18" charset="0"/>
                        </a:rPr>
                        <a:t>編列於專任教師鐘點表格。</a:t>
                      </a: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專、兼任教師教授全人教育</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建置班課程</a:t>
                      </a:r>
                      <a:r>
                        <a:rPr lang="zh-TW" altLang="en-US" sz="1400" dirty="0" smtClean="0">
                          <a:latin typeface="Times New Roman" pitchFamily="18" charset="0"/>
                          <a:ea typeface="標楷體" panose="03000509000000000000" pitchFamily="65" charset="-120"/>
                          <a:cs typeface="Times New Roman" pitchFamily="18" charset="0"/>
                        </a:rPr>
                        <a:t>（即：大學入門、人生哲學、專業倫理）鐘點，由</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開課系所編列</a:t>
                      </a:r>
                      <a:r>
                        <a:rPr lang="zh-TW" altLang="en-US" sz="1400" dirty="0" smtClean="0">
                          <a:latin typeface="Times New Roman" pitchFamily="18" charset="0"/>
                          <a:ea typeface="標楷體" panose="03000509000000000000" pitchFamily="65" charset="-120"/>
                          <a:cs typeface="Times New Roman" pitchFamily="18" charset="0"/>
                        </a:rPr>
                        <a:t>，</a:t>
                      </a:r>
                      <a:r>
                        <a:rPr lang="zh-TW" altLang="en-US" sz="1400" b="1" dirty="0" smtClean="0">
                          <a:solidFill>
                            <a:srgbClr val="7030A0"/>
                          </a:solidFill>
                          <a:latin typeface="Times New Roman" pitchFamily="18" charset="0"/>
                          <a:ea typeface="標楷體" panose="03000509000000000000" pitchFamily="65" charset="-120"/>
                          <a:cs typeface="Times New Roman" pitchFamily="18" charset="0"/>
                        </a:rPr>
                        <a:t>非建置班課程之鐘點費仍計入全人中心</a:t>
                      </a:r>
                      <a:r>
                        <a:rPr lang="zh-TW" altLang="en-US" sz="1400" dirty="0" smtClean="0">
                          <a:latin typeface="Times New Roman" pitchFamily="18" charset="0"/>
                          <a:ea typeface="標楷體" panose="03000509000000000000" pitchFamily="65" charset="-120"/>
                          <a:cs typeface="Times New Roman" pitchFamily="18" charset="0"/>
                        </a:rPr>
                        <a:t>。</a:t>
                      </a:r>
                    </a:p>
                    <a:p>
                      <a:pPr marL="450850" indent="-184150">
                        <a:buFont typeface="Wingdings" panose="05000000000000000000" pitchFamily="2" charset="2"/>
                        <a:buChar char="l"/>
                      </a:pPr>
                      <a:r>
                        <a:rPr lang="zh-TW" altLang="en-US" sz="1400" dirty="0" smtClean="0">
                          <a:latin typeface="Times New Roman" pitchFamily="18" charset="0"/>
                          <a:ea typeface="標楷體" panose="03000509000000000000" pitchFamily="65" charset="-120"/>
                          <a:cs typeface="Times New Roman" pitchFamily="18" charset="0"/>
                        </a:rPr>
                        <a:t>專任教師支援碩專班及進修部開課之鐘點，分別編列於碩專班及進修部之專、兼任教師鐘點表格。</a:t>
                      </a:r>
                    </a:p>
                    <a:p>
                      <a:pPr marL="177800" indent="-177800">
                        <a:buFont typeface="+mj-lt"/>
                        <a:buAutoNum type="arabicPeriod" startAt="3"/>
                      </a:pPr>
                      <a:r>
                        <a:rPr lang="zh-TW" altLang="en-US" sz="1400" dirty="0" smtClean="0">
                          <a:latin typeface="Times New Roman" pitchFamily="18" charset="0"/>
                          <a:ea typeface="標楷體" panose="03000509000000000000" pitchFamily="65" charset="-120"/>
                          <a:cs typeface="Times New Roman" pitchFamily="18" charset="0"/>
                        </a:rPr>
                        <a:t>碩專班之主管工作津貼按各系所目前之現況編列，惟每月以</a:t>
                      </a:r>
                      <a:r>
                        <a:rPr lang="en-US" altLang="zh-TW" sz="1400" dirty="0" smtClean="0">
                          <a:solidFill>
                            <a:srgbClr val="FF0000"/>
                          </a:solidFill>
                          <a:latin typeface="Times New Roman" pitchFamily="18" charset="0"/>
                          <a:ea typeface="標楷體" panose="03000509000000000000" pitchFamily="65" charset="-120"/>
                          <a:cs typeface="Times New Roman" pitchFamily="18" charset="0"/>
                        </a:rPr>
                        <a:t>12,000</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元</a:t>
                      </a:r>
                      <a:r>
                        <a:rPr lang="zh-TW" altLang="en-US" sz="1400" dirty="0" smtClean="0">
                          <a:latin typeface="Times New Roman" pitchFamily="18" charset="0"/>
                          <a:ea typeface="標楷體" panose="03000509000000000000" pitchFamily="65" charset="-120"/>
                          <a:cs typeface="Times New Roman" pitchFamily="18" charset="0"/>
                        </a:rPr>
                        <a:t>為上限（</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一年以</a:t>
                      </a:r>
                      <a:r>
                        <a:rPr lang="en-US" altLang="zh-TW" sz="1400" dirty="0" smtClean="0">
                          <a:solidFill>
                            <a:srgbClr val="FF0000"/>
                          </a:solidFill>
                          <a:latin typeface="Times New Roman" pitchFamily="18" charset="0"/>
                          <a:ea typeface="標楷體" panose="03000509000000000000" pitchFamily="65" charset="-120"/>
                          <a:cs typeface="Times New Roman" pitchFamily="18" charset="0"/>
                        </a:rPr>
                        <a:t>12</a:t>
                      </a:r>
                      <a:r>
                        <a:rPr lang="zh-TW" altLang="en-US" sz="1400" dirty="0" smtClean="0">
                          <a:solidFill>
                            <a:srgbClr val="FF0000"/>
                          </a:solidFill>
                          <a:latin typeface="Times New Roman" pitchFamily="18" charset="0"/>
                          <a:ea typeface="標楷體" panose="03000509000000000000" pitchFamily="65" charset="-120"/>
                          <a:cs typeface="Times New Roman" pitchFamily="18" charset="0"/>
                        </a:rPr>
                        <a:t>個月計</a:t>
                      </a:r>
                      <a:r>
                        <a:rPr lang="zh-TW" altLang="en-US" sz="1400" dirty="0" smtClean="0">
                          <a:latin typeface="Times New Roman" pitchFamily="18" charset="0"/>
                          <a:ea typeface="標楷體" panose="03000509000000000000" pitchFamily="65" charset="-120"/>
                          <a:cs typeface="Times New Roman" pitchFamily="18" charset="0"/>
                        </a:rPr>
                        <a:t>）。</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startAt="3"/>
                      </a:pPr>
                      <a:r>
                        <a:rPr lang="zh-TW" altLang="en-US" sz="1400" dirty="0" smtClean="0">
                          <a:latin typeface="Times New Roman" pitchFamily="18" charset="0"/>
                          <a:ea typeface="標楷體" panose="03000509000000000000" pitchFamily="65" charset="-120"/>
                          <a:cs typeface="Times New Roman" pitchFamily="18" charset="0"/>
                        </a:rPr>
                        <a:t>進修部人事費以不逾其</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總收入</a:t>
                      </a:r>
                      <a:r>
                        <a:rPr lang="en-US" altLang="zh-TW" sz="1400" b="1" dirty="0" smtClean="0">
                          <a:solidFill>
                            <a:srgbClr val="0033CC"/>
                          </a:solidFill>
                          <a:latin typeface="Times New Roman" pitchFamily="18" charset="0"/>
                          <a:ea typeface="標楷體" panose="03000509000000000000" pitchFamily="65" charset="-120"/>
                          <a:cs typeface="Times New Roman" pitchFamily="18" charset="0"/>
                        </a:rPr>
                        <a:t>30</a:t>
                      </a:r>
                      <a:r>
                        <a:rPr lang="zh-TW" altLang="en-US" sz="1400" b="1" dirty="0" smtClean="0">
                          <a:solidFill>
                            <a:srgbClr val="0033CC"/>
                          </a:solidFill>
                          <a:latin typeface="Times New Roman" pitchFamily="18" charset="0"/>
                          <a:ea typeface="標楷體" panose="03000509000000000000" pitchFamily="65" charset="-120"/>
                          <a:cs typeface="Times New Roman" pitchFamily="18" charset="0"/>
                        </a:rPr>
                        <a:t>％</a:t>
                      </a:r>
                      <a:r>
                        <a:rPr lang="zh-TW" altLang="en-US" sz="1400" dirty="0" smtClean="0">
                          <a:latin typeface="Times New Roman" pitchFamily="18" charset="0"/>
                          <a:ea typeface="標楷體" panose="03000509000000000000" pitchFamily="65" charset="-120"/>
                          <a:cs typeface="Times New Roman" pitchFamily="18" charset="0"/>
                        </a:rPr>
                        <a:t>為原則。</a:t>
                      </a: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專任職員之考績獎金由人事室統一編列，專任工友之考績獎金由總務處統一編列。</a:t>
                      </a:r>
                      <a:endParaRPr lang="en-US" altLang="zh-TW" sz="1400" dirty="0" smtClean="0">
                        <a:latin typeface="Times New Roman" pitchFamily="18" charset="0"/>
                        <a:ea typeface="標楷體" panose="03000509000000000000" pitchFamily="65" charset="-120"/>
                        <a:cs typeface="Times New Roman" pitchFamily="18" charset="0"/>
                      </a:endParaRPr>
                    </a:p>
                    <a:p>
                      <a:pPr marL="177800" indent="-177800">
                        <a:buFont typeface="+mj-lt"/>
                        <a:buAutoNum type="arabicPeriod"/>
                      </a:pPr>
                      <a:r>
                        <a:rPr lang="zh-TW" altLang="en-US" sz="1400" dirty="0" smtClean="0">
                          <a:latin typeface="Times New Roman" pitchFamily="18" charset="0"/>
                          <a:ea typeface="標楷體" panose="03000509000000000000" pitchFamily="65" charset="-120"/>
                          <a:cs typeface="Times New Roman" pitchFamily="18" charset="0"/>
                        </a:rPr>
                        <a:t>創收單位人事費依本校「創收單位經營管理辦法」採彈性預算為原則且以收支並列方式編列。</a:t>
                      </a:r>
                    </a:p>
                    <a:p>
                      <a:pPr marL="269875" indent="-269875">
                        <a:buFont typeface="+mj-lt"/>
                        <a:buAutoNum type="arabicPeriod"/>
                      </a:pPr>
                      <a:endParaRPr lang="en-US" altLang="zh-TW" sz="1400" dirty="0" smtClean="0">
                        <a:latin typeface="Times New Roman" pitchFamily="18" charset="0"/>
                        <a:ea typeface="標楷體" panose="03000509000000000000" pitchFamily="65" charset="-120"/>
                        <a:cs typeface="Times New Roman" pitchFamily="18" charset="0"/>
                      </a:endParaRPr>
                    </a:p>
                    <a:p>
                      <a:pPr marL="269875" indent="-269875">
                        <a:buFont typeface="+mj-lt"/>
                        <a:buAutoNum type="arabicPeriod"/>
                      </a:pPr>
                      <a:endParaRPr lang="zh-TW" altLang="en-US" sz="1400" dirty="0" smtClean="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3898064771"/>
                  </a:ext>
                </a:extLst>
              </a:tr>
            </a:tbl>
          </a:graphicData>
        </a:graphic>
      </p:graphicFrame>
      <p:grpSp>
        <p:nvGrpSpPr>
          <p:cNvPr id="8" name="群組 7"/>
          <p:cNvGrpSpPr/>
          <p:nvPr/>
        </p:nvGrpSpPr>
        <p:grpSpPr>
          <a:xfrm>
            <a:off x="17782" y="115763"/>
            <a:ext cx="9126218" cy="646331"/>
            <a:chOff x="0" y="178115"/>
            <a:chExt cx="9126218" cy="646331"/>
          </a:xfrm>
        </p:grpSpPr>
        <p:sp>
          <p:nvSpPr>
            <p:cNvPr id="9" name="文字方塊 8"/>
            <p:cNvSpPr txBox="1"/>
            <p:nvPr/>
          </p:nvSpPr>
          <p:spPr>
            <a:xfrm>
              <a:off x="1620518" y="178115"/>
              <a:ext cx="546100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人事費</a:t>
              </a:r>
              <a:endParaRPr lang="zh-TW" altLang="en-US" dirty="0">
                <a:solidFill>
                  <a:srgbClr val="002060"/>
                </a:solidFill>
              </a:endParaRPr>
            </a:p>
          </p:txBody>
        </p:sp>
        <p:cxnSp>
          <p:nvCxnSpPr>
            <p:cNvPr id="10" name="直線接點 9"/>
            <p:cNvCxnSpPr/>
            <p:nvPr/>
          </p:nvCxnSpPr>
          <p:spPr>
            <a:xfrm flipV="1">
              <a:off x="0" y="501281"/>
              <a:ext cx="2376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直線接點 10"/>
            <p:cNvCxnSpPr/>
            <p:nvPr/>
          </p:nvCxnSpPr>
          <p:spPr>
            <a:xfrm>
              <a:off x="6750218" y="502060"/>
              <a:ext cx="2376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282165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3382905127"/>
              </p:ext>
            </p:extLst>
          </p:nvPr>
        </p:nvGraphicFramePr>
        <p:xfrm>
          <a:off x="0" y="1181100"/>
          <a:ext cx="9144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8" name="矩形 5"/>
          <p:cNvSpPr>
            <a:spLocks noChangeArrowheads="1"/>
          </p:cNvSpPr>
          <p:nvPr/>
        </p:nvSpPr>
        <p:spPr bwMode="auto">
          <a:xfrm>
            <a:off x="2324100" y="628650"/>
            <a:ext cx="464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pPr algn="ctr"/>
            <a:r>
              <a:rPr lang="zh-TW" altLang="en-US" sz="2800" dirty="0"/>
              <a:t>校內業務單位租借場地</a:t>
            </a:r>
          </a:p>
        </p:txBody>
      </p:sp>
      <p:grpSp>
        <p:nvGrpSpPr>
          <p:cNvPr id="6" name="群組 5"/>
          <p:cNvGrpSpPr/>
          <p:nvPr/>
        </p:nvGrpSpPr>
        <p:grpSpPr>
          <a:xfrm>
            <a:off x="17782" y="-36731"/>
            <a:ext cx="9126218" cy="646331"/>
            <a:chOff x="0" y="147211"/>
            <a:chExt cx="9126218" cy="646331"/>
          </a:xfrm>
        </p:grpSpPr>
        <p:sp>
          <p:nvSpPr>
            <p:cNvPr id="8" name="文字方塊 7"/>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9" name="直線接點 8"/>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線接點 9"/>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954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89439306"/>
              </p:ext>
            </p:extLst>
          </p:nvPr>
        </p:nvGraphicFramePr>
        <p:xfrm>
          <a:off x="285750" y="685800"/>
          <a:ext cx="8629650" cy="5394107"/>
        </p:xfrm>
        <a:graphic>
          <a:graphicData uri="http://schemas.openxmlformats.org/drawingml/2006/table">
            <a:tbl>
              <a:tblPr firstRow="1" bandRow="1">
                <a:tableStyleId>{5C22544A-7EE6-4342-B048-85BDC9FD1C3A}</a:tableStyleId>
              </a:tblPr>
              <a:tblGrid>
                <a:gridCol w="1618626">
                  <a:extLst>
                    <a:ext uri="{9D8B030D-6E8A-4147-A177-3AD203B41FA5}">
                      <a16:colId xmlns:a16="http://schemas.microsoft.com/office/drawing/2014/main" val="20000"/>
                    </a:ext>
                  </a:extLst>
                </a:gridCol>
                <a:gridCol w="2653794">
                  <a:extLst>
                    <a:ext uri="{9D8B030D-6E8A-4147-A177-3AD203B41FA5}">
                      <a16:colId xmlns:a16="http://schemas.microsoft.com/office/drawing/2014/main" val="20001"/>
                    </a:ext>
                  </a:extLst>
                </a:gridCol>
                <a:gridCol w="4357230">
                  <a:extLst>
                    <a:ext uri="{9D8B030D-6E8A-4147-A177-3AD203B41FA5}">
                      <a16:colId xmlns:a16="http://schemas.microsoft.com/office/drawing/2014/main" val="20002"/>
                    </a:ext>
                  </a:extLst>
                </a:gridCol>
              </a:tblGrid>
              <a:tr h="501036">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16" marB="45716"/>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16" marB="45716"/>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442089">
                <a:tc rowSpan="7">
                  <a:txBody>
                    <a:bodyPr/>
                    <a:lstStyle/>
                    <a:p>
                      <a:r>
                        <a:rPr lang="zh-TW" altLang="en-US" sz="3200" b="1" dirty="0" smtClean="0">
                          <a:latin typeface="標楷體" panose="03000509000000000000" pitchFamily="65" charset="-120"/>
                          <a:ea typeface="標楷體" panose="03000509000000000000" pitchFamily="65" charset="-120"/>
                        </a:rPr>
                        <a:t>公關費</a:t>
                      </a:r>
                      <a:endParaRPr lang="zh-TW" altLang="en-US" sz="3200" b="1" dirty="0">
                        <a:latin typeface="標楷體" panose="03000509000000000000" pitchFamily="65" charset="-120"/>
                        <a:ea typeface="標楷體" panose="03000509000000000000" pitchFamily="65" charset="-120"/>
                      </a:endParaRPr>
                    </a:p>
                  </a:txBody>
                  <a:tcPr marT="45716" marB="45716"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學院</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100,000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16" marB="45716"/>
                </a:tc>
                <a:extLst>
                  <a:ext uri="{0D108BD9-81ED-4DB2-BD59-A6C34878D82A}">
                    <a16:rowId xmlns:a16="http://schemas.microsoft.com/office/drawing/2014/main" val="10001"/>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研究所或單班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14,000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2"/>
                  </a:ext>
                </a:extLst>
              </a:tr>
              <a:tr h="442089">
                <a:tc vMerge="1">
                  <a:txBody>
                    <a:bodyPr/>
                    <a:lstStyle/>
                    <a:p>
                      <a:endParaRPr lang="zh-TW" altLang="en-US"/>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雙班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22,000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3"/>
                  </a:ext>
                </a:extLst>
              </a:tr>
              <a:tr h="442089">
                <a:tc vMerge="1">
                  <a:txBody>
                    <a:bodyPr/>
                    <a:lstStyle/>
                    <a:p>
                      <a:endParaRPr lang="zh-TW" altLang="en-US"/>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三班</a:t>
                      </a:r>
                    </a:p>
                  </a:txBody>
                  <a:tcPr marT="45716" marB="45716" anchor="ctr"/>
                </a:tc>
                <a:tc>
                  <a:txBody>
                    <a:bodyPr/>
                    <a:lstStyle/>
                    <a:p>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30,000</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元</a:t>
                      </a:r>
                    </a:p>
                  </a:txBody>
                  <a:tcPr marT="45716" marB="45716" anchor="ctr"/>
                </a:tc>
                <a:extLst>
                  <a:ext uri="{0D108BD9-81ED-4DB2-BD59-A6C34878D82A}">
                    <a16:rowId xmlns:a16="http://schemas.microsoft.com/office/drawing/2014/main" val="10004"/>
                  </a:ext>
                </a:extLst>
              </a:tr>
              <a:tr h="442089">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系所合一單位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班級數加研究所計算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nchor="ctr"/>
                </a:tc>
                <a:extLst>
                  <a:ext uri="{0D108BD9-81ED-4DB2-BD59-A6C34878D82A}">
                    <a16:rowId xmlns:a16="http://schemas.microsoft.com/office/drawing/2014/main" val="10005"/>
                  </a:ext>
                </a:extLst>
              </a:tr>
              <a:tr h="442089">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特別計畫</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不得另行編列公關費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6" marB="45716"/>
                </a:tc>
                <a:extLst>
                  <a:ext uri="{0D108BD9-81ED-4DB2-BD59-A6C34878D82A}">
                    <a16:rowId xmlns:a16="http://schemas.microsoft.com/office/drawing/2014/main" val="10006"/>
                  </a:ext>
                </a:extLst>
              </a:tr>
              <a:tr h="2132803">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支付公務聚餐及公務關係之婚喪喜慶活動費，為提倡校園簡樸風氣，</a:t>
                      </a:r>
                      <a:r>
                        <a:rPr lang="zh-TW" altLang="en-US" sz="2400" b="0" dirty="0" smtClean="0">
                          <a:solidFill>
                            <a:srgbClr val="FF0000"/>
                          </a:solidFill>
                          <a:latin typeface="標楷體" panose="03000509000000000000" pitchFamily="65" charset="-120"/>
                          <a:ea typeface="標楷體" panose="03000509000000000000" pitchFamily="65" charset="-120"/>
                        </a:rPr>
                        <a:t>各單位間不得互贈花籃</a:t>
                      </a:r>
                      <a:r>
                        <a:rPr lang="zh-TW" altLang="en-US" sz="2400" b="0" dirty="0" smtClean="0">
                          <a:solidFill>
                            <a:schemeClr val="tx1"/>
                          </a:solidFill>
                          <a:latin typeface="標楷體" panose="03000509000000000000" pitchFamily="65" charset="-120"/>
                          <a:ea typeface="標楷體" panose="03000509000000000000" pitchFamily="65" charset="-120"/>
                        </a:rPr>
                        <a:t>，亦</a:t>
                      </a:r>
                      <a:r>
                        <a:rPr lang="zh-TW" altLang="en-US" sz="2400" b="0" dirty="0" smtClean="0">
                          <a:solidFill>
                            <a:srgbClr val="FF0000"/>
                          </a:solidFill>
                          <a:latin typeface="標楷體" panose="03000509000000000000" pitchFamily="65" charset="-120"/>
                          <a:ea typeface="標楷體" panose="03000509000000000000" pitchFamily="65" charset="-120"/>
                        </a:rPr>
                        <a:t>不得贈送校內教職員工年節禮品或各項禮物</a:t>
                      </a:r>
                      <a:r>
                        <a:rPr lang="zh-TW" altLang="en-US" sz="2400" b="0" dirty="0" smtClean="0">
                          <a:solidFill>
                            <a:schemeClr val="tx1"/>
                          </a:solidFill>
                          <a:latin typeface="標楷體" panose="03000509000000000000" pitchFamily="65" charset="-120"/>
                          <a:ea typeface="標楷體" panose="03000509000000000000" pitchFamily="65" charset="-120"/>
                        </a:rPr>
                        <a:t>，單位人員聚餐請由福利費支應；</a:t>
                      </a:r>
                      <a:r>
                        <a:rPr lang="zh-TW" altLang="en-US" sz="2400" b="0" dirty="0" smtClean="0">
                          <a:solidFill>
                            <a:srgbClr val="0033CC"/>
                          </a:solidFill>
                          <a:latin typeface="標楷體" panose="03000509000000000000" pitchFamily="65" charset="-120"/>
                          <a:ea typeface="標楷體" panose="03000509000000000000" pitchFamily="65" charset="-120"/>
                        </a:rPr>
                        <a:t>各單位禮金、奠儀（含花籃）報支以</a:t>
                      </a:r>
                      <a:r>
                        <a:rPr lang="en-US" altLang="zh-TW" sz="2400" b="0" dirty="0" smtClean="0">
                          <a:solidFill>
                            <a:srgbClr val="0033CC"/>
                          </a:solidFill>
                          <a:latin typeface="Times New Roman" pitchFamily="18" charset="0"/>
                          <a:ea typeface="標楷體" panose="03000509000000000000" pitchFamily="65" charset="-120"/>
                          <a:cs typeface="Times New Roman" pitchFamily="18" charset="0"/>
                        </a:rPr>
                        <a:t>3,600</a:t>
                      </a:r>
                      <a:r>
                        <a:rPr lang="zh-TW" altLang="en-US" sz="2400" b="0" dirty="0" smtClean="0">
                          <a:solidFill>
                            <a:srgbClr val="0033CC"/>
                          </a:solidFill>
                          <a:latin typeface="標楷體" panose="03000509000000000000" pitchFamily="65" charset="-120"/>
                          <a:ea typeface="標楷體" panose="03000509000000000000" pitchFamily="65" charset="-120"/>
                        </a:rPr>
                        <a:t>元為上限。</a:t>
                      </a:r>
                      <a:endParaRPr lang="zh-TW" altLang="en-US" sz="2400" b="0" dirty="0">
                        <a:solidFill>
                          <a:srgbClr val="0033CC"/>
                        </a:solidFill>
                        <a:latin typeface="標楷體" panose="03000509000000000000" pitchFamily="65" charset="-120"/>
                        <a:ea typeface="標楷體" panose="03000509000000000000" pitchFamily="65" charset="-120"/>
                      </a:endParaRPr>
                    </a:p>
                  </a:txBody>
                  <a:tcPr marT="45716" marB="45716" anchor="ctr"/>
                </a:tc>
                <a:tc hMerge="1">
                  <a:txBody>
                    <a:bodyPr/>
                    <a:lstStyle/>
                    <a:p>
                      <a:endParaRPr lang="zh-TW" altLang="en-US" sz="28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7"/>
                  </a:ext>
                </a:extLst>
              </a:tr>
            </a:tbl>
          </a:graphicData>
        </a:graphic>
      </p:graphicFrame>
      <p:sp>
        <p:nvSpPr>
          <p:cNvPr id="2" name="圓角矩形 1"/>
          <p:cNvSpPr/>
          <p:nvPr/>
        </p:nvSpPr>
        <p:spPr>
          <a:xfrm>
            <a:off x="1905000" y="4051300"/>
            <a:ext cx="6953250" cy="192405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1061544" y="6140219"/>
            <a:ext cx="6779173" cy="717781"/>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n>
                  <a:solidFill>
                    <a:schemeClr val="bg1"/>
                  </a:solidFill>
                </a:ln>
                <a:latin typeface="微軟正黑體" panose="020B0604030504040204" pitchFamily="34" charset="-120"/>
                <a:ea typeface="微軟正黑體" panose="020B0604030504040204" pitchFamily="34" charset="-120"/>
              </a:rPr>
              <a:t>公關</a:t>
            </a:r>
            <a:r>
              <a:rPr lang="zh-TW" altLang="en-US" sz="2800" dirty="0">
                <a:ln>
                  <a:solidFill>
                    <a:schemeClr val="bg1"/>
                  </a:solidFill>
                </a:ln>
                <a:latin typeface="微軟正黑體" panose="020B0604030504040204" pitchFamily="34" charset="-120"/>
                <a:ea typeface="微軟正黑體" panose="020B0604030504040204" pitchFamily="34" charset="-120"/>
              </a:rPr>
              <a:t>費</a:t>
            </a:r>
            <a:r>
              <a:rPr lang="zh-TW" altLang="en-US" sz="2800" dirty="0" smtClean="0">
                <a:ln>
                  <a:solidFill>
                    <a:schemeClr val="bg1"/>
                  </a:solidFill>
                </a:ln>
                <a:latin typeface="微軟正黑體" panose="020B0604030504040204" pitchFamily="34" charset="-120"/>
                <a:ea typeface="微軟正黑體" panose="020B0604030504040204" pitchFamily="34" charset="-120"/>
              </a:rPr>
              <a:t>及福利費不得與其他經費流用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397824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052120210"/>
              </p:ext>
            </p:extLst>
          </p:nvPr>
        </p:nvGraphicFramePr>
        <p:xfrm>
          <a:off x="169335" y="970257"/>
          <a:ext cx="8724900" cy="5474762"/>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000"/>
                    </a:ext>
                  </a:extLst>
                </a:gridCol>
                <a:gridCol w="2835468">
                  <a:extLst>
                    <a:ext uri="{9D8B030D-6E8A-4147-A177-3AD203B41FA5}">
                      <a16:colId xmlns:a16="http://schemas.microsoft.com/office/drawing/2014/main" val="20001"/>
                    </a:ext>
                  </a:extLst>
                </a:gridCol>
                <a:gridCol w="4270182">
                  <a:extLst>
                    <a:ext uri="{9D8B030D-6E8A-4147-A177-3AD203B41FA5}">
                      <a16:colId xmlns:a16="http://schemas.microsoft.com/office/drawing/2014/main" val="20002"/>
                    </a:ext>
                  </a:extLst>
                </a:gridCol>
              </a:tblGrid>
              <a:tr h="416296">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699" marB="45699"/>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699" marB="45699"/>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412637">
                <a:tc rowSpan="5">
                  <a:txBody>
                    <a:bodyPr/>
                    <a:lstStyle/>
                    <a:p>
                      <a:pPr algn="ctr"/>
                      <a:r>
                        <a:rPr lang="zh-TW" altLang="en-US" sz="3200" b="1" dirty="0" smtClean="0">
                          <a:latin typeface="標楷體" panose="03000509000000000000" pitchFamily="65" charset="-120"/>
                          <a:ea typeface="標楷體" panose="03000509000000000000" pitchFamily="65" charset="-120"/>
                        </a:rPr>
                        <a:t>福利費</a:t>
                      </a:r>
                      <a:endParaRPr lang="zh-TW" altLang="en-US" sz="3200" b="1" dirty="0">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chemeClr val="tx1"/>
                          </a:solidFill>
                          <a:latin typeface="標楷體" panose="03000509000000000000" pitchFamily="65" charset="-120"/>
                          <a:ea typeface="標楷體" panose="03000509000000000000" pitchFamily="65" charset="-120"/>
                        </a:rPr>
                        <a:t>期初、期末共融餐會</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各預算單位編列每人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1,000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endParaRPr lang="zh-TW" altLang="en-US" sz="2000" b="0" dirty="0">
                        <a:solidFill>
                          <a:srgbClr val="0033CC"/>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1"/>
                  </a:ext>
                </a:extLst>
              </a:tr>
              <a:tr h="642693">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marT="45699" marB="45699" anchor="ctr"/>
                </a:tc>
                <a:tc>
                  <a:txBody>
                    <a:bodyPr/>
                    <a:lstStyle/>
                    <a:p>
                      <a:r>
                        <a:rPr lang="zh-TW" altLang="en-US" sz="2000" b="0" dirty="0" smtClean="0">
                          <a:solidFill>
                            <a:schemeClr val="tx1"/>
                          </a:solidFill>
                          <a:latin typeface="標楷體" panose="03000509000000000000" pitchFamily="65" charset="-120"/>
                          <a:ea typeface="標楷體" panose="03000509000000000000" pitchFamily="65" charset="-120"/>
                        </a:rPr>
                        <a:t>聖誕復活共融餐費</a:t>
                      </a:r>
                    </a:p>
                  </a:txBody>
                  <a:tcPr marT="45699" marB="45699" anchor="ctr"/>
                </a:tc>
                <a:tc>
                  <a:txBody>
                    <a:bodyPr/>
                    <a:lstStyle/>
                    <a:p>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500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使命副校長室</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統一編列</a:t>
                      </a:r>
                    </a:p>
                  </a:txBody>
                  <a:tcPr marT="45699" marB="45699" anchor="ctr"/>
                </a:tc>
                <a:extLst>
                  <a:ext uri="{0D108BD9-81ED-4DB2-BD59-A6C34878D82A}">
                    <a16:rowId xmlns:a16="http://schemas.microsoft.com/office/drawing/2014/main" val="10002"/>
                  </a:ext>
                </a:extLst>
              </a:tr>
              <a:tr h="68997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標楷體" panose="03000509000000000000" pitchFamily="65" charset="-120"/>
                          <a:ea typeface="標楷體" panose="03000509000000000000" pitchFamily="65" charset="-120"/>
                        </a:rPr>
                        <a:t>成長精進活動費</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每人</a:t>
                      </a:r>
                      <a:r>
                        <a:rPr lang="en-US" altLang="zh-TW" sz="2000" b="0" dirty="0" smtClean="0">
                          <a:solidFill>
                            <a:srgbClr val="0033CC"/>
                          </a:solidFill>
                          <a:latin typeface="Times New Roman" pitchFamily="18" charset="0"/>
                          <a:ea typeface="標楷體" panose="03000509000000000000" pitchFamily="65" charset="-120"/>
                          <a:cs typeface="Times New Roman" pitchFamily="18" charset="0"/>
                        </a:rPr>
                        <a:t>1,500</a:t>
                      </a:r>
                      <a:r>
                        <a:rPr lang="zh-TW" altLang="en-US" sz="20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000" b="0" dirty="0" smtClean="0">
                          <a:solidFill>
                            <a:srgbClr val="FF0000"/>
                          </a:solidFill>
                          <a:latin typeface="Times New Roman" pitchFamily="18" charset="0"/>
                          <a:ea typeface="標楷體" panose="03000509000000000000" pitchFamily="65" charset="-120"/>
                          <a:cs typeface="Times New Roman" pitchFamily="18" charset="0"/>
                        </a:rPr>
                        <a:t>使命副校長室</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統一編列</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5"/>
                  </a:ext>
                </a:extLst>
              </a:tr>
              <a:tr h="1310598">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solidFill>
                            <a:schemeClr val="tx1"/>
                          </a:solidFill>
                          <a:latin typeface="標楷體" panose="03000509000000000000" pitchFamily="65" charset="-120"/>
                          <a:ea typeface="標楷體" panose="03000509000000000000" pitchFamily="65" charset="-120"/>
                        </a:rPr>
                        <a:t>運動服裝或其他</a:t>
                      </a:r>
                      <a:endParaRPr lang="zh-TW" altLang="en-US" sz="2000" b="0" dirty="0">
                        <a:solidFill>
                          <a:schemeClr val="tx1"/>
                        </a:solidFill>
                        <a:latin typeface="標楷體" panose="03000509000000000000" pitchFamily="65" charset="-120"/>
                        <a:ea typeface="標楷體" panose="03000509000000000000" pitchFamily="65" charset="-120"/>
                      </a:endParaRPr>
                    </a:p>
                  </a:txBody>
                  <a:tcPr marT="45699" marB="45699" anchor="ctr"/>
                </a:tc>
                <a:tc>
                  <a:txBody>
                    <a:bodyPr/>
                    <a:lstStyle/>
                    <a:p>
                      <a:pPr marL="0" indent="0">
                        <a:buFont typeface="Arial" panose="020B0604020202020204" pitchFamily="34" charset="0"/>
                        <a:buNone/>
                      </a:pPr>
                      <a:r>
                        <a:rPr lang="zh-TW" altLang="zh-TW" sz="2000" b="1" u="sng" kern="100" dirty="0" smtClean="0">
                          <a:solidFill>
                            <a:srgbClr val="FF0000"/>
                          </a:solidFill>
                          <a:effectLst/>
                          <a:ea typeface="標楷體" panose="03000509000000000000" pitchFamily="65" charset="-120"/>
                          <a:cs typeface="Times New Roman" panose="02020603050405020304" pitchFamily="18" charset="0"/>
                        </a:rPr>
                        <a:t>各預算單位編列每人</a:t>
                      </a:r>
                      <a:r>
                        <a:rPr lang="en-US" altLang="zh-TW" sz="2000" b="1" u="sng" kern="100" dirty="0" smtClean="0">
                          <a:solidFill>
                            <a:srgbClr val="0033CC"/>
                          </a:solidFill>
                          <a:effectLst/>
                          <a:ea typeface="標楷體" panose="03000509000000000000" pitchFamily="65" charset="-120"/>
                          <a:cs typeface="Times New Roman" panose="02020603050405020304" pitchFamily="18" charset="0"/>
                        </a:rPr>
                        <a:t>1,200</a:t>
                      </a:r>
                      <a:r>
                        <a:rPr lang="zh-TW" altLang="zh-TW" sz="2000" b="1" u="sng" kern="100" dirty="0" smtClean="0">
                          <a:solidFill>
                            <a:srgbClr val="0033CC"/>
                          </a:solidFill>
                          <a:effectLst/>
                          <a:ea typeface="標楷體" panose="03000509000000000000" pitchFamily="65" charset="-120"/>
                          <a:cs typeface="Times New Roman" panose="02020603050405020304" pitchFamily="18" charset="0"/>
                        </a:rPr>
                        <a:t>元</a:t>
                      </a:r>
                      <a:r>
                        <a:rPr lang="zh-TW" altLang="en-US" sz="2000" b="0" u="none" kern="100" dirty="0" smtClean="0">
                          <a:solidFill>
                            <a:schemeClr val="tx1"/>
                          </a:solidFill>
                          <a:effectLst/>
                          <a:ea typeface="標楷體" panose="03000509000000000000" pitchFamily="65" charset="-120"/>
                          <a:cs typeface="Times New Roman" panose="02020603050405020304" pitchFamily="18" charset="0"/>
                        </a:rPr>
                        <a:t>，</a:t>
                      </a:r>
                      <a:r>
                        <a:rPr lang="zh-TW" altLang="en-US" sz="2000" b="0" kern="100" dirty="0" smtClean="0">
                          <a:solidFill>
                            <a:schemeClr val="tx1"/>
                          </a:solidFill>
                          <a:effectLst/>
                          <a:ea typeface="標楷體" panose="03000509000000000000" pitchFamily="65" charset="-120"/>
                          <a:cs typeface="Times New Roman" panose="02020603050405020304" pitchFamily="18" charset="0"/>
                        </a:rPr>
                        <a:t>由總務處統一執行核銷，會計室依單位分別扣帳，其</a:t>
                      </a:r>
                      <a:r>
                        <a:rPr lang="zh-TW" altLang="zh-TW" sz="2000" b="0" kern="100" dirty="0" smtClean="0">
                          <a:solidFill>
                            <a:schemeClr val="tx1"/>
                          </a:solidFill>
                          <a:effectLst/>
                          <a:ea typeface="標楷體" panose="03000509000000000000" pitchFamily="65" charset="-120"/>
                          <a:cs typeface="Times New Roman" panose="02020603050405020304" pitchFamily="18" charset="0"/>
                        </a:rPr>
                        <a:t>支給規定依「輔仁大學教職員工福利互助委員會議」決議辦理。</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699" marB="45699" anchor="ctr"/>
                </a:tc>
                <a:extLst>
                  <a:ext uri="{0D108BD9-81ED-4DB2-BD59-A6C34878D82A}">
                    <a16:rowId xmlns:a16="http://schemas.microsoft.com/office/drawing/2014/main" val="10003"/>
                  </a:ext>
                </a:extLst>
              </a:tr>
              <a:tr h="1188678">
                <a:tc vMerge="1">
                  <a:txBody>
                    <a:bodyPr/>
                    <a:lstStyle/>
                    <a:p>
                      <a:endParaRPr lang="zh-TW" altLang="en-US"/>
                    </a:p>
                  </a:txBody>
                  <a:tcPr/>
                </a:tc>
                <a:tc gridSpan="2">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b="1" kern="100" dirty="0" smtClean="0">
                          <a:solidFill>
                            <a:srgbClr val="FF0000"/>
                          </a:solidFill>
                          <a:effectLst/>
                          <a:ea typeface="標楷體" panose="03000509000000000000" pitchFamily="65" charset="-120"/>
                          <a:cs typeface="Times New Roman" panose="02020603050405020304" pitchFamily="18" charset="0"/>
                        </a:rPr>
                        <a:t>上述福利項目不得互相勻支或流用。</a:t>
                      </a:r>
                      <a:endParaRPr lang="en-US" altLang="zh-TW" sz="2000" b="1" kern="100" dirty="0" smtClean="0">
                        <a:solidFill>
                          <a:srgbClr val="FF0000"/>
                        </a:solidFill>
                        <a:effectLst/>
                        <a:ea typeface="標楷體" panose="03000509000000000000" pitchFamily="65" charset="-120"/>
                        <a:cs typeface="Times New Roman" panose="02020603050405020304" pitchFamily="18" charset="0"/>
                      </a:endParaRP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zh-TW" sz="2000" kern="100" dirty="0" smtClean="0">
                          <a:effectLst/>
                          <a:ea typeface="標楷體" panose="03000509000000000000" pitchFamily="65" charset="-120"/>
                          <a:cs typeface="Times New Roman" panose="02020603050405020304" pitchFamily="18" charset="0"/>
                        </a:rPr>
                        <a:t>其餘依「輔仁大學教職員工福利實施辦法」辦理。</a:t>
                      </a:r>
                      <a:endParaRPr lang="zh-TW" altLang="en-US" sz="2000" dirty="0" smtClean="0"/>
                    </a:p>
                    <a:p>
                      <a:pPr marL="182563" indent="-182563">
                        <a:buFont typeface="Arial" panose="020B0604020202020204" pitchFamily="34" charset="0"/>
                        <a:buChar char="•"/>
                      </a:pPr>
                      <a:r>
                        <a:rPr lang="zh-TW" altLang="en-US" sz="2000" b="1" dirty="0" smtClean="0">
                          <a:solidFill>
                            <a:srgbClr val="FF0000"/>
                          </a:solidFill>
                          <a:latin typeface="Times New Roman" pitchFamily="18" charset="0"/>
                          <a:ea typeface="標楷體" panose="03000509000000000000" pitchFamily="65" charset="-120"/>
                          <a:cs typeface="Times New Roman" pitchFamily="18" charset="0"/>
                        </a:rPr>
                        <a:t>本校編制內專任教職員工及以校內預算聘任之專職約聘僱人員得編列福利費。</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（不包括科技部等外來經費聘任之助理人員</a:t>
                      </a:r>
                      <a:r>
                        <a:rPr lang="zh-TW" altLang="en-US" sz="1800" b="0" dirty="0" smtClean="0">
                          <a:solidFill>
                            <a:schemeClr val="tx1"/>
                          </a:solidFill>
                          <a:latin typeface="Times New Roman" pitchFamily="18" charset="0"/>
                          <a:ea typeface="標楷體" panose="03000509000000000000" pitchFamily="65" charset="-120"/>
                          <a:cs typeface="Times New Roman" pitchFamily="18" charset="0"/>
                        </a:rPr>
                        <a:t>）</a:t>
                      </a:r>
                    </a:p>
                    <a:p>
                      <a:endParaRPr lang="zh-TW" altLang="en-US" dirty="0"/>
                    </a:p>
                  </a:txBody>
                  <a:tcPr marT="45699" marB="45699" anchor="ctr"/>
                </a:tc>
                <a:tc hMerge="1">
                  <a:txBody>
                    <a:bodyPr/>
                    <a:lstStyle/>
                    <a:p>
                      <a:endParaRPr lang="zh-TW" altLang="en-US" dirty="0"/>
                    </a:p>
                  </a:txBody>
                  <a:tcPr marT="45699" marB="45699" anchor="ctr"/>
                </a:tc>
                <a:extLst>
                  <a:ext uri="{0D108BD9-81ED-4DB2-BD59-A6C34878D82A}">
                    <a16:rowId xmlns:a16="http://schemas.microsoft.com/office/drawing/2014/main" val="2725737825"/>
                  </a:ext>
                </a:extLst>
              </a:tr>
            </a:tbl>
          </a:graphicData>
        </a:graphic>
      </p:graphicFrame>
      <p:sp>
        <p:nvSpPr>
          <p:cNvPr id="8" name="圓角矩形 7"/>
          <p:cNvSpPr/>
          <p:nvPr/>
        </p:nvSpPr>
        <p:spPr>
          <a:xfrm>
            <a:off x="4645572" y="3258207"/>
            <a:ext cx="3195145" cy="36786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各預算單位每人編列</a:t>
            </a:r>
            <a:r>
              <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1,200</a:t>
            </a:r>
            <a:r>
              <a:rPr lang="zh-TW" altLang="en-US"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元</a:t>
            </a:r>
            <a:endParaRPr lang="zh-TW" altLang="en-US"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圓角矩形 2"/>
          <p:cNvSpPr/>
          <p:nvPr/>
        </p:nvSpPr>
        <p:spPr>
          <a:xfrm>
            <a:off x="1061544" y="6140219"/>
            <a:ext cx="6779173" cy="717781"/>
          </a:xfrm>
          <a:prstGeom prst="roundRect">
            <a:avLst/>
          </a:prstGeom>
          <a:solidFill>
            <a:srgbClr val="3366FF"/>
          </a:solidFill>
          <a:ln w="28575">
            <a:solidFill>
              <a:srgbClr val="0A34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bg1"/>
                  </a:solidFill>
                </a:ln>
                <a:latin typeface="微軟正黑體" panose="020B0604030504040204" pitchFamily="34" charset="-120"/>
                <a:ea typeface="微軟正黑體" panose="020B0604030504040204" pitchFamily="34" charset="-120"/>
              </a:rPr>
              <a:t>公關</a:t>
            </a:r>
            <a:r>
              <a:rPr lang="zh-TW" altLang="en-US" sz="2800" dirty="0" smtClean="0">
                <a:ln>
                  <a:solidFill>
                    <a:schemeClr val="bg1"/>
                  </a:solidFill>
                </a:ln>
                <a:latin typeface="微軟正黑體" panose="020B0604030504040204" pitchFamily="34" charset="-120"/>
                <a:ea typeface="微軟正黑體" panose="020B0604030504040204" pitchFamily="34" charset="-120"/>
              </a:rPr>
              <a:t>費</a:t>
            </a:r>
            <a:r>
              <a:rPr lang="zh-TW" altLang="en-US" sz="2800" dirty="0">
                <a:ln>
                  <a:solidFill>
                    <a:schemeClr val="bg1"/>
                  </a:solidFill>
                </a:ln>
                <a:latin typeface="微軟正黑體" panose="020B0604030504040204" pitchFamily="34" charset="-120"/>
                <a:ea typeface="微軟正黑體" panose="020B0604030504040204" pitchFamily="34" charset="-120"/>
              </a:rPr>
              <a:t>及</a:t>
            </a:r>
            <a:r>
              <a:rPr lang="zh-TW" altLang="en-US" sz="2800" dirty="0" smtClean="0">
                <a:ln>
                  <a:solidFill>
                    <a:schemeClr val="bg1"/>
                  </a:solidFill>
                </a:ln>
                <a:latin typeface="微軟正黑體" panose="020B0604030504040204" pitchFamily="34" charset="-120"/>
                <a:ea typeface="微軟正黑體" panose="020B0604030504040204" pitchFamily="34" charset="-120"/>
              </a:rPr>
              <a:t>福利費不得與其他經費流用</a:t>
            </a:r>
            <a:endParaRPr lang="zh-TW" altLang="en-US" sz="2800" dirty="0">
              <a:ln>
                <a:solidFill>
                  <a:schemeClr val="bg1"/>
                </a:solidFill>
              </a:ln>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9958735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圓角矩形 2"/>
          <p:cNvSpPr/>
          <p:nvPr/>
        </p:nvSpPr>
        <p:spPr>
          <a:xfrm>
            <a:off x="1954924" y="1702675"/>
            <a:ext cx="5255173" cy="33633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481832169"/>
              </p:ext>
            </p:extLst>
          </p:nvPr>
        </p:nvGraphicFramePr>
        <p:xfrm>
          <a:off x="228600" y="514350"/>
          <a:ext cx="8724900" cy="6208051"/>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7048500">
                  <a:extLst>
                    <a:ext uri="{9D8B030D-6E8A-4147-A177-3AD203B41FA5}">
                      <a16:colId xmlns:a16="http://schemas.microsoft.com/office/drawing/2014/main" val="20001"/>
                    </a:ext>
                  </a:extLst>
                </a:gridCol>
              </a:tblGrid>
              <a:tr h="485110">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11" marB="4571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11" marB="45711"/>
                </a:tc>
                <a:extLst>
                  <a:ext uri="{0D108BD9-81ED-4DB2-BD59-A6C34878D82A}">
                    <a16:rowId xmlns:a16="http://schemas.microsoft.com/office/drawing/2014/main" val="10000"/>
                  </a:ext>
                </a:extLst>
              </a:tr>
              <a:tr h="1310618">
                <a:tc>
                  <a:txBody>
                    <a:bodyPr/>
                    <a:lstStyle/>
                    <a:p>
                      <a:pPr algn="ctr">
                        <a:lnSpc>
                          <a:spcPts val="2400"/>
                        </a:lnSpc>
                      </a:pPr>
                      <a:r>
                        <a:rPr lang="zh-TW" altLang="en-US" sz="2400" b="0" dirty="0" smtClean="0">
                          <a:solidFill>
                            <a:schemeClr val="tx1"/>
                          </a:solidFill>
                          <a:latin typeface="標楷體" panose="03000509000000000000" pitchFamily="65" charset="-120"/>
                          <a:ea typeface="標楷體" panose="03000509000000000000" pitchFamily="65" charset="-120"/>
                        </a:rPr>
                        <a:t>事務費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舉凡公務所需之文具費、印刷費、郵費、電話費、消耗費、租金、會議費、簡介製作費、雜支。</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2400"/>
                        </a:lnSpc>
                        <a:buFont typeface="Arial" panose="020B0604020202020204" pitchFamily="34" charset="0"/>
                        <a:buChar char="•"/>
                      </a:pPr>
                      <a:r>
                        <a:rPr lang="en-US" altLang="zh-TW" sz="2000" b="1" kern="100" dirty="0" smtClean="0">
                          <a:ln>
                            <a:noFill/>
                          </a:ln>
                          <a:solidFill>
                            <a:srgbClr val="FF0000"/>
                          </a:solidFill>
                          <a:effectLst/>
                          <a:latin typeface="Times New Roman" panose="02020603050405020304" pitchFamily="18" charset="0"/>
                          <a:cs typeface="Times New Roman" panose="02020603050405020304" pitchFamily="18" charset="0"/>
                        </a:rPr>
                        <a:t>110</a:t>
                      </a:r>
                      <a:r>
                        <a:rPr lang="zh-TW" altLang="zh-TW" sz="2000" b="1" kern="100" dirty="0" smtClean="0">
                          <a:ln>
                            <a:noFill/>
                          </a:ln>
                          <a:solidFill>
                            <a:srgbClr val="FF0000"/>
                          </a:solidFill>
                          <a:effectLst/>
                          <a:ea typeface="標楷體" panose="03000509000000000000" pitchFamily="65" charset="-120"/>
                          <a:cs typeface="Times New Roman" panose="02020603050405020304" pitchFamily="18" charset="0"/>
                        </a:rPr>
                        <a:t>學年度</a:t>
                      </a:r>
                      <a:r>
                        <a:rPr lang="zh-HK" altLang="zh-TW" sz="2000" b="1" kern="100" dirty="0" smtClean="0">
                          <a:ln>
                            <a:noFill/>
                          </a:ln>
                          <a:solidFill>
                            <a:srgbClr val="FF0000"/>
                          </a:solidFill>
                          <a:effectLst/>
                          <a:ea typeface="標楷體" panose="03000509000000000000" pitchFamily="65" charset="-120"/>
                          <a:cs typeface="Times New Roman" panose="02020603050405020304" pitchFamily="18" charset="0"/>
                        </a:rPr>
                        <a:t>起</a:t>
                      </a:r>
                      <a:r>
                        <a:rPr lang="zh-TW" altLang="zh-TW" sz="2000" b="1" kern="100" dirty="0" smtClean="0">
                          <a:ln>
                            <a:noFill/>
                          </a:ln>
                          <a:solidFill>
                            <a:srgbClr val="FF0000"/>
                          </a:solidFill>
                          <a:effectLst/>
                          <a:ea typeface="標楷體" panose="03000509000000000000" pitchFamily="65" charset="-120"/>
                          <a:cs typeface="Times New Roman" panose="02020603050405020304" pitchFamily="18" charset="0"/>
                        </a:rPr>
                        <a:t>電話費</a:t>
                      </a:r>
                      <a:r>
                        <a:rPr lang="zh-HK" altLang="zh-TW" sz="2000" b="1" kern="100" dirty="0" smtClean="0">
                          <a:ln>
                            <a:noFill/>
                          </a:ln>
                          <a:solidFill>
                            <a:srgbClr val="FF0000"/>
                          </a:solidFill>
                          <a:effectLst/>
                          <a:ea typeface="標楷體" panose="03000509000000000000" pitchFamily="65" charset="-120"/>
                          <a:cs typeface="Times New Roman" panose="02020603050405020304" pitchFamily="18" charset="0"/>
                        </a:rPr>
                        <a:t>預算</a:t>
                      </a:r>
                      <a:r>
                        <a:rPr lang="zh-TW" altLang="zh-TW" sz="2000" b="1" kern="100" dirty="0" smtClean="0">
                          <a:ln>
                            <a:noFill/>
                          </a:ln>
                          <a:solidFill>
                            <a:srgbClr val="FF0000"/>
                          </a:solidFill>
                          <a:effectLst/>
                          <a:ea typeface="標楷體" panose="03000509000000000000" pitchFamily="65" charset="-120"/>
                          <a:cs typeface="Times New Roman" panose="02020603050405020304" pitchFamily="18" charset="0"/>
                        </a:rPr>
                        <a:t>改由使用單位編列</a:t>
                      </a:r>
                      <a:r>
                        <a:rPr lang="zh-TW" altLang="zh-TW" sz="2000" kern="100" dirty="0" smtClean="0">
                          <a:solidFill>
                            <a:srgbClr val="FF0000"/>
                          </a:solidFill>
                          <a:effectLst/>
                          <a:ea typeface="標楷體" panose="03000509000000000000" pitchFamily="65" charset="-120"/>
                          <a:cs typeface="Times New Roman" panose="02020603050405020304" pitchFamily="18" charset="0"/>
                        </a:rPr>
                        <a:t>。</a:t>
                      </a:r>
                      <a:endParaRPr lang="en-US" altLang="zh-TW" sz="2000" kern="100" dirty="0" smtClean="0">
                        <a:solidFill>
                          <a:srgbClr val="FF0000"/>
                        </a:solidFill>
                        <a:effectLst/>
                        <a:ea typeface="標楷體" panose="03000509000000000000" pitchFamily="65" charset="-120"/>
                        <a:cs typeface="Times New Roman" panose="02020603050405020304" pitchFamily="18" charset="0"/>
                      </a:endParaRPr>
                    </a:p>
                    <a:p>
                      <a:pPr marL="180975" indent="-180975">
                        <a:lnSpc>
                          <a:spcPts val="2400"/>
                        </a:lnSpc>
                        <a:buFont typeface="Arial" panose="020B0604020202020204" pitchFamily="34" charset="0"/>
                        <a:buChar char="•"/>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會議費</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每人以</a:t>
                      </a:r>
                      <a:r>
                        <a:rPr lang="en-US" altLang="zh-TW" sz="2000" b="1" dirty="0" smtClean="0">
                          <a:solidFill>
                            <a:srgbClr val="0033CC"/>
                          </a:solidFill>
                          <a:latin typeface="Times New Roman" pitchFamily="18" charset="0"/>
                          <a:ea typeface="標楷體" panose="03000509000000000000" pitchFamily="65" charset="-120"/>
                          <a:cs typeface="Times New Roman" pitchFamily="18" charset="0"/>
                        </a:rPr>
                        <a:t>80</a:t>
                      </a:r>
                      <a:r>
                        <a:rPr lang="zh-TW" altLang="en-US" sz="2000" b="1"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為上限</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含餐盒、飲料及水果等</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 </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a:t>
                      </a:r>
                      <a:endParaRPr lang="zh-TW" altLang="en-US" sz="2000" b="0" dirty="0">
                        <a:solidFill>
                          <a:schemeClr val="tx1"/>
                        </a:solidFill>
                        <a:latin typeface="Times New Roman" pitchFamily="18" charset="0"/>
                        <a:ea typeface="標楷體" panose="03000509000000000000" pitchFamily="65" charset="-120"/>
                        <a:cs typeface="Times New Roman" pitchFamily="18" charset="0"/>
                      </a:endParaRPr>
                    </a:p>
                  </a:txBody>
                  <a:tcPr marT="45711" marB="45711">
                    <a:noFill/>
                  </a:tcPr>
                </a:tc>
                <a:extLst>
                  <a:ext uri="{0D108BD9-81ED-4DB2-BD59-A6C34878D82A}">
                    <a16:rowId xmlns:a16="http://schemas.microsoft.com/office/drawing/2014/main" val="10001"/>
                  </a:ext>
                </a:extLst>
              </a:tr>
              <a:tr h="635951">
                <a:tc>
                  <a:txBody>
                    <a:bodyPr/>
                    <a:lstStyle/>
                    <a:p>
                      <a:pPr algn="ctr">
                        <a:lnSpc>
                          <a:spcPts val="2400"/>
                        </a:lnSpc>
                      </a:pPr>
                      <a:r>
                        <a:rPr lang="zh-TW" altLang="en-US" sz="2400" b="0" spc="0" baseline="0" dirty="0" smtClean="0">
                          <a:solidFill>
                            <a:schemeClr val="tx1"/>
                          </a:solidFill>
                          <a:latin typeface="標楷體" panose="03000509000000000000" pitchFamily="65" charset="-120"/>
                          <a:ea typeface="標楷體" panose="03000509000000000000" pitchFamily="65" charset="-120"/>
                        </a:rPr>
                        <a:t>列管物品</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單價金額為</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2,000</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元</a:t>
                      </a:r>
                      <a:r>
                        <a:rPr lang="en-US" altLang="zh-TW" sz="2200" b="0" dirty="0" smtClean="0">
                          <a:solidFill>
                            <a:srgbClr val="0033CC"/>
                          </a:solidFill>
                          <a:latin typeface="新細明體"/>
                          <a:ea typeface="新細明體"/>
                          <a:cs typeface="Times New Roman" pitchFamily="18" charset="0"/>
                        </a:rPr>
                        <a:t>〜</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9,999</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，且其耐用年限超過二年之物品。</a:t>
                      </a:r>
                    </a:p>
                  </a:txBody>
                  <a:tcPr marT="45711" marB="45711" anchor="ctr"/>
                </a:tc>
                <a:extLst>
                  <a:ext uri="{0D108BD9-81ED-4DB2-BD59-A6C34878D82A}">
                    <a16:rowId xmlns:a16="http://schemas.microsoft.com/office/drawing/2014/main" val="10002"/>
                  </a:ext>
                </a:extLst>
              </a:tr>
              <a:tr h="1082018">
                <a:tc>
                  <a:txBody>
                    <a:bodyPr/>
                    <a:lstStyle/>
                    <a:p>
                      <a:pPr algn="ctr"/>
                      <a:r>
                        <a:rPr lang="zh-TW" altLang="en-US" sz="2400" b="0" spc="-100" baseline="0" dirty="0" smtClean="0">
                          <a:solidFill>
                            <a:schemeClr val="tx1"/>
                          </a:solidFill>
                          <a:latin typeface="標楷體" panose="03000509000000000000" pitchFamily="65" charset="-120"/>
                          <a:ea typeface="標楷體" panose="03000509000000000000" pitchFamily="65" charset="-120"/>
                        </a:rPr>
                        <a:t>訓輔活動費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marL="180975" indent="-180975">
                        <a:lnSpc>
                          <a:spcPts val="2600"/>
                        </a:lnSpc>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大學部學生</a:t>
                      </a:r>
                      <a:r>
                        <a:rPr lang="zh-TW" altLang="en-US" sz="2200" b="0" dirty="0" smtClean="0">
                          <a:solidFill>
                            <a:schemeClr val="tx1"/>
                          </a:solidFill>
                          <a:latin typeface="標楷體"/>
                          <a:ea typeface="標楷體"/>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每學期</a:t>
                      </a:r>
                      <a:r>
                        <a:rPr lang="en-US" altLang="zh-TW" sz="2200" b="1" dirty="0" smtClean="0">
                          <a:solidFill>
                            <a:srgbClr val="FF0000"/>
                          </a:solidFill>
                          <a:latin typeface="Times New Roman" pitchFamily="18" charset="0"/>
                          <a:ea typeface="標楷體" panose="03000509000000000000" pitchFamily="65" charset="-120"/>
                          <a:cs typeface="Times New Roman" pitchFamily="18" charset="0"/>
                        </a:rPr>
                        <a:t>80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人計</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2600"/>
                        </a:lnSpc>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研究所學生</a:t>
                      </a:r>
                      <a:r>
                        <a:rPr lang="zh-TW" altLang="en-US" sz="2200" b="0" dirty="0" smtClean="0">
                          <a:solidFill>
                            <a:schemeClr val="tx1"/>
                          </a:solidFill>
                          <a:latin typeface="標楷體"/>
                          <a:ea typeface="標楷體"/>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每學期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en-US" altLang="zh-TW" sz="2200" b="0" dirty="0" smtClean="0">
                          <a:solidFill>
                            <a:srgbClr val="0033CC"/>
                          </a:solidFill>
                          <a:latin typeface="Times New Roman" pitchFamily="18" charset="0"/>
                          <a:ea typeface="標楷體" panose="03000509000000000000" pitchFamily="65" charset="-120"/>
                          <a:cs typeface="Times New Roman" pitchFamily="18" charset="0"/>
                        </a:rPr>
                        <a:t>150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人計</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a:lnSpc>
                          <a:spcPts val="26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實報實銷，</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不得以禮金、禮劵或禮品</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報帳</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11" marB="45711" anchor="ctr"/>
                </a:tc>
                <a:extLst>
                  <a:ext uri="{0D108BD9-81ED-4DB2-BD59-A6C34878D82A}">
                    <a16:rowId xmlns:a16="http://schemas.microsoft.com/office/drawing/2014/main" val="10003"/>
                  </a:ext>
                </a:extLst>
              </a:tr>
              <a:tr h="1691616">
                <a:tc>
                  <a:txBody>
                    <a:bodyPr/>
                    <a:lstStyle/>
                    <a:p>
                      <a:pPr algn="ctr"/>
                      <a:r>
                        <a:rPr lang="zh-TW" altLang="en-US" sz="2400" b="0" spc="-100" baseline="0" dirty="0" smtClean="0">
                          <a:solidFill>
                            <a:schemeClr val="tx1"/>
                          </a:solidFill>
                          <a:latin typeface="標楷體" panose="03000509000000000000" pitchFamily="65" charset="-120"/>
                          <a:ea typeface="標楷體" panose="03000509000000000000" pitchFamily="65" charset="-120"/>
                        </a:rPr>
                        <a:t>學術活動費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marL="0" indent="0">
                        <a:lnSpc>
                          <a:spcPts val="2400"/>
                        </a:lnSpc>
                        <a:buFont typeface="Arial" panose="020B0604020202020204" pitchFamily="34" charset="0"/>
                        <a:buNone/>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凡學術研討會、研習會相關費用與公務所需審查費、出版費及專家演講鐘點費等</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2200"/>
                        </a:lnSpc>
                        <a:spcBef>
                          <a:spcPts val="600"/>
                        </a:spcBef>
                        <a:buFont typeface="Arial" panose="020B0604020202020204" pitchFamily="34" charset="0"/>
                        <a:buChar char="•"/>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專家演講鐘點費：</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p>
                      <a:pPr marL="177800" indent="0">
                        <a:lnSpc>
                          <a:spcPts val="2200"/>
                        </a:lnSpc>
                        <a:buFont typeface="Arial" panose="020B0604020202020204" pitchFamily="34" charset="0"/>
                        <a:buNone/>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校外專家</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每節</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2,000</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元計</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p>
                      <a:pPr marL="177800" indent="0">
                        <a:lnSpc>
                          <a:spcPts val="2200"/>
                        </a:lnSpc>
                        <a:buFont typeface="Arial" panose="020B0604020202020204" pitchFamily="34" charset="0"/>
                        <a:buNone/>
                        <a:tabLst>
                          <a:tab pos="180975" algn="l"/>
                        </a:tabLst>
                      </a:pP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校內專家</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每節</a:t>
                      </a:r>
                      <a:r>
                        <a:rPr lang="en-US" altLang="zh-TW" sz="20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000" b="0" dirty="0" smtClean="0">
                          <a:solidFill>
                            <a:schemeClr val="tx1"/>
                          </a:solidFill>
                          <a:latin typeface="Times New Roman" pitchFamily="18" charset="0"/>
                          <a:ea typeface="標楷體" panose="03000509000000000000" pitchFamily="65" charset="-120"/>
                          <a:cs typeface="Times New Roman" pitchFamily="18" charset="0"/>
                        </a:rPr>
                        <a:t>元計</a:t>
                      </a:r>
                      <a:endParaRPr lang="en-US" altLang="zh-TW" sz="2000" b="0" dirty="0" smtClean="0">
                        <a:solidFill>
                          <a:schemeClr val="tx1"/>
                        </a:solidFill>
                        <a:latin typeface="Times New Roman" pitchFamily="18" charset="0"/>
                        <a:ea typeface="標楷體" panose="03000509000000000000" pitchFamily="65" charset="-120"/>
                        <a:cs typeface="Times New Roman" pitchFamily="18" charset="0"/>
                      </a:endParaRPr>
                    </a:p>
                  </a:txBody>
                  <a:tcPr marT="45711" marB="45711"/>
                </a:tc>
                <a:extLst>
                  <a:ext uri="{0D108BD9-81ED-4DB2-BD59-A6C34878D82A}">
                    <a16:rowId xmlns:a16="http://schemas.microsoft.com/office/drawing/2014/main" val="10004"/>
                  </a:ext>
                </a:extLst>
              </a:tr>
              <a:tr h="396221">
                <a:tc>
                  <a:txBody>
                    <a:bodyPr/>
                    <a:lstStyle/>
                    <a:p>
                      <a:pPr algn="ctr">
                        <a:lnSpc>
                          <a:spcPts val="2400"/>
                        </a:lnSpc>
                      </a:pPr>
                      <a:r>
                        <a:rPr lang="zh-TW" altLang="en-US" sz="2400" b="0" spc="-100" baseline="0" dirty="0" smtClean="0">
                          <a:solidFill>
                            <a:schemeClr val="tx1"/>
                          </a:solidFill>
                          <a:latin typeface="標楷體" panose="03000509000000000000" pitchFamily="65" charset="-120"/>
                          <a:ea typeface="標楷體" panose="03000509000000000000" pitchFamily="65" charset="-120"/>
                        </a:rPr>
                        <a:t>教育訓練費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培育教職員工參加研習活動及教育課程之學費。</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11" marB="45711" anchor="ctr"/>
                </a:tc>
                <a:extLst>
                  <a:ext uri="{0D108BD9-81ED-4DB2-BD59-A6C34878D82A}">
                    <a16:rowId xmlns:a16="http://schemas.microsoft.com/office/drawing/2014/main" val="10005"/>
                  </a:ext>
                </a:extLst>
              </a:tr>
              <a:tr h="508405">
                <a:tc>
                  <a:txBody>
                    <a:bodyPr/>
                    <a:lstStyle/>
                    <a:p>
                      <a:pPr algn="ctr">
                        <a:lnSpc>
                          <a:spcPts val="2400"/>
                        </a:lnSpc>
                      </a:pPr>
                      <a:r>
                        <a:rPr lang="zh-TW" altLang="en-US" sz="2400" b="0" spc="-100" baseline="0" dirty="0" smtClean="0">
                          <a:solidFill>
                            <a:schemeClr val="tx1"/>
                          </a:solidFill>
                          <a:latin typeface="標楷體" panose="03000509000000000000" pitchFamily="65" charset="-120"/>
                          <a:ea typeface="標楷體" panose="03000509000000000000" pitchFamily="65" charset="-120"/>
                        </a:rPr>
                        <a:t>授權使用費</a:t>
                      </a:r>
                      <a:endParaRPr lang="zh-TW" altLang="en-US" sz="2400" b="0" spc="-100" baseline="0" dirty="0">
                        <a:solidFill>
                          <a:schemeClr val="tx1"/>
                        </a:solidFill>
                        <a:latin typeface="標楷體" panose="03000509000000000000" pitchFamily="65" charset="-120"/>
                        <a:ea typeface="標楷體" panose="03000509000000000000" pitchFamily="65" charset="-120"/>
                      </a:endParaRPr>
                    </a:p>
                  </a:txBody>
                  <a:tcPr marT="45711" marB="45711" anchor="ctr"/>
                </a:tc>
                <a:tc>
                  <a:txBody>
                    <a:bodyPr/>
                    <a:lstStyle/>
                    <a:p>
                      <a:pPr>
                        <a:lnSpc>
                          <a:spcPts val="2400"/>
                        </a:lnSpc>
                      </a:pPr>
                      <a:r>
                        <a:rPr lang="zh-TW" altLang="en-US" sz="2200" b="0" dirty="0" smtClean="0">
                          <a:solidFill>
                            <a:schemeClr val="tx1"/>
                          </a:solidFill>
                          <a:latin typeface="標楷體" panose="03000509000000000000" pitchFamily="65" charset="-120"/>
                          <a:ea typeface="標楷體" panose="03000509000000000000" pitchFamily="65" charset="-120"/>
                        </a:rPr>
                        <a:t>一年期軟體授權合約。</a:t>
                      </a:r>
                      <a:endParaRPr lang="zh-TW" altLang="en-US" sz="2200" b="0" dirty="0">
                        <a:solidFill>
                          <a:schemeClr val="tx1"/>
                        </a:solidFill>
                        <a:latin typeface="標楷體" panose="03000509000000000000" pitchFamily="65" charset="-120"/>
                        <a:ea typeface="標楷體" panose="03000509000000000000" pitchFamily="65" charset="-120"/>
                      </a:endParaRPr>
                    </a:p>
                  </a:txBody>
                  <a:tcPr marT="45711" marB="45711" anchor="ctr"/>
                </a:tc>
                <a:extLst>
                  <a:ext uri="{0D108BD9-81ED-4DB2-BD59-A6C34878D82A}">
                    <a16:rowId xmlns:a16="http://schemas.microsoft.com/office/drawing/2014/main" val="10006"/>
                  </a:ext>
                </a:extLst>
              </a:tr>
            </a:tbl>
          </a:graphicData>
        </a:graphic>
      </p:graphicFrame>
      <p:sp>
        <p:nvSpPr>
          <p:cNvPr id="2" name="圓角矩形 1"/>
          <p:cNvSpPr/>
          <p:nvPr/>
        </p:nvSpPr>
        <p:spPr>
          <a:xfrm>
            <a:off x="5048250" y="4939863"/>
            <a:ext cx="3361268" cy="819588"/>
          </a:xfrm>
          <a:prstGeom prst="round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700"/>
              </a:lnSpc>
              <a:tabLst>
                <a:tab pos="180975" algn="l"/>
              </a:tabLst>
            </a:pPr>
            <a:r>
              <a:rPr lang="zh-TW" altLang="en-US" b="1" dirty="0" smtClean="0">
                <a:solidFill>
                  <a:srgbClr val="0033CC"/>
                </a:solidFill>
                <a:latin typeface="Times New Roman" pitchFamily="18" charset="0"/>
                <a:ea typeface="標楷體" panose="03000509000000000000" pitchFamily="65" charset="-120"/>
                <a:cs typeface="Times New Roman" pitchFamily="18" charset="0"/>
              </a:rPr>
              <a:t>每</a:t>
            </a:r>
            <a:r>
              <a:rPr lang="zh-TW" altLang="en-US" b="1" dirty="0">
                <a:solidFill>
                  <a:srgbClr val="0033CC"/>
                </a:solidFill>
                <a:latin typeface="Times New Roman" pitchFamily="18" charset="0"/>
                <a:ea typeface="標楷體" panose="03000509000000000000" pitchFamily="65" charset="-120"/>
                <a:cs typeface="Times New Roman" pitchFamily="18" charset="0"/>
              </a:rPr>
              <a:t>節時間為</a:t>
            </a:r>
            <a:r>
              <a:rPr lang="en-US" altLang="zh-TW" b="1" dirty="0">
                <a:solidFill>
                  <a:srgbClr val="0033CC"/>
                </a:solidFill>
                <a:latin typeface="Times New Roman" pitchFamily="18" charset="0"/>
                <a:ea typeface="標楷體" panose="03000509000000000000" pitchFamily="65" charset="-120"/>
                <a:cs typeface="Times New Roman" pitchFamily="18" charset="0"/>
              </a:rPr>
              <a:t>50</a:t>
            </a:r>
            <a:r>
              <a:rPr lang="zh-TW" altLang="en-US" b="1" dirty="0">
                <a:solidFill>
                  <a:srgbClr val="0033CC"/>
                </a:solidFill>
                <a:latin typeface="Times New Roman" pitchFamily="18" charset="0"/>
                <a:ea typeface="標楷體" panose="03000509000000000000" pitchFamily="65" charset="-120"/>
                <a:cs typeface="Times New Roman" pitchFamily="18" charset="0"/>
              </a:rPr>
              <a:t>分鐘，其連續演講</a:t>
            </a:r>
            <a:r>
              <a:rPr lang="en-US" altLang="zh-TW" b="1" dirty="0">
                <a:solidFill>
                  <a:srgbClr val="0033CC"/>
                </a:solidFill>
                <a:latin typeface="Times New Roman" pitchFamily="18" charset="0"/>
                <a:ea typeface="標楷體" panose="03000509000000000000" pitchFamily="65" charset="-120"/>
                <a:cs typeface="Times New Roman" pitchFamily="18" charset="0"/>
              </a:rPr>
              <a:t>90</a:t>
            </a:r>
            <a:r>
              <a:rPr lang="zh-TW" altLang="en-US" b="1" dirty="0">
                <a:solidFill>
                  <a:srgbClr val="0033CC"/>
                </a:solidFill>
                <a:latin typeface="Times New Roman" pitchFamily="18" charset="0"/>
                <a:ea typeface="標楷體" panose="03000509000000000000" pitchFamily="65" charset="-120"/>
                <a:cs typeface="Times New Roman" pitchFamily="18" charset="0"/>
              </a:rPr>
              <a:t>分鐘者視為</a:t>
            </a:r>
            <a:r>
              <a:rPr lang="en-US" altLang="zh-TW" b="1" dirty="0">
                <a:solidFill>
                  <a:srgbClr val="0033CC"/>
                </a:solidFill>
                <a:latin typeface="Times New Roman" pitchFamily="18" charset="0"/>
                <a:ea typeface="標楷體" panose="03000509000000000000" pitchFamily="65" charset="-120"/>
                <a:cs typeface="Times New Roman" pitchFamily="18" charset="0"/>
              </a:rPr>
              <a:t>2</a:t>
            </a:r>
            <a:r>
              <a:rPr lang="zh-TW" altLang="en-US" b="1" dirty="0">
                <a:solidFill>
                  <a:srgbClr val="0033CC"/>
                </a:solidFill>
                <a:latin typeface="Times New Roman" pitchFamily="18" charset="0"/>
                <a:ea typeface="標楷體" panose="03000509000000000000" pitchFamily="65" charset="-120"/>
                <a:cs typeface="Times New Roman" pitchFamily="18" charset="0"/>
              </a:rPr>
              <a:t>節，未滿者減半支</a:t>
            </a:r>
            <a:r>
              <a:rPr lang="zh-TW" altLang="en-US" b="1" dirty="0" smtClean="0">
                <a:solidFill>
                  <a:srgbClr val="0033CC"/>
                </a:solidFill>
                <a:latin typeface="Times New Roman" pitchFamily="18" charset="0"/>
                <a:ea typeface="標楷體" panose="03000509000000000000" pitchFamily="65" charset="-120"/>
                <a:cs typeface="Times New Roman" pitchFamily="18" charset="0"/>
              </a:rPr>
              <a:t>給。</a:t>
            </a:r>
            <a:endParaRPr lang="zh-TW" altLang="en-US" b="1" dirty="0">
              <a:solidFill>
                <a:srgbClr val="0033CC"/>
              </a:solidFill>
              <a:latin typeface="Times New Roman" pitchFamily="18" charset="0"/>
              <a:ea typeface="標楷體" panose="03000509000000000000" pitchFamily="65" charset="-120"/>
              <a:cs typeface="Times New Roman" pitchFamily="18" charset="0"/>
            </a:endParaRP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0032921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69093690"/>
              </p:ext>
            </p:extLst>
          </p:nvPr>
        </p:nvGraphicFramePr>
        <p:xfrm>
          <a:off x="228600" y="685800"/>
          <a:ext cx="8724900" cy="6103938"/>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578715">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2" marB="45722"/>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2" marB="45722"/>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097337">
                <a:tc rowSpan="4">
                  <a:txBody>
                    <a:bodyPr/>
                    <a:lstStyle/>
                    <a:p>
                      <a:pPr algn="l"/>
                      <a:r>
                        <a:rPr lang="zh-TW" altLang="en-US" sz="2800" b="0" dirty="0" smtClean="0">
                          <a:solidFill>
                            <a:schemeClr val="tx1"/>
                          </a:solidFill>
                          <a:latin typeface="標楷體" panose="03000509000000000000" pitchFamily="65" charset="-120"/>
                          <a:ea typeface="標楷體" panose="03000509000000000000" pitchFamily="65" charset="-120"/>
                        </a:rPr>
                        <a:t>學位考試費</a:t>
                      </a:r>
                      <a:endParaRPr lang="zh-TW" altLang="en-US" sz="2800" b="0" dirty="0">
                        <a:solidFill>
                          <a:schemeClr val="tx1"/>
                        </a:solidFill>
                        <a:latin typeface="標楷體" panose="03000509000000000000" pitchFamily="65" charset="-120"/>
                        <a:ea typeface="標楷體" panose="03000509000000000000" pitchFamily="65" charset="-120"/>
                      </a:endParaRPr>
                    </a:p>
                  </a:txBody>
                  <a:tcPr marT="45722" marB="45722" anchor="ctr"/>
                </a:tc>
                <a:tc>
                  <a:txBody>
                    <a:bodyPr/>
                    <a:lstStyle/>
                    <a:p>
                      <a:pPr algn="ctr"/>
                      <a:r>
                        <a:rPr lang="zh-TW" altLang="en-US" sz="2400" b="0" dirty="0" smtClean="0">
                          <a:solidFill>
                            <a:schemeClr val="tx1"/>
                          </a:solidFill>
                          <a:latin typeface="標楷體" panose="03000509000000000000" pitchFamily="65" charset="-120"/>
                          <a:ea typeface="標楷體" panose="03000509000000000000" pitchFamily="65" charset="-120"/>
                        </a:rPr>
                        <a:t>口試費</a:t>
                      </a:r>
                      <a:endParaRPr lang="en-US" altLang="zh-TW" sz="2400" b="0" dirty="0" smtClean="0">
                        <a:solidFill>
                          <a:schemeClr val="tx1"/>
                        </a:solidFill>
                        <a:latin typeface="標楷體" panose="03000509000000000000" pitchFamily="65" charset="-120"/>
                        <a:ea typeface="標楷體" panose="03000509000000000000" pitchFamily="65" charset="-120"/>
                      </a:endParaRPr>
                    </a:p>
                    <a:p>
                      <a:pPr algn="ctr"/>
                      <a:r>
                        <a:rPr lang="zh-TW" altLang="en-US" sz="2400" b="0" dirty="0" smtClean="0">
                          <a:solidFill>
                            <a:schemeClr val="tx1"/>
                          </a:solidFill>
                          <a:latin typeface="標楷體" panose="03000509000000000000" pitchFamily="65" charset="-120"/>
                          <a:ea typeface="標楷體" panose="03000509000000000000" pitchFamily="65" charset="-120"/>
                        </a:rPr>
                        <a:t>（含審查）</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2" marB="45722"/>
                </a:tc>
                <a:tc>
                  <a:txBody>
                    <a:bodyPr/>
                    <a:lstStyle/>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本校教師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1,500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校外教師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2,000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元，校外口試教師之交通費核實報支。</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1"/>
                  </a:ext>
                </a:extLst>
              </a:tr>
              <a:tr h="1432635">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論文指導費</a:t>
                      </a:r>
                    </a:p>
                  </a:txBody>
                  <a:tcPr marT="45722" marB="45722" anchor="ctr"/>
                </a:tc>
                <a:tc>
                  <a:txBody>
                    <a:bodyPr/>
                    <a:lstStyle/>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碩士班每位學生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7,000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博士班每位學生</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碩士在職專班之論文指導費若有特殊需求者可另案說明，惟以</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9,000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元為上限。</a:t>
                      </a:r>
                    </a:p>
                  </a:txBody>
                  <a:tcPr marT="45722" marB="45722" anchor="ctr"/>
                </a:tc>
                <a:extLst>
                  <a:ext uri="{0D108BD9-81ED-4DB2-BD59-A6C34878D82A}">
                    <a16:rowId xmlns:a16="http://schemas.microsoft.com/office/drawing/2014/main" val="10002"/>
                  </a:ext>
                </a:extLst>
              </a:tr>
              <a:tr h="1897914">
                <a:tc vMerge="1">
                  <a:txBody>
                    <a:bodyPr/>
                    <a:lstStyle/>
                    <a:p>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學科考試費（資格考試）</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2" marB="45722" anchor="ctr"/>
                </a:tc>
                <a:tc>
                  <a:txBody>
                    <a:bodyPr/>
                    <a:lstStyle/>
                    <a:p>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論文計畫口試及筆試</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口試費編列基準：校內教師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800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元，校外教師</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元、交通費</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300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筆試費（含命題、閱卷費）編列基準：每科以</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1,000</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元計。</a:t>
                      </a:r>
                      <a:endParaRPr lang="zh-TW" altLang="en-US" sz="2200" b="0" dirty="0">
                        <a:solidFill>
                          <a:schemeClr val="tx1"/>
                        </a:solidFill>
                        <a:latin typeface="Times New Roman" pitchFamily="18" charset="0"/>
                        <a:ea typeface="標楷體" panose="03000509000000000000" pitchFamily="65" charset="-120"/>
                        <a:cs typeface="Times New Roman" pitchFamily="18" charset="0"/>
                      </a:endParaRPr>
                    </a:p>
                  </a:txBody>
                  <a:tcPr marT="45722" marB="45722" anchor="ctr"/>
                </a:tc>
                <a:extLst>
                  <a:ext uri="{0D108BD9-81ED-4DB2-BD59-A6C34878D82A}">
                    <a16:rowId xmlns:a16="http://schemas.microsoft.com/office/drawing/2014/main" val="10003"/>
                  </a:ext>
                </a:extLst>
              </a:tr>
              <a:tr h="1097337">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tc gridSpan="2">
                  <a:txBody>
                    <a:bodyPr/>
                    <a:lstStyle/>
                    <a:p>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以</a:t>
                      </a:r>
                      <a:r>
                        <a:rPr lang="en-US" altLang="zh-TW" sz="2200" b="0" dirty="0" smtClean="0">
                          <a:solidFill>
                            <a:srgbClr val="FF0000"/>
                          </a:solidFill>
                          <a:latin typeface="Times New Roman" pitchFamily="18" charset="0"/>
                          <a:ea typeface="標楷體" panose="03000509000000000000" pitchFamily="65" charset="-120"/>
                          <a:cs typeface="Times New Roman" pitchFamily="18" charset="0"/>
                        </a:rPr>
                        <a:t>105</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至</a:t>
                      </a:r>
                      <a:r>
                        <a:rPr lang="en-US" altLang="zh-TW" sz="2200" b="0" dirty="0" smtClean="0">
                          <a:solidFill>
                            <a:srgbClr val="FF0000"/>
                          </a:solidFill>
                          <a:latin typeface="Times New Roman" pitchFamily="18" charset="0"/>
                          <a:ea typeface="標楷體" panose="03000509000000000000" pitchFamily="65" charset="-120"/>
                          <a:cs typeface="Times New Roman" pitchFamily="18" charset="0"/>
                        </a:rPr>
                        <a:t>108</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學年度平均決算數計算</a:t>
                      </a:r>
                      <a:r>
                        <a:rPr lang="en-US" altLang="zh-TW"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zh-TW" sz="2200" b="0" kern="1200" dirty="0" smtClean="0">
                          <a:solidFill>
                            <a:schemeClr val="tx1"/>
                          </a:solidFill>
                          <a:latin typeface="Times New Roman" pitchFamily="18" charset="0"/>
                          <a:ea typeface="標楷體" panose="03000509000000000000" pitchFamily="65" charset="-120"/>
                          <a:cs typeface="Times New Roman" pitchFamily="18" charset="0"/>
                        </a:rPr>
                        <a:t>扣除最高及最低值</a:t>
                      </a:r>
                      <a:r>
                        <a:rPr lang="en-US" altLang="zh-TW" sz="2200" b="0" kern="120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rgbClr val="FF0000"/>
                          </a:solidFill>
                          <a:latin typeface="Times New Roman" pitchFamily="18" charset="0"/>
                          <a:ea typeface="標楷體" panose="03000509000000000000" pitchFamily="65" charset="-120"/>
                          <a:cs typeface="Times New Roman" pitchFamily="18" charset="0"/>
                        </a:rPr>
                        <a:t>預算由院編列</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，全校專帳控管，</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經費不足不需流入</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0" dirty="0" smtClean="0">
                          <a:solidFill>
                            <a:srgbClr val="0033CC"/>
                          </a:solidFill>
                          <a:latin typeface="Times New Roman" pitchFamily="18" charset="0"/>
                          <a:ea typeface="標楷體" panose="03000509000000000000" pitchFamily="65" charset="-120"/>
                          <a:cs typeface="Times New Roman" pitchFamily="18" charset="0"/>
                        </a:rPr>
                        <a:t>經費剩餘不可流出</a:t>
                      </a:r>
                      <a:r>
                        <a:rPr lang="zh-TW" altLang="en-US" sz="22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200" b="1" kern="1200" dirty="0" smtClean="0">
                          <a:solidFill>
                            <a:srgbClr val="008000"/>
                          </a:solidFill>
                          <a:latin typeface="Times New Roman" pitchFamily="18" charset="0"/>
                          <a:ea typeface="標楷體" panose="03000509000000000000" pitchFamily="65" charset="-120"/>
                          <a:cs typeface="Times New Roman" pitchFamily="18" charset="0"/>
                        </a:rPr>
                        <a:t>惟</a:t>
                      </a:r>
                      <a:r>
                        <a:rPr lang="zh-TW" altLang="en-US" sz="2200" b="1" dirty="0" smtClean="0">
                          <a:solidFill>
                            <a:srgbClr val="008000"/>
                          </a:solidFill>
                          <a:latin typeface="Times New Roman" pitchFamily="18" charset="0"/>
                          <a:ea typeface="標楷體" panose="03000509000000000000" pitchFamily="65" charset="-120"/>
                          <a:cs typeface="Times New Roman" pitchFamily="18" charset="0"/>
                        </a:rPr>
                        <a:t>碩專班不適用</a:t>
                      </a:r>
                      <a:r>
                        <a:rPr lang="zh-TW" altLang="en-US" sz="2200" b="0" dirty="0" smtClean="0">
                          <a:solidFill>
                            <a:srgbClr val="008000"/>
                          </a:solidFill>
                          <a:latin typeface="Times New Roman" pitchFamily="18" charset="0"/>
                          <a:ea typeface="標楷體" panose="03000509000000000000" pitchFamily="65" charset="-120"/>
                          <a:cs typeface="Times New Roman" pitchFamily="18" charset="0"/>
                        </a:rPr>
                        <a:t>。</a:t>
                      </a:r>
                      <a:endParaRPr lang="zh-TW" altLang="en-US" sz="2200" b="0" dirty="0">
                        <a:solidFill>
                          <a:srgbClr val="008000"/>
                        </a:solidFill>
                        <a:latin typeface="Times New Roman" pitchFamily="18" charset="0"/>
                        <a:ea typeface="標楷體" panose="03000509000000000000" pitchFamily="65" charset="-120"/>
                        <a:cs typeface="Times New Roman" pitchFamily="18" charset="0"/>
                      </a:endParaRPr>
                    </a:p>
                  </a:txBody>
                  <a:tcPr marT="45722" marB="45722" anchor="ctr"/>
                </a:tc>
                <a:tc h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4"/>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7283206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5384360"/>
              </p:ext>
            </p:extLst>
          </p:nvPr>
        </p:nvGraphicFramePr>
        <p:xfrm>
          <a:off x="228600" y="685800"/>
          <a:ext cx="8724900" cy="6016950"/>
        </p:xfrm>
        <a:graphic>
          <a:graphicData uri="http://schemas.openxmlformats.org/drawingml/2006/table">
            <a:tbl>
              <a:tblPr firstRow="1" bandRow="1">
                <a:tableStyleId>{5C22544A-7EE6-4342-B048-85BDC9FD1C3A}</a:tableStyleId>
              </a:tblPr>
              <a:tblGrid>
                <a:gridCol w="1798674">
                  <a:extLst>
                    <a:ext uri="{9D8B030D-6E8A-4147-A177-3AD203B41FA5}">
                      <a16:colId xmlns:a16="http://schemas.microsoft.com/office/drawing/2014/main" val="20000"/>
                    </a:ext>
                  </a:extLst>
                </a:gridCol>
                <a:gridCol w="2381693">
                  <a:extLst>
                    <a:ext uri="{9D8B030D-6E8A-4147-A177-3AD203B41FA5}">
                      <a16:colId xmlns:a16="http://schemas.microsoft.com/office/drawing/2014/main" val="20001"/>
                    </a:ext>
                  </a:extLst>
                </a:gridCol>
                <a:gridCol w="4544533">
                  <a:extLst>
                    <a:ext uri="{9D8B030D-6E8A-4147-A177-3AD203B41FA5}">
                      <a16:colId xmlns:a16="http://schemas.microsoft.com/office/drawing/2014/main" val="592035297"/>
                    </a:ext>
                  </a:extLst>
                </a:gridCol>
              </a:tblGrid>
              <a:tr h="55035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05" marB="45705"/>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05" marB="45705"/>
                </a:tc>
                <a:tc hMerge="1">
                  <a:txBody>
                    <a:bodyPr/>
                    <a:lstStyle/>
                    <a:p>
                      <a:endParaRPr lang="zh-TW" altLang="en-US"/>
                    </a:p>
                  </a:txBody>
                  <a:tcPr/>
                </a:tc>
                <a:extLst>
                  <a:ext uri="{0D108BD9-81ED-4DB2-BD59-A6C34878D82A}">
                    <a16:rowId xmlns:a16="http://schemas.microsoft.com/office/drawing/2014/main" val="10000"/>
                  </a:ext>
                </a:extLst>
              </a:tr>
              <a:tr h="900098">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維護費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建物修繕及設備修繕之編列原則請依總務處規定辦理。</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05" marB="45705"/>
                </a:tc>
                <a:tc hMerge="1">
                  <a:txBody>
                    <a:bodyPr/>
                    <a:lstStyle/>
                    <a:p>
                      <a:endParaRPr lang="zh-TW" altLang="en-US"/>
                    </a:p>
                  </a:txBody>
                  <a:tcPr/>
                </a:tc>
                <a:extLst>
                  <a:ext uri="{0D108BD9-81ED-4DB2-BD59-A6C34878D82A}">
                    <a16:rowId xmlns:a16="http://schemas.microsoft.com/office/drawing/2014/main" val="10001"/>
                  </a:ext>
                </a:extLst>
              </a:tr>
              <a:tr h="630060">
                <a:tc>
                  <a:txBody>
                    <a:bodyPr/>
                    <a:lstStyle/>
                    <a:p>
                      <a:r>
                        <a:rPr lang="zh-TW" altLang="en-US" sz="2400" b="0" spc="-500" baseline="0" dirty="0" smtClean="0">
                          <a:solidFill>
                            <a:schemeClr val="tx1"/>
                          </a:solidFill>
                          <a:latin typeface="標楷體" panose="03000509000000000000" pitchFamily="65" charset="-120"/>
                          <a:ea typeface="標楷體" panose="03000509000000000000" pitchFamily="65" charset="-120"/>
                        </a:rPr>
                        <a:t>折舊及攤銷</a:t>
                      </a:r>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gridSpan="2">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資本支出之折舊與攤銷由</a:t>
                      </a:r>
                      <a:r>
                        <a:rPr lang="zh-TW" altLang="zh-TW" sz="2400" b="1" kern="1200" dirty="0" smtClean="0">
                          <a:solidFill>
                            <a:srgbClr val="0033CC"/>
                          </a:solidFill>
                          <a:latin typeface="標楷體" panose="03000509000000000000" pitchFamily="65" charset="-120"/>
                          <a:ea typeface="標楷體" panose="03000509000000000000" pitchFamily="65" charset="-120"/>
                          <a:cs typeface="+mn-cs"/>
                        </a:rPr>
                        <a:t>總務處</a:t>
                      </a:r>
                      <a:r>
                        <a:rPr lang="zh-TW" altLang="en-US" sz="2400" b="1" kern="1200" dirty="0" smtClean="0">
                          <a:solidFill>
                            <a:srgbClr val="0033CC"/>
                          </a:solidFill>
                          <a:latin typeface="標楷體" panose="03000509000000000000" pitchFamily="65" charset="-120"/>
                          <a:ea typeface="標楷體" panose="03000509000000000000" pitchFamily="65" charset="-120"/>
                          <a:cs typeface="+mn-cs"/>
                        </a:rPr>
                        <a:t>資</a:t>
                      </a:r>
                      <a:r>
                        <a:rPr lang="zh-TW" altLang="en-US" sz="2400" b="1" dirty="0" smtClean="0">
                          <a:solidFill>
                            <a:srgbClr val="0033CC"/>
                          </a:solidFill>
                          <a:latin typeface="標楷體" panose="03000509000000000000" pitchFamily="65" charset="-120"/>
                          <a:ea typeface="標楷體" panose="03000509000000000000" pitchFamily="65" charset="-120"/>
                        </a:rPr>
                        <a:t>產組</a:t>
                      </a:r>
                      <a:r>
                        <a:rPr lang="zh-TW" altLang="en-US" sz="2400" b="0" dirty="0" smtClean="0">
                          <a:solidFill>
                            <a:schemeClr val="tx1"/>
                          </a:solidFill>
                          <a:latin typeface="標楷體" panose="03000509000000000000" pitchFamily="65" charset="-120"/>
                          <a:ea typeface="標楷體" panose="03000509000000000000" pitchFamily="65" charset="-120"/>
                        </a:rPr>
                        <a:t>統一編列。</a:t>
                      </a:r>
                    </a:p>
                  </a:txBody>
                  <a:tcPr marT="45705" marB="45705" anchor="ctr"/>
                </a:tc>
                <a:tc hMerge="1">
                  <a:txBody>
                    <a:bodyPr/>
                    <a:lstStyle/>
                    <a:p>
                      <a:endParaRPr lang="zh-TW" altLang="en-US"/>
                    </a:p>
                  </a:txBody>
                  <a:tcPr/>
                </a:tc>
                <a:extLst>
                  <a:ext uri="{0D108BD9-81ED-4DB2-BD59-A6C34878D82A}">
                    <a16:rowId xmlns:a16="http://schemas.microsoft.com/office/drawing/2014/main" val="10003"/>
                  </a:ext>
                </a:extLst>
              </a:tr>
              <a:tr h="854133">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標楷體" panose="03000509000000000000" pitchFamily="65" charset="-120"/>
                          <a:ea typeface="標楷體" panose="03000509000000000000" pitchFamily="65" charset="-120"/>
                        </a:rPr>
                        <a:t>退休撫卹支出</a:t>
                      </a:r>
                      <a:endParaRPr lang="zh-TW" altLang="en-US" sz="2400" b="0" spc="-500" baseline="0" dirty="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輔仁退休費</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人事室依實際屆齡退休人員預估退休金各項差額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929647562"/>
                  </a:ext>
                </a:extLst>
              </a:tr>
              <a:tr h="577418">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私校退撫儲金</a:t>
                      </a:r>
                    </a:p>
                  </a:txBody>
                  <a:tcPr marT="45727" marB="45727" anchor="ctr"/>
                </a:tc>
                <a:tc>
                  <a:txBody>
                    <a:bodyPr/>
                    <a:lstStyle/>
                    <a:p>
                      <a:r>
                        <a:rPr lang="zh-TW" altLang="en-US" sz="2400" b="1" dirty="0" smtClean="0">
                          <a:solidFill>
                            <a:srgbClr val="FF0000"/>
                          </a:solidFill>
                          <a:latin typeface="標楷體" panose="03000509000000000000" pitchFamily="65" charset="-120"/>
                          <a:ea typeface="標楷體" panose="03000509000000000000" pitchFamily="65" charset="-120"/>
                        </a:rPr>
                        <a:t>各預算單位編列</a:t>
                      </a:r>
                    </a:p>
                  </a:txBody>
                  <a:tcPr marT="45727" marB="45727" anchor="ctr"/>
                </a:tc>
                <a:extLst>
                  <a:ext uri="{0D108BD9-81ED-4DB2-BD59-A6C34878D82A}">
                    <a16:rowId xmlns:a16="http://schemas.microsoft.com/office/drawing/2014/main" val="2601978547"/>
                  </a:ext>
                </a:extLst>
              </a:tr>
              <a:tr h="584636">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工友退休準備金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總務處編列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893547225"/>
                  </a:ext>
                </a:extLst>
              </a:tr>
              <a:tr h="1582861">
                <a:tc vMerge="1">
                  <a:txBody>
                    <a:bodyPr/>
                    <a:lstStyle/>
                    <a:p>
                      <a:endParaRPr lang="zh-TW" altLang="en-US" sz="2800" b="0" spc="-500" baseline="0" dirty="0">
                        <a:solidFill>
                          <a:schemeClr val="tx1"/>
                        </a:solidFill>
                        <a:latin typeface="標楷體" panose="03000509000000000000" pitchFamily="65" charset="-120"/>
                        <a:ea typeface="標楷體" panose="03000509000000000000" pitchFamily="65" charset="-120"/>
                      </a:endParaRPr>
                    </a:p>
                  </a:txBody>
                  <a:tcPr marT="45705" marB="45705"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勞工退休準備金</a:t>
                      </a:r>
                    </a:p>
                    <a:p>
                      <a:endParaRPr lang="zh-TW" altLang="en-US" sz="2400" b="0" dirty="0" smtClean="0">
                        <a:solidFill>
                          <a:schemeClr val="tx1"/>
                        </a:solidFill>
                        <a:latin typeface="標楷體" panose="03000509000000000000" pitchFamily="65" charset="-120"/>
                        <a:ea typeface="標楷體" panose="03000509000000000000" pitchFamily="65" charset="-120"/>
                      </a:endParaRPr>
                    </a:p>
                  </a:txBody>
                  <a:tcPr marT="45705" marB="45705"/>
                </a:tc>
                <a:tc>
                  <a:txBody>
                    <a:bodyPr/>
                    <a:lstStyle/>
                    <a:p>
                      <a:pPr marL="180975" indent="-180975">
                        <a:buFont typeface="Arial" panose="020B0604020202020204" pitchFamily="34" charset="0"/>
                        <a:buChar char="•"/>
                      </a:pPr>
                      <a:r>
                        <a:rPr lang="zh-TW" altLang="en-US" sz="2400" b="0" dirty="0" smtClean="0">
                          <a:solidFill>
                            <a:schemeClr val="tx1"/>
                          </a:solidFill>
                          <a:latin typeface="標楷體" panose="03000509000000000000" pitchFamily="65" charset="-120"/>
                          <a:ea typeface="標楷體" panose="03000509000000000000" pitchFamily="65" charset="-120"/>
                        </a:rPr>
                        <a:t>校內經費專兼職約聘人員由</a:t>
                      </a:r>
                      <a:r>
                        <a:rPr lang="zh-TW" altLang="en-US" sz="2400" b="1" dirty="0" smtClean="0">
                          <a:solidFill>
                            <a:srgbClr val="FF0000"/>
                          </a:solidFill>
                          <a:latin typeface="標楷體" panose="03000509000000000000" pitchFamily="65" charset="-120"/>
                          <a:ea typeface="標楷體" panose="03000509000000000000" pitchFamily="65" charset="-120"/>
                        </a:rPr>
                        <a:t>各預算單位自行編列</a:t>
                      </a:r>
                      <a:endParaRPr lang="en-US" altLang="zh-TW" sz="2400" b="1" dirty="0" smtClean="0">
                        <a:solidFill>
                          <a:srgbClr val="FF0000"/>
                        </a:solidFill>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b="1" dirty="0" smtClean="0">
                          <a:solidFill>
                            <a:srgbClr val="0033CC"/>
                          </a:solidFill>
                          <a:latin typeface="標楷體" panose="03000509000000000000" pitchFamily="65" charset="-120"/>
                          <a:ea typeface="標楷體" panose="03000509000000000000" pitchFamily="65" charset="-120"/>
                        </a:rPr>
                        <a:t>碩士在職專班由單位自行編列</a:t>
                      </a:r>
                      <a:endParaRPr lang="en-US" altLang="zh-TW" sz="2400" b="1" dirty="0" smtClean="0">
                        <a:solidFill>
                          <a:srgbClr val="0033CC"/>
                        </a:solidFill>
                        <a:latin typeface="標楷體" panose="03000509000000000000" pitchFamily="65" charset="-120"/>
                        <a:ea typeface="標楷體" panose="03000509000000000000" pitchFamily="65" charset="-120"/>
                      </a:endParaRPr>
                    </a:p>
                    <a:p>
                      <a:pPr marL="180975" indent="-180975">
                        <a:buFont typeface="Arial" panose="020B0604020202020204" pitchFamily="34" charset="0"/>
                        <a:buChar char="•"/>
                      </a:pPr>
                      <a:r>
                        <a:rPr lang="zh-TW" altLang="en-US" sz="2400" b="1" dirty="0" smtClean="0">
                          <a:solidFill>
                            <a:srgbClr val="0033CC"/>
                          </a:solidFill>
                          <a:latin typeface="標楷體" panose="03000509000000000000" pitchFamily="65" charset="-120"/>
                          <a:ea typeface="標楷體" panose="03000509000000000000" pitchFamily="65" charset="-120"/>
                        </a:rPr>
                        <a:t>專案計畫聘用人員於計畫內編列</a:t>
                      </a:r>
                      <a:endParaRPr lang="zh-TW" altLang="en-US" sz="2400" b="1" dirty="0">
                        <a:solidFill>
                          <a:srgbClr val="0033CC"/>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68169687"/>
                  </a:ext>
                </a:extLst>
              </a:tr>
            </a:tbl>
          </a:graphicData>
        </a:graphic>
      </p:graphicFrame>
      <p:grpSp>
        <p:nvGrpSpPr>
          <p:cNvPr id="11" name="群組 10"/>
          <p:cNvGrpSpPr/>
          <p:nvPr/>
        </p:nvGrpSpPr>
        <p:grpSpPr>
          <a:xfrm>
            <a:off x="17782" y="-36731"/>
            <a:ext cx="9126218" cy="646331"/>
            <a:chOff x="0" y="147211"/>
            <a:chExt cx="9126218" cy="646331"/>
          </a:xfrm>
        </p:grpSpPr>
        <p:sp>
          <p:nvSpPr>
            <p:cNvPr id="12" name="文字方塊 11"/>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3" name="直線接點 12"/>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線接點 13"/>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708103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53387311"/>
              </p:ext>
            </p:extLst>
          </p:nvPr>
        </p:nvGraphicFramePr>
        <p:xfrm>
          <a:off x="228600" y="685800"/>
          <a:ext cx="8724900" cy="5004727"/>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4514850">
                  <a:extLst>
                    <a:ext uri="{9D8B030D-6E8A-4147-A177-3AD203B41FA5}">
                      <a16:colId xmlns:a16="http://schemas.microsoft.com/office/drawing/2014/main" val="20002"/>
                    </a:ext>
                  </a:extLst>
                </a:gridCol>
              </a:tblGrid>
              <a:tr h="578770">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7" marB="45727"/>
                </a:tc>
                <a:tc gridSpan="2">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7" marB="45727"/>
                </a:tc>
                <a:tc hMerge="1">
                  <a:txBody>
                    <a:bodyPr/>
                    <a:lstStyle/>
                    <a:p>
                      <a:pPr algn="ctr"/>
                      <a:endParaRPr lang="zh-TW" altLang="en-US" sz="2800" dirty="0" smtClean="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10000"/>
                  </a:ext>
                </a:extLst>
              </a:tr>
              <a:tr h="1716755">
                <a:tc rowSpan="5">
                  <a:txBody>
                    <a:bodyPr/>
                    <a:lstStyle/>
                    <a:p>
                      <a:r>
                        <a:rPr lang="zh-TW" altLang="en-US" sz="2800" dirty="0" smtClean="0">
                          <a:latin typeface="標楷體" panose="03000509000000000000" pitchFamily="65" charset="-120"/>
                          <a:ea typeface="標楷體" panose="03000509000000000000" pitchFamily="65" charset="-120"/>
                        </a:rPr>
                        <a:t>獎助學金支出</a:t>
                      </a:r>
                      <a:endParaRPr lang="zh-TW" altLang="en-US" sz="2800" dirty="0">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助學金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pPr marL="180975" indent="-180975">
                        <a:buFont typeface="Arial" panose="020B0604020202020204" pitchFamily="34" charset="0"/>
                        <a:buChar char="•"/>
                      </a:pP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每小時</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160</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元</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之給付標準提列。</a:t>
                      </a:r>
                    </a:p>
                    <a:p>
                      <a:pPr marL="180975" indent="-180975">
                        <a:buFont typeface="Arial" panose="020B0604020202020204" pitchFamily="34" charset="0"/>
                        <a:buChar char="•"/>
                      </a:pP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各單位</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以</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109</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學年度預算額度</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編列，內含勞健保及勞退校付金額。</a:t>
                      </a:r>
                    </a:p>
                  </a:txBody>
                  <a:tcPr marT="45727" marB="45727" anchor="ctr"/>
                </a:tc>
                <a:extLst>
                  <a:ext uri="{0D108BD9-81ED-4DB2-BD59-A6C34878D82A}">
                    <a16:rowId xmlns:a16="http://schemas.microsoft.com/office/drawing/2014/main" val="10001"/>
                  </a:ext>
                </a:extLst>
              </a:tr>
              <a:tr h="570187">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輔仁書卷獎</a:t>
                      </a:r>
                    </a:p>
                  </a:txBody>
                  <a:tcPr marT="45727" marB="45727" anchor="ctr"/>
                </a:tc>
                <a:tc rowSpan="3">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學務處統一編列</a:t>
                      </a:r>
                    </a:p>
                  </a:txBody>
                  <a:tcPr marT="45727" marB="45727" anchor="ctr"/>
                </a:tc>
                <a:extLst>
                  <a:ext uri="{0D108BD9-81ED-4DB2-BD59-A6C34878D82A}">
                    <a16:rowId xmlns:a16="http://schemas.microsoft.com/office/drawing/2014/main" val="10002"/>
                  </a:ext>
                </a:extLst>
              </a:tr>
              <a:tr h="572981">
                <a:tc vMerge="1">
                  <a:txBody>
                    <a:bodyPr/>
                    <a:lstStyle/>
                    <a:p>
                      <a:endParaRPr lang="zh-TW" altLang="en-US" sz="2400" spc="-500" baseline="0" dirty="0">
                        <a:latin typeface="標楷體" panose="03000509000000000000" pitchFamily="65" charset="-120"/>
                        <a:ea typeface="標楷體" panose="03000509000000000000" pitchFamily="65" charset="-120"/>
                      </a:endParaRPr>
                    </a:p>
                  </a:txBody>
                  <a:tcPr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清寒獎學金</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anchor="ctr"/>
                </a:tc>
                <a:extLst>
                  <a:ext uri="{0D108BD9-81ED-4DB2-BD59-A6C34878D82A}">
                    <a16:rowId xmlns:a16="http://schemas.microsoft.com/office/drawing/2014/main" val="10003"/>
                  </a:ext>
                </a:extLst>
              </a:tr>
              <a:tr h="457267">
                <a:tc vMerge="1">
                  <a:txBody>
                    <a:bodyPr/>
                    <a:lstStyle/>
                    <a:p>
                      <a:endParaRPr lang="zh-TW" altLang="en-US" sz="2400" dirty="0">
                        <a:latin typeface="標楷體" panose="03000509000000000000" pitchFamily="65" charset="-120"/>
                        <a:ea typeface="標楷體" panose="03000509000000000000" pitchFamily="65" charset="-120"/>
                      </a:endParaRPr>
                    </a:p>
                  </a:txBody>
                  <a:tcP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學生就學優待減免</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tc vMerge="1">
                  <a:txBody>
                    <a:bodyPr/>
                    <a:lstStyle/>
                    <a:p>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tc>
                <a:extLst>
                  <a:ext uri="{0D108BD9-81ED-4DB2-BD59-A6C34878D82A}">
                    <a16:rowId xmlns:a16="http://schemas.microsoft.com/office/drawing/2014/main" val="10004"/>
                  </a:ext>
                </a:extLst>
              </a:tr>
              <a:tr h="743060">
                <a:tc vMerge="1">
                  <a:txBody>
                    <a:bodyPr/>
                    <a:lstStyle/>
                    <a:p>
                      <a:endParaRPr lang="zh-TW" altLang="en-US" sz="2400" dirty="0">
                        <a:latin typeface="標楷體" panose="03000509000000000000" pitchFamily="65" charset="-120"/>
                        <a:ea typeface="標楷體" panose="03000509000000000000" pitchFamily="65" charset="-120"/>
                      </a:endParaRPr>
                    </a:p>
                  </a:txBody>
                  <a:tcPr anchor="ctr"/>
                </a:tc>
                <a:tc>
                  <a:txBody>
                    <a:bodyPr/>
                    <a:lstStyle/>
                    <a:p>
                      <a:r>
                        <a:rPr lang="zh-TW" altLang="en-US" sz="2400" b="0" spc="-300" baseline="0" dirty="0" smtClean="0">
                          <a:solidFill>
                            <a:schemeClr val="tx1"/>
                          </a:solidFill>
                          <a:latin typeface="標楷體" panose="03000509000000000000" pitchFamily="65" charset="-120"/>
                          <a:ea typeface="標楷體" panose="03000509000000000000" pitchFamily="65" charset="-120"/>
                        </a:rPr>
                        <a:t>研究生獎助學金</a:t>
                      </a:r>
                      <a:endParaRPr lang="zh-TW" altLang="en-US" sz="2400" b="0" spc="-300" baseline="0" dirty="0">
                        <a:solidFill>
                          <a:schemeClr val="tx1"/>
                        </a:solidFill>
                        <a:latin typeface="標楷體" panose="03000509000000000000" pitchFamily="65" charset="-120"/>
                        <a:ea typeface="標楷體" panose="03000509000000000000" pitchFamily="65" charset="-120"/>
                      </a:endParaRPr>
                    </a:p>
                  </a:txBody>
                  <a:tcPr marT="45727" marB="45727" anchor="ctr"/>
                </a:tc>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教務處統一編列</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7" marB="45727" anchor="ctr"/>
                </a:tc>
                <a:extLst>
                  <a:ext uri="{0D108BD9-81ED-4DB2-BD59-A6C34878D82A}">
                    <a16:rowId xmlns:a16="http://schemas.microsoft.com/office/drawing/2014/main" val="10005"/>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2373497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22734585"/>
              </p:ext>
            </p:extLst>
          </p:nvPr>
        </p:nvGraphicFramePr>
        <p:xfrm>
          <a:off x="190500" y="1128413"/>
          <a:ext cx="8724900" cy="5314973"/>
        </p:xfrm>
        <a:graphic>
          <a:graphicData uri="http://schemas.openxmlformats.org/drawingml/2006/table">
            <a:tbl>
              <a:tblPr firstRow="1" bandRow="1">
                <a:tableStyleId>{5C22544A-7EE6-4342-B048-85BDC9FD1C3A}</a:tableStyleId>
              </a:tblPr>
              <a:tblGrid>
                <a:gridCol w="3752850">
                  <a:extLst>
                    <a:ext uri="{9D8B030D-6E8A-4147-A177-3AD203B41FA5}">
                      <a16:colId xmlns:a16="http://schemas.microsoft.com/office/drawing/2014/main" val="20000"/>
                    </a:ext>
                  </a:extLst>
                </a:gridCol>
                <a:gridCol w="4972050">
                  <a:extLst>
                    <a:ext uri="{9D8B030D-6E8A-4147-A177-3AD203B41FA5}">
                      <a16:colId xmlns:a16="http://schemas.microsoft.com/office/drawing/2014/main" val="20001"/>
                    </a:ext>
                  </a:extLst>
                </a:gridCol>
              </a:tblGrid>
              <a:tr h="57870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1" marB="4572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1" marB="45721"/>
                </a:tc>
                <a:extLst>
                  <a:ext uri="{0D108BD9-81ED-4DB2-BD59-A6C34878D82A}">
                    <a16:rowId xmlns:a16="http://schemas.microsoft.com/office/drawing/2014/main" val="10000"/>
                  </a:ext>
                </a:extLst>
              </a:tr>
              <a:tr h="2381410">
                <a:tc>
                  <a:txBody>
                    <a:bodyPr/>
                    <a:lstStyle/>
                    <a:p>
                      <a:r>
                        <a:rPr lang="zh-TW" altLang="en-US" sz="2400" b="0" dirty="0" smtClean="0">
                          <a:solidFill>
                            <a:schemeClr val="tx1"/>
                          </a:solidFill>
                          <a:latin typeface="標楷體" panose="03000509000000000000" pitchFamily="65" charset="-120"/>
                          <a:ea typeface="標楷體" panose="03000509000000000000" pitchFamily="65" charset="-120"/>
                        </a:rPr>
                        <a:t>推廣教育及其他教學支出</a:t>
                      </a:r>
                      <a:endParaRPr lang="zh-TW" altLang="en-US" sz="2400" b="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推廣教育中心依其展業計畫，預估下學年度所需經費預算。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人事費</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含獎金</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以不逾其總收入</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為原則。</a:t>
                      </a:r>
                    </a:p>
                    <a:p>
                      <a:pPr marL="179388" indent="-179388">
                        <a:buFont typeface="Arial" panose="020B0604020202020204" pitchFamily="34" charset="0"/>
                        <a:buChar cha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年度結餘以不少於總收入</a:t>
                      </a:r>
                      <a:r>
                        <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為原則。</a:t>
                      </a:r>
                    </a:p>
                  </a:txBody>
                  <a:tcPr marT="45721" marB="45721"/>
                </a:tc>
                <a:extLst>
                  <a:ext uri="{0D108BD9-81ED-4DB2-BD59-A6C34878D82A}">
                    <a16:rowId xmlns:a16="http://schemas.microsoft.com/office/drawing/2014/main" val="10001"/>
                  </a:ext>
                </a:extLst>
              </a:tr>
              <a:tr h="1314608">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產學合作支出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標楷體" panose="03000509000000000000" pitchFamily="65" charset="-120"/>
                          <a:ea typeface="標楷體" panose="03000509000000000000" pitchFamily="65" charset="-120"/>
                        </a:rPr>
                        <a:t>各業務單位預估</a:t>
                      </a:r>
                      <a:r>
                        <a:rPr lang="en-US" altLang="zh-TW" sz="2400" b="0" dirty="0" smtClean="0">
                          <a:solidFill>
                            <a:schemeClr val="tx1"/>
                          </a:solidFill>
                          <a:latin typeface="標楷體" panose="03000509000000000000" pitchFamily="65" charset="-120"/>
                          <a:ea typeface="標楷體" panose="03000509000000000000" pitchFamily="65" charset="-120"/>
                        </a:rPr>
                        <a:t>110</a:t>
                      </a:r>
                      <a:r>
                        <a:rPr lang="zh-TW" altLang="en-US" sz="2400" b="0" dirty="0" smtClean="0">
                          <a:solidFill>
                            <a:schemeClr val="tx1"/>
                          </a:solidFill>
                          <a:latin typeface="標楷體" panose="03000509000000000000" pitchFamily="65" charset="-120"/>
                          <a:ea typeface="標楷體" panose="03000509000000000000" pitchFamily="65" charset="-120"/>
                        </a:rPr>
                        <a:t>學年度與政府機關、事業機構、民間團體、學術研究機構等合作，所支付之費用。</a:t>
                      </a:r>
                    </a:p>
                  </a:txBody>
                  <a:tcPr marT="45721" marB="45721" anchor="ctr"/>
                </a:tc>
                <a:extLst>
                  <a:ext uri="{0D108BD9-81ED-4DB2-BD59-A6C34878D82A}">
                    <a16:rowId xmlns:a16="http://schemas.microsoft.com/office/drawing/2014/main" val="10002"/>
                  </a:ext>
                </a:extLst>
              </a:tr>
              <a:tr h="1040254">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財務支出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266700" indent="-180975">
                        <a:buFont typeface="Arial" pitchFamily="34" charset="0"/>
                        <a:buChar char="•"/>
                      </a:pPr>
                      <a:r>
                        <a:rPr lang="zh-TW" altLang="zh-TW" sz="2400" kern="100" dirty="0" smtClean="0">
                          <a:effectLst/>
                          <a:latin typeface="Times New Roman"/>
                          <a:ea typeface="標楷體"/>
                          <a:cs typeface="Times New Roman"/>
                        </a:rPr>
                        <a:t>利息費用由</a:t>
                      </a:r>
                      <a:r>
                        <a:rPr lang="zh-TW" altLang="zh-TW" sz="2400" u="sng" kern="100" dirty="0" smtClean="0">
                          <a:solidFill>
                            <a:srgbClr val="0033CC"/>
                          </a:solidFill>
                          <a:effectLst/>
                          <a:latin typeface="Times New Roman"/>
                          <a:ea typeface="標楷體"/>
                          <a:cs typeface="Times New Roman"/>
                        </a:rPr>
                        <a:t>總務處</a:t>
                      </a:r>
                      <a:r>
                        <a:rPr lang="zh-TW" altLang="zh-TW" sz="2400" kern="100" dirty="0" smtClean="0">
                          <a:effectLst/>
                          <a:latin typeface="Times New Roman"/>
                          <a:ea typeface="標楷體"/>
                          <a:cs typeface="Times New Roman"/>
                        </a:rPr>
                        <a:t>估列。</a:t>
                      </a:r>
                      <a:r>
                        <a:rPr lang="zh-TW" altLang="en-US" sz="2400" dirty="0" smtClean="0">
                          <a:solidFill>
                            <a:schemeClr val="tx1"/>
                          </a:solidFill>
                          <a:latin typeface="Times New Roman" pitchFamily="18" charset="0"/>
                          <a:ea typeface="標楷體" panose="03000509000000000000" pitchFamily="65" charset="-120"/>
                          <a:cs typeface="Times New Roman" pitchFamily="18" charset="0"/>
                        </a:rPr>
                        <a:t>。</a:t>
                      </a:r>
                    </a:p>
                    <a:p>
                      <a:pPr marL="266700" indent="-180975">
                        <a:buFont typeface="Arial" pitchFamily="34" charset="0"/>
                        <a:buChar char="•"/>
                      </a:pPr>
                      <a:r>
                        <a:rPr lang="zh-TW" altLang="zh-TW" sz="2400" kern="100" dirty="0" smtClean="0">
                          <a:effectLst/>
                          <a:latin typeface="Times New Roman"/>
                          <a:ea typeface="標楷體"/>
                          <a:cs typeface="Times New Roman"/>
                        </a:rPr>
                        <a:t>投資損失由</a:t>
                      </a:r>
                      <a:r>
                        <a:rPr lang="zh-TW" altLang="zh-TW" sz="2400" u="sng" kern="100" dirty="0" smtClean="0">
                          <a:solidFill>
                            <a:srgbClr val="0033CC"/>
                          </a:solidFill>
                          <a:effectLst/>
                          <a:latin typeface="Times New Roman"/>
                          <a:ea typeface="標楷體"/>
                          <a:cs typeface="Times New Roman"/>
                        </a:rPr>
                        <a:t>資金室</a:t>
                      </a:r>
                      <a:r>
                        <a:rPr lang="zh-TW" altLang="zh-TW" sz="2400" kern="100" dirty="0" smtClean="0">
                          <a:effectLst/>
                          <a:latin typeface="Times New Roman"/>
                          <a:ea typeface="標楷體"/>
                          <a:cs typeface="Times New Roman"/>
                        </a:rPr>
                        <a:t>估列</a:t>
                      </a:r>
                      <a:r>
                        <a:rPr lang="zh-TW" altLang="en-US" sz="2400" dirty="0" smtClean="0">
                          <a:latin typeface="標楷體" panose="03000509000000000000" pitchFamily="65" charset="-120"/>
                          <a:ea typeface="標楷體" panose="03000509000000000000" pitchFamily="65" charset="-120"/>
                        </a:rPr>
                        <a:t>。</a:t>
                      </a:r>
                    </a:p>
                  </a:txBody>
                  <a:tcPr marT="45721" marB="45721" anchor="ctr"/>
                </a:tc>
                <a:extLst>
                  <a:ext uri="{0D108BD9-81ED-4DB2-BD59-A6C34878D82A}">
                    <a16:rowId xmlns:a16="http://schemas.microsoft.com/office/drawing/2014/main" val="10003"/>
                  </a:ext>
                </a:extLst>
              </a:tr>
            </a:tbl>
          </a:graphicData>
        </a:graphic>
      </p:graphicFrame>
      <p:grpSp>
        <p:nvGrpSpPr>
          <p:cNvPr id="10" name="群組 9"/>
          <p:cNvGrpSpPr/>
          <p:nvPr/>
        </p:nvGrpSpPr>
        <p:grpSpPr>
          <a:xfrm>
            <a:off x="0" y="27586"/>
            <a:ext cx="9144000" cy="646331"/>
            <a:chOff x="-17782" y="147211"/>
            <a:chExt cx="9144000"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17782"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4120647370"/>
              </p:ext>
            </p:extLst>
          </p:nvPr>
        </p:nvGraphicFramePr>
        <p:xfrm>
          <a:off x="134841" y="802916"/>
          <a:ext cx="8724900" cy="5790783"/>
        </p:xfrm>
        <a:graphic>
          <a:graphicData uri="http://schemas.openxmlformats.org/drawingml/2006/table">
            <a:tbl>
              <a:tblPr firstRow="1" bandRow="1">
                <a:tableStyleId>{5C22544A-7EE6-4342-B048-85BDC9FD1C3A}</a:tableStyleId>
              </a:tblPr>
              <a:tblGrid>
                <a:gridCol w="2495550">
                  <a:extLst>
                    <a:ext uri="{9D8B030D-6E8A-4147-A177-3AD203B41FA5}">
                      <a16:colId xmlns:a16="http://schemas.microsoft.com/office/drawing/2014/main" val="20000"/>
                    </a:ext>
                  </a:extLst>
                </a:gridCol>
                <a:gridCol w="6229350">
                  <a:extLst>
                    <a:ext uri="{9D8B030D-6E8A-4147-A177-3AD203B41FA5}">
                      <a16:colId xmlns:a16="http://schemas.microsoft.com/office/drawing/2014/main" val="20001"/>
                    </a:ext>
                  </a:extLst>
                </a:gridCol>
              </a:tblGrid>
              <a:tr h="57870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1" marB="45721"/>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21" marB="45721"/>
                </a:tc>
                <a:extLst>
                  <a:ext uri="{0D108BD9-81ED-4DB2-BD59-A6C34878D82A}">
                    <a16:rowId xmlns:a16="http://schemas.microsoft.com/office/drawing/2014/main" val="10000"/>
                  </a:ext>
                </a:extLst>
              </a:tr>
              <a:tr h="594377">
                <a:tc>
                  <a:txBody>
                    <a:bodyPr/>
                    <a:lstStyle/>
                    <a:p>
                      <a:r>
                        <a:rPr lang="zh-TW" altLang="en-US" sz="2400" b="0" spc="0" baseline="0" dirty="0" smtClean="0">
                          <a:solidFill>
                            <a:schemeClr val="tx1"/>
                          </a:solidFill>
                          <a:latin typeface="標楷體" panose="03000509000000000000" pitchFamily="65" charset="-120"/>
                          <a:ea typeface="標楷體" panose="03000509000000000000" pitchFamily="65" charset="-120"/>
                        </a:rPr>
                        <a:t>其他支出</a:t>
                      </a:r>
                      <a:endParaRPr lang="zh-TW" altLang="en-US" sz="2400" b="0" spc="0" baseline="0" dirty="0">
                        <a:solidFill>
                          <a:schemeClr val="tx1"/>
                        </a:solidFill>
                        <a:latin typeface="標楷體" panose="03000509000000000000" pitchFamily="65" charset="-120"/>
                        <a:ea typeface="標楷體" panose="03000509000000000000" pitchFamily="65" charset="-120"/>
                      </a:endParaRPr>
                    </a:p>
                  </a:txBody>
                  <a:tcPr marT="45721" marB="45721" anchor="ctr"/>
                </a:tc>
                <a:tc>
                  <a:txBody>
                    <a:bodyPr/>
                    <a:lstStyle/>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試務費支出</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400" b="0" u="none" dirty="0" smtClean="0">
                          <a:solidFill>
                            <a:srgbClr val="FF0000"/>
                          </a:solidFill>
                          <a:latin typeface="Times New Roman" pitchFamily="18" charset="0"/>
                          <a:ea typeface="標楷體" panose="03000509000000000000" pitchFamily="65" charset="-120"/>
                          <a:cs typeface="Times New Roman" pitchFamily="18" charset="0"/>
                        </a:rPr>
                        <a:t>教務處</a:t>
                      </a: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預估下學年度各項招生情形編列預算；外籍生申請入學由</a:t>
                      </a:r>
                      <a:r>
                        <a:rPr lang="zh-TW" altLang="en-US" sz="2400" b="0" u="none" dirty="0" smtClean="0">
                          <a:solidFill>
                            <a:srgbClr val="FF0000"/>
                          </a:solidFill>
                          <a:latin typeface="Times New Roman" pitchFamily="18" charset="0"/>
                          <a:ea typeface="標楷體" panose="03000509000000000000" pitchFamily="65" charset="-120"/>
                          <a:cs typeface="Times New Roman" pitchFamily="18" charset="0"/>
                        </a:rPr>
                        <a:t>國教處</a:t>
                      </a:r>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編列</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超額年金給付</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a:t>
                      </a:r>
                      <a:r>
                        <a:rPr lang="zh-TW" altLang="en-US" sz="2400" b="0" dirty="0" smtClean="0">
                          <a:solidFill>
                            <a:srgbClr val="FF0000"/>
                          </a:solidFill>
                          <a:latin typeface="Times New Roman" pitchFamily="18" charset="0"/>
                          <a:ea typeface="標楷體" panose="03000509000000000000" pitchFamily="65" charset="-120"/>
                          <a:cs typeface="Times New Roman" pitchFamily="18" charset="0"/>
                        </a:rPr>
                        <a:t>人事室</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361950" indent="-276225">
                        <a:buFont typeface="+mj-lt"/>
                        <a:buAutoNum type="arabicPeriod"/>
                      </a:pPr>
                      <a:r>
                        <a:rPr lang="zh-TW" altLang="en-US" sz="2400" b="0" dirty="0" smtClean="0">
                          <a:solidFill>
                            <a:srgbClr val="0033CC"/>
                          </a:solidFill>
                          <a:latin typeface="Times New Roman" pitchFamily="18" charset="0"/>
                          <a:ea typeface="標楷體" panose="03000509000000000000" pitchFamily="65" charset="-120"/>
                          <a:cs typeface="Times New Roman" pitchFamily="18" charset="0"/>
                        </a:rPr>
                        <a:t>財產交易短絀：</a:t>
                      </a:r>
                    </a:p>
                    <a:p>
                      <a:pPr marL="539750" indent="-1778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不堪使用且達報廢年限之財產（不包含列管物品），由單位保管人至總務資訊系統之財物管理服務網頁登錄，經資產組線上查核無誤後，由各單位至該系統印出「預估報廢清冊」，經單位主管核章後送至資產組核章，再將此清冊附於概算表中</a:t>
                      </a:r>
                      <a:endParaRPr lang="en-US" altLang="zh-TW" sz="2400" dirty="0" smtClean="0">
                        <a:latin typeface="標楷體" panose="03000509000000000000" pitchFamily="65" charset="-120"/>
                        <a:ea typeface="標楷體" panose="03000509000000000000" pitchFamily="65" charset="-120"/>
                      </a:endParaRPr>
                    </a:p>
                    <a:p>
                      <a:pPr marL="539750" indent="-177800">
                        <a:buFont typeface="Arial" panose="020B0604020202020204" pitchFamily="34" charset="0"/>
                        <a:buChar char="•"/>
                      </a:pPr>
                      <a:r>
                        <a:rPr lang="zh-TW" altLang="en-US" sz="2400" dirty="0" smtClean="0">
                          <a:latin typeface="標楷體" panose="03000509000000000000" pitchFamily="65" charset="-120"/>
                          <a:ea typeface="標楷體" panose="03000509000000000000" pitchFamily="65" charset="-120"/>
                        </a:rPr>
                        <a:t>財產報廢之殘值數，需登錄</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會計項目：</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51X2</a:t>
                      </a:r>
                      <a:r>
                        <a:rPr lang="zh-TW" altLang="en-US" sz="2400" dirty="0" smtClean="0">
                          <a:latin typeface="標楷體" panose="03000509000000000000" pitchFamily="65" charset="-120"/>
                          <a:ea typeface="標楷體" panose="03000509000000000000" pitchFamily="65" charset="-120"/>
                        </a:rPr>
                        <a:t>財產交易短絀，以利財產報廢預算執行</a:t>
                      </a:r>
                      <a:r>
                        <a:rPr lang="zh-TW" altLang="en-US" sz="1800" dirty="0" smtClean="0">
                          <a:latin typeface="標楷體" panose="03000509000000000000" pitchFamily="65" charset="-120"/>
                          <a:ea typeface="標楷體" panose="03000509000000000000" pitchFamily="65" charset="-120"/>
                        </a:rPr>
                        <a:t>。</a:t>
                      </a:r>
                      <a:endParaRPr lang="zh-TW" altLang="en-US" sz="2400" b="0" dirty="0">
                        <a:solidFill>
                          <a:schemeClr val="tx1"/>
                        </a:solidFill>
                        <a:latin typeface="Times New Roman" pitchFamily="18" charset="0"/>
                        <a:ea typeface="標楷體" panose="03000509000000000000" pitchFamily="65" charset="-120"/>
                        <a:cs typeface="Times New Roman" pitchFamily="18" charset="0"/>
                      </a:endParaRPr>
                    </a:p>
                  </a:txBody>
                  <a:tcPr marT="45721" marB="45721" anchor="ctr"/>
                </a:tc>
                <a:extLst>
                  <a:ext uri="{0D108BD9-81ED-4DB2-BD59-A6C34878D82A}">
                    <a16:rowId xmlns:a16="http://schemas.microsoft.com/office/drawing/2014/main" val="10004"/>
                  </a:ext>
                </a:extLst>
              </a:tr>
            </a:tbl>
          </a:graphicData>
        </a:graphic>
      </p:graphicFrame>
      <p:sp>
        <p:nvSpPr>
          <p:cNvPr id="5" name="標題 1"/>
          <p:cNvSpPr txBox="1">
            <a:spLocks/>
          </p:cNvSpPr>
          <p:nvPr/>
        </p:nvSpPr>
        <p:spPr bwMode="auto">
          <a:xfrm>
            <a:off x="594266" y="9082"/>
            <a:ext cx="808830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algn="ctr"/>
            <a:r>
              <a:rPr lang="zh-TW" altLang="en-US" sz="3600" dirty="0" smtClean="0">
                <a:solidFill>
                  <a:schemeClr val="bg1"/>
                </a:solidFill>
                <a:latin typeface="標楷體" pitchFamily="65" charset="-120"/>
                <a:ea typeface="標楷體" pitchFamily="65" charset="-120"/>
              </a:rPr>
              <a:t>預算編列原則</a:t>
            </a:r>
            <a:r>
              <a:rPr lang="en-US" altLang="zh-TW" sz="3600" dirty="0" smtClean="0">
                <a:solidFill>
                  <a:schemeClr val="bg1"/>
                </a:solidFill>
                <a:latin typeface="標楷體" pitchFamily="65" charset="-120"/>
                <a:ea typeface="標楷體" pitchFamily="65" charset="-120"/>
              </a:rPr>
              <a:t>-</a:t>
            </a:r>
            <a:r>
              <a:rPr lang="zh-TW" altLang="en-US" sz="3600" dirty="0" smtClean="0">
                <a:solidFill>
                  <a:schemeClr val="bg1"/>
                </a:solidFill>
                <a:latin typeface="標楷體" pitchFamily="65" charset="-120"/>
                <a:ea typeface="標楷體" pitchFamily="65" charset="-120"/>
              </a:rPr>
              <a:t>支出面</a:t>
            </a: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331683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77691" y="545662"/>
            <a:ext cx="8515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0" fontAlgn="base" hangingPunct="0">
              <a:lnSpc>
                <a:spcPct val="95000"/>
              </a:lnSpc>
              <a:spcBef>
                <a:spcPct val="0"/>
              </a:spcBef>
              <a:spcAft>
                <a:spcPct val="0"/>
              </a:spcAft>
              <a:defRPr sz="2400" b="1">
                <a:solidFill>
                  <a:schemeClr val="accent2"/>
                </a:solidFill>
                <a:latin typeface="+mj-lt"/>
                <a:ea typeface="+mj-ea"/>
                <a:cs typeface="+mj-cs"/>
              </a:defRPr>
            </a:lvl1pPr>
            <a:lvl2pPr algn="l" rtl="0" eaLnBrk="0" fontAlgn="base" hangingPunct="0">
              <a:lnSpc>
                <a:spcPct val="95000"/>
              </a:lnSpc>
              <a:spcBef>
                <a:spcPct val="0"/>
              </a:spcBef>
              <a:spcAft>
                <a:spcPct val="0"/>
              </a:spcAft>
              <a:defRPr sz="2400" b="1">
                <a:solidFill>
                  <a:schemeClr val="accent2"/>
                </a:solidFill>
                <a:latin typeface="Arial" charset="0"/>
              </a:defRPr>
            </a:lvl2pPr>
            <a:lvl3pPr algn="l" rtl="0" eaLnBrk="0" fontAlgn="base" hangingPunct="0">
              <a:lnSpc>
                <a:spcPct val="95000"/>
              </a:lnSpc>
              <a:spcBef>
                <a:spcPct val="0"/>
              </a:spcBef>
              <a:spcAft>
                <a:spcPct val="0"/>
              </a:spcAft>
              <a:defRPr sz="2400" b="1">
                <a:solidFill>
                  <a:schemeClr val="accent2"/>
                </a:solidFill>
                <a:latin typeface="Arial" charset="0"/>
              </a:defRPr>
            </a:lvl3pPr>
            <a:lvl4pPr algn="l" rtl="0" eaLnBrk="0" fontAlgn="base" hangingPunct="0">
              <a:lnSpc>
                <a:spcPct val="95000"/>
              </a:lnSpc>
              <a:spcBef>
                <a:spcPct val="0"/>
              </a:spcBef>
              <a:spcAft>
                <a:spcPct val="0"/>
              </a:spcAft>
              <a:defRPr sz="2400" b="1">
                <a:solidFill>
                  <a:schemeClr val="accent2"/>
                </a:solidFill>
                <a:latin typeface="Arial" charset="0"/>
              </a:defRPr>
            </a:lvl4pPr>
            <a:lvl5pPr algn="l" rtl="0" eaLnBrk="0" fontAlgn="base" hangingPunct="0">
              <a:lnSpc>
                <a:spcPct val="95000"/>
              </a:lnSpc>
              <a:spcBef>
                <a:spcPct val="0"/>
              </a:spcBef>
              <a:spcAft>
                <a:spcPct val="0"/>
              </a:spcAft>
              <a:defRPr sz="2400" b="1">
                <a:solidFill>
                  <a:schemeClr val="accent2"/>
                </a:solidFill>
                <a:latin typeface="Arial" charset="0"/>
              </a:defRPr>
            </a:lvl5pPr>
            <a:lvl6pPr marL="457200" algn="l" rtl="0" fontAlgn="base">
              <a:lnSpc>
                <a:spcPct val="95000"/>
              </a:lnSpc>
              <a:spcBef>
                <a:spcPct val="0"/>
              </a:spcBef>
              <a:spcAft>
                <a:spcPct val="0"/>
              </a:spcAft>
              <a:defRPr sz="2400" b="1">
                <a:solidFill>
                  <a:schemeClr val="accent2"/>
                </a:solidFill>
                <a:latin typeface="Arial" charset="0"/>
              </a:defRPr>
            </a:lvl6pPr>
            <a:lvl7pPr marL="914400" algn="l" rtl="0" fontAlgn="base">
              <a:lnSpc>
                <a:spcPct val="95000"/>
              </a:lnSpc>
              <a:spcBef>
                <a:spcPct val="0"/>
              </a:spcBef>
              <a:spcAft>
                <a:spcPct val="0"/>
              </a:spcAft>
              <a:defRPr sz="2400" b="1">
                <a:solidFill>
                  <a:schemeClr val="accent2"/>
                </a:solidFill>
                <a:latin typeface="Arial" charset="0"/>
              </a:defRPr>
            </a:lvl7pPr>
            <a:lvl8pPr marL="1371600" algn="l" rtl="0" fontAlgn="base">
              <a:lnSpc>
                <a:spcPct val="95000"/>
              </a:lnSpc>
              <a:spcBef>
                <a:spcPct val="0"/>
              </a:spcBef>
              <a:spcAft>
                <a:spcPct val="0"/>
              </a:spcAft>
              <a:defRPr sz="2400" b="1">
                <a:solidFill>
                  <a:schemeClr val="accent2"/>
                </a:solidFill>
                <a:latin typeface="Arial" charset="0"/>
              </a:defRPr>
            </a:lvl8pPr>
            <a:lvl9pPr marL="1828800" algn="l" rtl="0" fontAlgn="base">
              <a:lnSpc>
                <a:spcPct val="95000"/>
              </a:lnSpc>
              <a:spcBef>
                <a:spcPct val="0"/>
              </a:spcBef>
              <a:spcAft>
                <a:spcPct val="0"/>
              </a:spcAft>
              <a:defRPr sz="2400" b="1">
                <a:solidFill>
                  <a:schemeClr val="accent2"/>
                </a:solidFill>
                <a:latin typeface="Arial"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zh-TW" altLang="en-US" sz="3600" b="1" i="0" u="none" strike="noStrike" kern="0" cap="none" spc="0" normalizeH="0" baseline="0" noProof="0" dirty="0" smtClean="0">
                <a:ln>
                  <a:noFill/>
                </a:ln>
                <a:solidFill>
                  <a:schemeClr val="tx2"/>
                </a:solidFill>
                <a:effectLst/>
                <a:uLnTx/>
                <a:uFillTx/>
                <a:latin typeface="標楷體" pitchFamily="65" charset="-120"/>
                <a:ea typeface="標楷體" pitchFamily="65" charset="-120"/>
                <a:cs typeface="Times New Roman" pitchFamily="18" charset="0"/>
              </a:rPr>
              <a:t>議    程</a:t>
            </a:r>
          </a:p>
        </p:txBody>
      </p:sp>
      <p:graphicFrame>
        <p:nvGraphicFramePr>
          <p:cNvPr id="3" name="表格 2"/>
          <p:cNvGraphicFramePr>
            <a:graphicFrameLocks noGrp="1"/>
          </p:cNvGraphicFramePr>
          <p:nvPr>
            <p:extLst>
              <p:ext uri="{D42A27DB-BD31-4B8C-83A1-F6EECF244321}">
                <p14:modId xmlns:p14="http://schemas.microsoft.com/office/powerpoint/2010/main" val="3984420090"/>
              </p:ext>
            </p:extLst>
          </p:nvPr>
        </p:nvGraphicFramePr>
        <p:xfrm>
          <a:off x="700033" y="1219200"/>
          <a:ext cx="7777655" cy="5295014"/>
        </p:xfrm>
        <a:graphic>
          <a:graphicData uri="http://schemas.openxmlformats.org/drawingml/2006/table">
            <a:tbl>
              <a:tblPr firstRow="1" bandRow="1">
                <a:tableStyleId>{5C22544A-7EE6-4342-B048-85BDC9FD1C3A}</a:tableStyleId>
              </a:tblPr>
              <a:tblGrid>
                <a:gridCol w="3026979">
                  <a:extLst>
                    <a:ext uri="{9D8B030D-6E8A-4147-A177-3AD203B41FA5}">
                      <a16:colId xmlns:a16="http://schemas.microsoft.com/office/drawing/2014/main" val="2502585421"/>
                    </a:ext>
                  </a:extLst>
                </a:gridCol>
                <a:gridCol w="4750676">
                  <a:extLst>
                    <a:ext uri="{9D8B030D-6E8A-4147-A177-3AD203B41FA5}">
                      <a16:colId xmlns:a16="http://schemas.microsoft.com/office/drawing/2014/main" val="3130447773"/>
                    </a:ext>
                  </a:extLst>
                </a:gridCol>
              </a:tblGrid>
              <a:tr h="614457">
                <a:tc>
                  <a:txBody>
                    <a:bodyPr/>
                    <a:lstStyle/>
                    <a:p>
                      <a:pPr marR="210185" indent="243840" algn="ctr">
                        <a:lnSpc>
                          <a:spcPct val="100000"/>
                        </a:lnSpc>
                        <a:spcAft>
                          <a:spcPts val="0"/>
                        </a:spcAft>
                        <a:tabLst>
                          <a:tab pos="1958975" algn="l"/>
                        </a:tabLst>
                      </a:pPr>
                      <a:r>
                        <a:rPr lang="zh-TW" altLang="en-US" sz="2400" kern="100" dirty="0" smtClean="0">
                          <a:effectLst/>
                        </a:rPr>
                        <a:t>時           </a:t>
                      </a:r>
                      <a:r>
                        <a:rPr lang="zh-TW" sz="2400" kern="100" dirty="0" smtClean="0">
                          <a:effectLst/>
                        </a:rPr>
                        <a:t>間</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L="217805" marR="438785" indent="221615" algn="ctr">
                        <a:lnSpc>
                          <a:spcPct val="100000"/>
                        </a:lnSpc>
                        <a:spcAft>
                          <a:spcPts val="0"/>
                        </a:spcAft>
                        <a:tabLst>
                          <a:tab pos="2039620" algn="l"/>
                          <a:tab pos="2153920" algn="l"/>
                        </a:tabLst>
                      </a:pPr>
                      <a:r>
                        <a:rPr lang="zh-TW" sz="2400" kern="100" dirty="0" smtClean="0">
                          <a:effectLst/>
                        </a:rPr>
                        <a:t>內</a:t>
                      </a:r>
                      <a:r>
                        <a:rPr lang="en-US" altLang="zh-TW" sz="2400" kern="100" dirty="0" smtClean="0">
                          <a:effectLst/>
                        </a:rPr>
                        <a:t>                  </a:t>
                      </a:r>
                      <a:r>
                        <a:rPr lang="zh-TW" sz="2400" kern="100" dirty="0" smtClean="0">
                          <a:effectLst/>
                        </a:rPr>
                        <a:t>容</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997356349"/>
                  </a:ext>
                </a:extLst>
              </a:tr>
              <a:tr h="668651">
                <a:tc>
                  <a:txBody>
                    <a:bodyPr/>
                    <a:lstStyle/>
                    <a:p>
                      <a:pPr marR="242570" algn="ctr">
                        <a:lnSpc>
                          <a:spcPct val="100000"/>
                        </a:lnSpc>
                        <a:spcAft>
                          <a:spcPts val="0"/>
                        </a:spcAft>
                      </a:pPr>
                      <a:r>
                        <a:rPr lang="en-US" sz="2400" kern="100" dirty="0">
                          <a:effectLst/>
                        </a:rPr>
                        <a:t>13</a:t>
                      </a:r>
                      <a:r>
                        <a:rPr lang="zh-TW" sz="2400" kern="100" dirty="0">
                          <a:effectLst/>
                        </a:rPr>
                        <a:t>：</a:t>
                      </a:r>
                      <a:r>
                        <a:rPr lang="en-US" sz="2400" kern="100" dirty="0">
                          <a:effectLst/>
                        </a:rPr>
                        <a:t>30</a:t>
                      </a:r>
                      <a:r>
                        <a:rPr lang="zh-TW" sz="2400" kern="100" dirty="0">
                          <a:effectLst/>
                        </a:rPr>
                        <a:t>〜</a:t>
                      </a:r>
                      <a:r>
                        <a:rPr lang="en-US" sz="2400" kern="100" dirty="0">
                          <a:effectLst/>
                        </a:rPr>
                        <a:t>13</a:t>
                      </a:r>
                      <a:r>
                        <a:rPr lang="zh-TW" sz="2400" kern="100" dirty="0">
                          <a:effectLst/>
                        </a:rPr>
                        <a:t>：</a:t>
                      </a:r>
                      <a:r>
                        <a:rPr lang="en-US" sz="2400" kern="100" dirty="0">
                          <a:effectLst/>
                        </a:rPr>
                        <a:t>40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altLang="en-US" sz="2400" kern="100" dirty="0" smtClean="0">
                          <a:effectLst/>
                        </a:rPr>
                        <a:t>報到</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1022731128"/>
                  </a:ext>
                </a:extLst>
              </a:tr>
              <a:tr h="668651">
                <a:tc>
                  <a:txBody>
                    <a:bodyPr/>
                    <a:lstStyle/>
                    <a:p>
                      <a:pPr marR="242570" algn="ctr">
                        <a:lnSpc>
                          <a:spcPct val="100000"/>
                        </a:lnSpc>
                        <a:spcAft>
                          <a:spcPts val="0"/>
                        </a:spcAft>
                      </a:pPr>
                      <a:r>
                        <a:rPr lang="en-US" sz="2400" kern="100">
                          <a:effectLst/>
                        </a:rPr>
                        <a:t>13</a:t>
                      </a:r>
                      <a:r>
                        <a:rPr lang="zh-TW" sz="2400" kern="100">
                          <a:effectLst/>
                        </a:rPr>
                        <a:t>：</a:t>
                      </a:r>
                      <a:r>
                        <a:rPr lang="en-US" sz="2400" kern="100">
                          <a:effectLst/>
                        </a:rPr>
                        <a:t>40</a:t>
                      </a:r>
                      <a:r>
                        <a:rPr lang="zh-TW" sz="2400" kern="100">
                          <a:effectLst/>
                        </a:rPr>
                        <a:t>〜</a:t>
                      </a:r>
                      <a:r>
                        <a:rPr lang="en-US" sz="2400" kern="100">
                          <a:effectLst/>
                        </a:rPr>
                        <a:t>13</a:t>
                      </a:r>
                      <a:r>
                        <a:rPr lang="zh-TW" sz="2400" kern="100">
                          <a:effectLst/>
                        </a:rPr>
                        <a:t>：</a:t>
                      </a:r>
                      <a:r>
                        <a:rPr lang="en-US" sz="2400" kern="100">
                          <a:effectLst/>
                        </a:rPr>
                        <a:t>50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rPr>
                        <a:t>長官致詞</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23220222"/>
                  </a:ext>
                </a:extLst>
              </a:tr>
              <a:tr h="668651">
                <a:tc>
                  <a:txBody>
                    <a:bodyPr/>
                    <a:lstStyle/>
                    <a:p>
                      <a:pPr marR="242570" algn="ctr">
                        <a:lnSpc>
                          <a:spcPct val="100000"/>
                        </a:lnSpc>
                        <a:spcAft>
                          <a:spcPts val="0"/>
                        </a:spcAft>
                      </a:pPr>
                      <a:r>
                        <a:rPr lang="en-US" sz="2400" kern="100">
                          <a:effectLst/>
                        </a:rPr>
                        <a:t>13</a:t>
                      </a:r>
                      <a:r>
                        <a:rPr lang="zh-TW" sz="2400" kern="100">
                          <a:effectLst/>
                        </a:rPr>
                        <a:t>：</a:t>
                      </a:r>
                      <a:r>
                        <a:rPr lang="en-US" sz="2400" kern="100">
                          <a:effectLst/>
                        </a:rPr>
                        <a:t>50</a:t>
                      </a:r>
                      <a:r>
                        <a:rPr lang="zh-TW" sz="2400" kern="100">
                          <a:effectLst/>
                        </a:rPr>
                        <a:t>〜</a:t>
                      </a:r>
                      <a:r>
                        <a:rPr lang="en-US" sz="2400" kern="100">
                          <a:effectLst/>
                        </a:rPr>
                        <a:t>14</a:t>
                      </a:r>
                      <a:r>
                        <a:rPr lang="zh-TW" sz="2400" kern="100">
                          <a:effectLst/>
                        </a:rPr>
                        <a:t>：</a:t>
                      </a:r>
                      <a:r>
                        <a:rPr lang="en-US" sz="2400" kern="100">
                          <a:effectLst/>
                        </a:rPr>
                        <a:t>30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 pos="2504440" algn="l"/>
                          <a:tab pos="2618740" algn="l"/>
                        </a:tabLst>
                      </a:pPr>
                      <a:r>
                        <a:rPr lang="en-US" sz="2400" kern="0" dirty="0">
                          <a:effectLst/>
                        </a:rPr>
                        <a:t>110</a:t>
                      </a:r>
                      <a:r>
                        <a:rPr lang="zh-TW" sz="2400" kern="0" dirty="0">
                          <a:effectLst/>
                        </a:rPr>
                        <a:t>學年度預算編列原則說明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52359257"/>
                  </a:ext>
                </a:extLst>
              </a:tr>
              <a:tr h="668651">
                <a:tc>
                  <a:txBody>
                    <a:bodyPr/>
                    <a:lstStyle/>
                    <a:p>
                      <a:pPr marR="242570" algn="ctr">
                        <a:lnSpc>
                          <a:spcPct val="100000"/>
                        </a:lnSpc>
                        <a:spcAft>
                          <a:spcPts val="0"/>
                        </a:spcAft>
                      </a:pPr>
                      <a:r>
                        <a:rPr lang="en-US" sz="2400" kern="100">
                          <a:effectLst/>
                        </a:rPr>
                        <a:t>14</a:t>
                      </a:r>
                      <a:r>
                        <a:rPr lang="zh-TW" sz="2400" kern="100">
                          <a:effectLst/>
                        </a:rPr>
                        <a:t>：</a:t>
                      </a:r>
                      <a:r>
                        <a:rPr lang="en-US" sz="2400" kern="100">
                          <a:effectLst/>
                        </a:rPr>
                        <a:t>30</a:t>
                      </a:r>
                      <a:r>
                        <a:rPr lang="zh-TW" sz="2400" kern="100">
                          <a:effectLst/>
                        </a:rPr>
                        <a:t>〜</a:t>
                      </a:r>
                      <a:r>
                        <a:rPr lang="en-US" sz="2400" kern="100">
                          <a:effectLst/>
                        </a:rPr>
                        <a:t>14</a:t>
                      </a:r>
                      <a:r>
                        <a:rPr lang="zh-TW" sz="2400" kern="100">
                          <a:effectLst/>
                        </a:rPr>
                        <a:t>：</a:t>
                      </a:r>
                      <a:r>
                        <a:rPr lang="en-US" sz="2400" kern="100">
                          <a:effectLst/>
                        </a:rPr>
                        <a:t>40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研發處校務獎補助款說明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3867562106"/>
                  </a:ext>
                </a:extLst>
              </a:tr>
              <a:tr h="668651">
                <a:tc>
                  <a:txBody>
                    <a:bodyPr/>
                    <a:lstStyle/>
                    <a:p>
                      <a:pPr marR="242570" algn="ctr">
                        <a:lnSpc>
                          <a:spcPct val="100000"/>
                        </a:lnSpc>
                        <a:spcAft>
                          <a:spcPts val="0"/>
                        </a:spcAft>
                      </a:pPr>
                      <a:r>
                        <a:rPr lang="en-US" sz="2400" kern="100">
                          <a:effectLst/>
                        </a:rPr>
                        <a:t>14</a:t>
                      </a:r>
                      <a:r>
                        <a:rPr lang="zh-TW" sz="2400" kern="100">
                          <a:effectLst/>
                        </a:rPr>
                        <a:t>：</a:t>
                      </a:r>
                      <a:r>
                        <a:rPr lang="en-US" sz="2400" kern="100">
                          <a:effectLst/>
                        </a:rPr>
                        <a:t>40</a:t>
                      </a:r>
                      <a:r>
                        <a:rPr lang="zh-TW" sz="2400" kern="100">
                          <a:effectLst/>
                        </a:rPr>
                        <a:t>〜</a:t>
                      </a:r>
                      <a:r>
                        <a:rPr lang="en-US" sz="2400" kern="100">
                          <a:effectLst/>
                        </a:rPr>
                        <a:t>15</a:t>
                      </a:r>
                      <a:r>
                        <a:rPr lang="zh-TW" sz="2400" kern="100">
                          <a:effectLst/>
                        </a:rPr>
                        <a:t>：</a:t>
                      </a:r>
                      <a:r>
                        <a:rPr lang="en-US" sz="2400" kern="100">
                          <a:effectLst/>
                        </a:rPr>
                        <a:t>00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總務處相關預算說明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149904552"/>
                  </a:ext>
                </a:extLst>
              </a:tr>
              <a:tr h="668651">
                <a:tc>
                  <a:txBody>
                    <a:bodyPr/>
                    <a:lstStyle/>
                    <a:p>
                      <a:pPr marR="242570" algn="ctr">
                        <a:lnSpc>
                          <a:spcPct val="100000"/>
                        </a:lnSpc>
                        <a:spcAft>
                          <a:spcPts val="0"/>
                        </a:spcAft>
                      </a:pPr>
                      <a:r>
                        <a:rPr lang="en-US" sz="2400" kern="100">
                          <a:effectLst/>
                        </a:rPr>
                        <a:t>15</a:t>
                      </a:r>
                      <a:r>
                        <a:rPr lang="zh-TW" sz="2400" kern="100">
                          <a:effectLst/>
                        </a:rPr>
                        <a:t>：</a:t>
                      </a:r>
                      <a:r>
                        <a:rPr lang="en-US" sz="2400" kern="100">
                          <a:effectLst/>
                        </a:rPr>
                        <a:t>00</a:t>
                      </a:r>
                      <a:r>
                        <a:rPr lang="zh-TW" sz="2400" kern="100">
                          <a:effectLst/>
                        </a:rPr>
                        <a:t>〜</a:t>
                      </a:r>
                      <a:r>
                        <a:rPr lang="en-US" sz="2400" kern="100">
                          <a:effectLst/>
                        </a:rPr>
                        <a:t>15</a:t>
                      </a:r>
                      <a:r>
                        <a:rPr lang="zh-TW" sz="2400" kern="100">
                          <a:effectLst/>
                        </a:rPr>
                        <a:t>：</a:t>
                      </a:r>
                      <a:r>
                        <a:rPr lang="en-US" sz="2400" kern="100">
                          <a:effectLst/>
                        </a:rPr>
                        <a:t>20</a:t>
                      </a:r>
                      <a:endParaRPr lang="zh-TW" sz="2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145665" algn="l"/>
                          <a:tab pos="2275840" algn="l"/>
                        </a:tabLst>
                      </a:pPr>
                      <a:r>
                        <a:rPr lang="zh-TW" sz="2400" kern="100" dirty="0">
                          <a:effectLst/>
                        </a:rPr>
                        <a:t>問題與討論</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97291790"/>
                  </a:ext>
                </a:extLst>
              </a:tr>
              <a:tr h="668651">
                <a:tc>
                  <a:txBody>
                    <a:bodyPr/>
                    <a:lstStyle/>
                    <a:p>
                      <a:pPr marR="242570" algn="ctr">
                        <a:lnSpc>
                          <a:spcPct val="100000"/>
                        </a:lnSpc>
                        <a:spcAft>
                          <a:spcPts val="0"/>
                        </a:spcAft>
                      </a:pPr>
                      <a:r>
                        <a:rPr lang="en-US" sz="2400" kern="100" dirty="0">
                          <a:effectLst/>
                        </a:rPr>
                        <a:t>15</a:t>
                      </a:r>
                      <a:r>
                        <a:rPr lang="zh-TW" sz="2400" kern="100" dirty="0">
                          <a:effectLst/>
                        </a:rPr>
                        <a:t>：</a:t>
                      </a:r>
                      <a:r>
                        <a:rPr lang="en-US" sz="2400" kern="100" dirty="0">
                          <a:effectLst/>
                        </a:rPr>
                        <a:t>20</a:t>
                      </a:r>
                      <a:r>
                        <a:rPr lang="zh-TW" sz="2400" kern="100" dirty="0">
                          <a:effectLst/>
                        </a:rPr>
                        <a:t>〜</a:t>
                      </a:r>
                      <a:r>
                        <a:rPr lang="en-US" sz="2400" kern="100" dirty="0">
                          <a:effectLst/>
                        </a:rPr>
                        <a:t>15</a:t>
                      </a:r>
                      <a:r>
                        <a:rPr lang="zh-TW" sz="2400" kern="100" dirty="0">
                          <a:effectLst/>
                        </a:rPr>
                        <a:t>：</a:t>
                      </a:r>
                      <a:r>
                        <a:rPr lang="en-US" sz="2400" kern="100" dirty="0">
                          <a:effectLst/>
                        </a:rPr>
                        <a:t>40</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tc>
                  <a:txBody>
                    <a:bodyPr/>
                    <a:lstStyle/>
                    <a:p>
                      <a:pPr marR="31750" lvl="1" indent="-1270">
                        <a:lnSpc>
                          <a:spcPct val="100000"/>
                        </a:lnSpc>
                        <a:spcAft>
                          <a:spcPts val="0"/>
                        </a:spcAft>
                        <a:tabLst>
                          <a:tab pos="2275840" algn="l"/>
                        </a:tabLst>
                      </a:pPr>
                      <a:r>
                        <a:rPr lang="zh-TW" sz="2400" kern="100" dirty="0">
                          <a:effectLst/>
                        </a:rPr>
                        <a:t>概算系統操作說明</a:t>
                      </a:r>
                      <a:endParaRPr lang="zh-TW" sz="2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17780" marR="17780" marT="0" marB="0" anchor="ctr"/>
                </a:tc>
                <a:extLst>
                  <a:ext uri="{0D108BD9-81ED-4DB2-BD59-A6C34878D82A}">
                    <a16:rowId xmlns:a16="http://schemas.microsoft.com/office/drawing/2014/main" val="434445576"/>
                  </a:ext>
                </a:extLst>
              </a:tr>
            </a:tbl>
          </a:graphicData>
        </a:graphic>
      </p:graphicFrame>
    </p:spTree>
    <p:extLst>
      <p:ext uri="{BB962C8B-B14F-4D97-AF65-F5344CB8AC3E}">
        <p14:creationId xmlns:p14="http://schemas.microsoft.com/office/powerpoint/2010/main" val="38176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47796851"/>
              </p:ext>
            </p:extLst>
          </p:nvPr>
        </p:nvGraphicFramePr>
        <p:xfrm>
          <a:off x="209292" y="876973"/>
          <a:ext cx="8724900" cy="3652596"/>
        </p:xfrm>
        <a:graphic>
          <a:graphicData uri="http://schemas.openxmlformats.org/drawingml/2006/table">
            <a:tbl>
              <a:tblPr firstRow="1" bandRow="1">
                <a:tableStyleId>{5C22544A-7EE6-4342-B048-85BDC9FD1C3A}</a:tableStyleId>
              </a:tblPr>
              <a:tblGrid>
                <a:gridCol w="1771650">
                  <a:extLst>
                    <a:ext uri="{9D8B030D-6E8A-4147-A177-3AD203B41FA5}">
                      <a16:colId xmlns:a16="http://schemas.microsoft.com/office/drawing/2014/main" val="20000"/>
                    </a:ext>
                  </a:extLst>
                </a:gridCol>
                <a:gridCol w="6953250">
                  <a:extLst>
                    <a:ext uri="{9D8B030D-6E8A-4147-A177-3AD203B41FA5}">
                      <a16:colId xmlns:a16="http://schemas.microsoft.com/office/drawing/2014/main" val="20001"/>
                    </a:ext>
                  </a:extLst>
                </a:gridCol>
              </a:tblGrid>
              <a:tr h="458969">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09" marB="45709"/>
                </a:tc>
                <a:tc>
                  <a:txBody>
                    <a:bodyPr/>
                    <a:lstStyle/>
                    <a:p>
                      <a:pPr algn="ctr"/>
                      <a:r>
                        <a:rPr lang="zh-TW" altLang="en-US" sz="2800" dirty="0" smtClean="0">
                          <a:latin typeface="標楷體" panose="03000509000000000000" pitchFamily="65" charset="-120"/>
                          <a:ea typeface="標楷體" panose="03000509000000000000" pitchFamily="65" charset="-120"/>
                        </a:rPr>
                        <a:t>編列原則</a:t>
                      </a:r>
                    </a:p>
                  </a:txBody>
                  <a:tcPr marT="45709" marB="45709"/>
                </a:tc>
                <a:extLst>
                  <a:ext uri="{0D108BD9-81ED-4DB2-BD59-A6C34878D82A}">
                    <a16:rowId xmlns:a16="http://schemas.microsoft.com/office/drawing/2014/main" val="10000"/>
                  </a:ext>
                </a:extLst>
              </a:tr>
              <a:tr h="3134458">
                <a:tc>
                  <a:txBody>
                    <a:bodyPr/>
                    <a:lstStyle/>
                    <a:p>
                      <a:r>
                        <a:rPr lang="zh-TW" altLang="en-US" sz="2800" b="0" dirty="0" smtClean="0">
                          <a:solidFill>
                            <a:schemeClr val="tx1"/>
                          </a:solidFill>
                          <a:latin typeface="標楷體" panose="03000509000000000000" pitchFamily="65" charset="-120"/>
                          <a:ea typeface="標楷體" panose="03000509000000000000" pitchFamily="65" charset="-120"/>
                        </a:rPr>
                        <a:t>資本支出</a:t>
                      </a:r>
                      <a:endParaRPr lang="zh-TW" altLang="en-US" sz="2800" b="0" dirty="0">
                        <a:solidFill>
                          <a:schemeClr val="tx1"/>
                        </a:solidFill>
                        <a:latin typeface="標楷體" panose="03000509000000000000" pitchFamily="65" charset="-120"/>
                        <a:ea typeface="標楷體" panose="03000509000000000000" pitchFamily="65" charset="-120"/>
                      </a:endParaRPr>
                    </a:p>
                  </a:txBody>
                  <a:tcPr marT="45709" marB="45709" anchor="ctr"/>
                </a:tc>
                <a:tc>
                  <a:txBody>
                    <a:bodyPr/>
                    <a:lstStyle/>
                    <a:p>
                      <a:pPr marL="180975" indent="-180975">
                        <a:lnSpc>
                          <a:spcPts val="3500"/>
                        </a:lnSpc>
                        <a:buFont typeface="Arial" panose="020B0604020202020204" pitchFamily="34" charset="0"/>
                        <a:buChar char="•"/>
                      </a:pP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耐用年限二年以上且金額</a:t>
                      </a:r>
                      <a:r>
                        <a:rPr lang="en-US" altLang="zh-TW" sz="2400" b="1" dirty="0" smtClean="0">
                          <a:solidFill>
                            <a:srgbClr val="FF0000"/>
                          </a:solidFill>
                          <a:latin typeface="Times New Roman" pitchFamily="18" charset="0"/>
                          <a:ea typeface="標楷體" panose="03000509000000000000" pitchFamily="65" charset="-120"/>
                          <a:cs typeface="Times New Roman" pitchFamily="18" charset="0"/>
                        </a:rPr>
                        <a:t>10,000</a:t>
                      </a:r>
                      <a:r>
                        <a:rPr lang="zh-TW" altLang="en-US" sz="2400" b="1" dirty="0" smtClean="0">
                          <a:solidFill>
                            <a:srgbClr val="FF0000"/>
                          </a:solidFill>
                          <a:latin typeface="Times New Roman" pitchFamily="18" charset="0"/>
                          <a:ea typeface="標楷體" panose="03000509000000000000" pitchFamily="65" charset="-120"/>
                          <a:cs typeface="Times New Roman" pitchFamily="18" charset="0"/>
                        </a:rPr>
                        <a:t>元（含）</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以上之儀器、設備之支出。各單位編列預算時需將用途、規格、新購或汰換等列示清楚，執行時依</a:t>
                      </a:r>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輔仁大學採購作業辦法</a:t>
                      </a:r>
                      <a:r>
                        <a:rPr lang="en-US" altLang="zh-TW" sz="2400" b="0" dirty="0" smtClean="0">
                          <a:solidFill>
                            <a:schemeClr val="tx1"/>
                          </a:solidFill>
                          <a:latin typeface="Times New Roman" pitchFamily="18" charset="0"/>
                          <a:ea typeface="標楷體" panose="03000509000000000000" pitchFamily="65" charset="-120"/>
                          <a:cs typeface="Times New Roman" pitchFamily="18" charset="0"/>
                        </a:rPr>
                        <a:t>》</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辦理。</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ts val="3500"/>
                        </a:lnSpc>
                        <a:buFont typeface="Arial" panose="020B0604020202020204" pitchFamily="34" charset="0"/>
                        <a:buChar char="•"/>
                      </a:pPr>
                      <a:r>
                        <a:rPr lang="zh-TW" altLang="en-US" sz="2400" b="1" dirty="0" smtClean="0">
                          <a:solidFill>
                            <a:srgbClr val="0033CC"/>
                          </a:solidFill>
                          <a:latin typeface="Times New Roman" pitchFamily="18" charset="0"/>
                          <a:ea typeface="標楷體" panose="03000509000000000000" pitchFamily="65" charset="-120"/>
                          <a:cs typeface="Times New Roman" pitchFamily="18" charset="0"/>
                        </a:rPr>
                        <a:t>特別計畫資本支出</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設備預算應配合</a:t>
                      </a:r>
                      <a:r>
                        <a:rPr lang="zh-TW" altLang="en-US" sz="2400" b="1" dirty="0" smtClean="0">
                          <a:solidFill>
                            <a:srgbClr val="0033CC"/>
                          </a:solidFill>
                          <a:latin typeface="Times New Roman" pitchFamily="18" charset="0"/>
                          <a:ea typeface="標楷體" panose="03000509000000000000" pitchFamily="65" charset="-120"/>
                          <a:cs typeface="Times New Roman" pitchFamily="18" charset="0"/>
                        </a:rPr>
                        <a:t>中程校務發展計畫</a:t>
                      </a: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編列。</a:t>
                      </a:r>
                      <a:endParaRPr lang="en-US" altLang="zh-TW" sz="2400" b="0" dirty="0" smtClean="0">
                        <a:solidFill>
                          <a:schemeClr val="tx1"/>
                        </a:solidFill>
                        <a:latin typeface="標楷體" panose="03000509000000000000" pitchFamily="65" charset="-120"/>
                        <a:ea typeface="標楷體" panose="03000509000000000000" pitchFamily="65" charset="-120"/>
                      </a:endParaRPr>
                    </a:p>
                  </a:txBody>
                  <a:tcPr marT="45709" marB="45709"/>
                </a:tc>
                <a:extLst>
                  <a:ext uri="{0D108BD9-81ED-4DB2-BD59-A6C34878D82A}">
                    <a16:rowId xmlns:a16="http://schemas.microsoft.com/office/drawing/2014/main" val="10001"/>
                  </a:ext>
                </a:extLst>
              </a:tr>
            </a:tbl>
          </a:graphicData>
        </a:graphic>
      </p:graphicFrame>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569069731"/>
              </p:ext>
            </p:extLst>
          </p:nvPr>
        </p:nvGraphicFramePr>
        <p:xfrm>
          <a:off x="247650" y="550198"/>
          <a:ext cx="8724900" cy="536416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457136">
                <a:tc>
                  <a:txBody>
                    <a:bodyPr/>
                    <a:lstStyle/>
                    <a:p>
                      <a:pPr algn="ctr"/>
                      <a:r>
                        <a:rPr lang="zh-TW" altLang="en-US" sz="2400" dirty="0" smtClean="0">
                          <a:latin typeface="標楷體" panose="03000509000000000000" pitchFamily="65" charset="-120"/>
                          <a:ea typeface="標楷體" panose="03000509000000000000" pitchFamily="65" charset="-120"/>
                        </a:rPr>
                        <a:t>電腦</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印表機</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冷氣</a:t>
                      </a:r>
                      <a:endParaRPr lang="zh-TW" altLang="en-US" sz="2400" dirty="0">
                        <a:latin typeface="標楷體" panose="03000509000000000000" pitchFamily="65" charset="-120"/>
                        <a:ea typeface="標楷體" panose="03000509000000000000" pitchFamily="65" charset="-120"/>
                      </a:endParaRPr>
                    </a:p>
                  </a:txBody>
                  <a:tcPr marT="45688" marB="45688"/>
                </a:tc>
                <a:tc>
                  <a:txBody>
                    <a:bodyPr/>
                    <a:lstStyle/>
                    <a:p>
                      <a:pPr algn="ctr"/>
                      <a:r>
                        <a:rPr lang="zh-TW" altLang="en-US" sz="2400" dirty="0" smtClean="0">
                          <a:latin typeface="標楷體" panose="03000509000000000000" pitchFamily="65" charset="-120"/>
                          <a:ea typeface="標楷體" panose="03000509000000000000" pitchFamily="65" charset="-120"/>
                        </a:rPr>
                        <a:t>辦公家具</a:t>
                      </a:r>
                      <a:endParaRPr lang="zh-TW" altLang="en-US" sz="2400" dirty="0">
                        <a:latin typeface="標楷體" panose="03000509000000000000" pitchFamily="65" charset="-120"/>
                        <a:ea typeface="標楷體" panose="03000509000000000000" pitchFamily="65" charset="-120"/>
                      </a:endParaRPr>
                    </a:p>
                  </a:txBody>
                  <a:tcPr marT="45688" marB="45688"/>
                </a:tc>
                <a:extLst>
                  <a:ext uri="{0D108BD9-81ED-4DB2-BD59-A6C34878D82A}">
                    <a16:rowId xmlns:a16="http://schemas.microsoft.com/office/drawing/2014/main" val="10000"/>
                  </a:ext>
                </a:extLst>
              </a:tr>
              <a:tr h="4907026">
                <a:tc>
                  <a:txBody>
                    <a:bodyPr/>
                    <a:lstStyle/>
                    <a:p>
                      <a:pPr marL="180975" indent="-180975">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行政人員以個人桌上型電腦、教師以筆記型電腦為編列原則。</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nSpc>
                          <a:spcPct val="100000"/>
                        </a:lnSpc>
                        <a:spcBef>
                          <a:spcPts val="600"/>
                        </a:spcBef>
                        <a:buFont typeface="Arial" panose="020B0604020202020204" pitchFamily="34" charset="0"/>
                        <a:buChar char="•"/>
                      </a:pPr>
                      <a:r>
                        <a:rPr lang="zh-TW" altLang="en-US" sz="2200" b="1" dirty="0" smtClean="0">
                          <a:solidFill>
                            <a:schemeClr val="tx1"/>
                          </a:solidFill>
                          <a:latin typeface="Times New Roman" pitchFamily="18" charset="0"/>
                          <a:ea typeface="標楷體" panose="03000509000000000000" pitchFamily="65" charset="-120"/>
                          <a:cs typeface="Times New Roman" pitchFamily="18" charset="0"/>
                        </a:rPr>
                        <a:t>桌上型</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電</a:t>
                      </a:r>
                      <a:r>
                        <a:rPr lang="zh-TW" altLang="en-US" sz="2200" dirty="0" smtClean="0">
                          <a:latin typeface="Times New Roman" pitchFamily="18" charset="0"/>
                          <a:ea typeface="標楷體" panose="03000509000000000000" pitchFamily="65" charset="-120"/>
                          <a:cs typeface="Times New Roman" pitchFamily="18" charset="0"/>
                        </a:rPr>
                        <a:t>腦</a:t>
                      </a:r>
                      <a:r>
                        <a:rPr lang="en-US" altLang="zh-TW" sz="2200" b="1" dirty="0" smtClean="0">
                          <a:solidFill>
                            <a:srgbClr val="0033CC"/>
                          </a:solidFill>
                          <a:latin typeface="Times New Roman" pitchFamily="18" charset="0"/>
                          <a:ea typeface="標楷體" panose="03000509000000000000" pitchFamily="65" charset="-120"/>
                          <a:cs typeface="Times New Roman" pitchFamily="18" charset="0"/>
                        </a:rPr>
                        <a:t>23,000</a:t>
                      </a:r>
                      <a:r>
                        <a:rPr lang="zh-TW" altLang="en-US" sz="2200" b="1" dirty="0" smtClean="0">
                          <a:solidFill>
                            <a:srgbClr val="0033CC"/>
                          </a:solidFill>
                          <a:latin typeface="Times New Roman" pitchFamily="18" charset="0"/>
                          <a:ea typeface="標楷體" panose="03000509000000000000" pitchFamily="65" charset="-120"/>
                          <a:cs typeface="Times New Roman" pitchFamily="18" charset="0"/>
                        </a:rPr>
                        <a:t>元</a:t>
                      </a:r>
                      <a:endParaRPr lang="en-US" altLang="zh-TW" sz="2200" b="1" dirty="0" smtClean="0">
                        <a:solidFill>
                          <a:srgbClr val="0033CC"/>
                        </a:solidFill>
                        <a:latin typeface="Times New Roman" pitchFamily="18" charset="0"/>
                        <a:ea typeface="標楷體" panose="03000509000000000000" pitchFamily="65" charset="-120"/>
                        <a:cs typeface="Times New Roman" pitchFamily="18" charset="0"/>
                      </a:endParaRPr>
                    </a:p>
                    <a:p>
                      <a:pPr marL="85725" indent="0" algn="l">
                        <a:lnSpc>
                          <a:spcPct val="100000"/>
                        </a:lnSpc>
                        <a:spcBef>
                          <a:spcPts val="600"/>
                        </a:spcBef>
                        <a:buFont typeface="Arial" panose="020B0604020202020204" pitchFamily="34" charset="0"/>
                        <a:buNone/>
                      </a:pP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含電腦主機</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20,000</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元及電腦螢幕</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3,000</a:t>
                      </a: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元</a:t>
                      </a:r>
                      <a:r>
                        <a:rPr lang="en-US" altLang="zh-TW" sz="2200" dirty="0" smtClean="0">
                          <a:solidFill>
                            <a:srgbClr val="FF0000"/>
                          </a:solidFill>
                          <a:latin typeface="Times New Roman" pitchFamily="18" charset="0"/>
                          <a:ea typeface="標楷體" panose="03000509000000000000" pitchFamily="65" charset="-120"/>
                          <a:cs typeface="Times New Roman" pitchFamily="18" charset="0"/>
                        </a:rPr>
                        <a:t>)</a:t>
                      </a:r>
                    </a:p>
                    <a:p>
                      <a:pPr marL="180975" indent="-180975">
                        <a:spcBef>
                          <a:spcPts val="600"/>
                        </a:spcBef>
                        <a:buFont typeface="Arial" panose="020B0604020202020204" pitchFamily="34" charset="0"/>
                        <a:buChar char="•"/>
                      </a:pPr>
                      <a:r>
                        <a:rPr lang="zh-TW" altLang="en-US" sz="2200" b="1" dirty="0" smtClean="0">
                          <a:solidFill>
                            <a:schemeClr val="tx1"/>
                          </a:solidFill>
                          <a:latin typeface="Times New Roman" pitchFamily="18" charset="0"/>
                          <a:ea typeface="標楷體" panose="03000509000000000000" pitchFamily="65" charset="-120"/>
                          <a:cs typeface="Times New Roman" pitchFamily="18" charset="0"/>
                        </a:rPr>
                        <a:t>筆記型</a:t>
                      </a:r>
                      <a:r>
                        <a:rPr lang="zh-TW" altLang="en-US" sz="2200" dirty="0" smtClean="0">
                          <a:latin typeface="Times New Roman" pitchFamily="18" charset="0"/>
                          <a:ea typeface="標楷體" panose="03000509000000000000" pitchFamily="65" charset="-120"/>
                          <a:cs typeface="Times New Roman" pitchFamily="18" charset="0"/>
                        </a:rPr>
                        <a:t>電腦</a:t>
                      </a:r>
                      <a:r>
                        <a:rPr lang="en-US" altLang="zh-TW" sz="2200" b="1" dirty="0" smtClean="0">
                          <a:solidFill>
                            <a:srgbClr val="0033CC"/>
                          </a:solidFill>
                          <a:latin typeface="Times New Roman" pitchFamily="18" charset="0"/>
                          <a:ea typeface="標楷體" panose="03000509000000000000" pitchFamily="65" charset="-120"/>
                          <a:cs typeface="Times New Roman" pitchFamily="18" charset="0"/>
                        </a:rPr>
                        <a:t>30,000</a:t>
                      </a:r>
                      <a:r>
                        <a:rPr lang="zh-TW" altLang="en-US" sz="2200" b="1" dirty="0" smtClean="0">
                          <a:solidFill>
                            <a:srgbClr val="0033CC"/>
                          </a:solidFill>
                          <a:latin typeface="Times New Roman" pitchFamily="18" charset="0"/>
                          <a:ea typeface="標楷體" panose="03000509000000000000" pitchFamily="65" charset="-120"/>
                          <a:cs typeface="Times New Roman" pitchFamily="18" charset="0"/>
                        </a:rPr>
                        <a:t>元</a:t>
                      </a:r>
                      <a:r>
                        <a:rPr lang="zh-TW" altLang="en-US" sz="2200" dirty="0" smtClean="0">
                          <a:latin typeface="Times New Roman" pitchFamily="18" charset="0"/>
                          <a:ea typeface="標楷體" panose="03000509000000000000" pitchFamily="65" charset="-120"/>
                          <a:cs typeface="Times New Roman" pitchFamily="18" charset="0"/>
                        </a:rPr>
                        <a:t>為編列標準。</a:t>
                      </a:r>
                      <a:endParaRPr lang="en-US" altLang="zh-TW" sz="2200" dirty="0" smtClean="0">
                        <a:latin typeface="Times New Roman" pitchFamily="18" charset="0"/>
                        <a:ea typeface="標楷體" panose="03000509000000000000" pitchFamily="65" charset="-120"/>
                        <a:cs typeface="Times New Roman" pitchFamily="18" charset="0"/>
                      </a:endParaRPr>
                    </a:p>
                    <a:p>
                      <a:pPr marL="0" indent="0">
                        <a:lnSpc>
                          <a:spcPts val="2400"/>
                        </a:lnSpc>
                        <a:buFont typeface="Arial" panose="020B0604020202020204" pitchFamily="34" charset="0"/>
                        <a:buNone/>
                      </a:pPr>
                      <a:endParaRPr lang="en-US" altLang="zh-TW" sz="2200" dirty="0" smtClean="0">
                        <a:latin typeface="Times New Roman" pitchFamily="18" charset="0"/>
                        <a:ea typeface="標楷體" panose="03000509000000000000" pitchFamily="65" charset="-120"/>
                        <a:cs typeface="Times New Roman" pitchFamily="18" charset="0"/>
                      </a:endParaRPr>
                    </a:p>
                    <a:p>
                      <a:pPr marL="0" indent="0">
                        <a:buFont typeface="Arial" panose="020B0604020202020204" pitchFamily="34" charset="0"/>
                        <a:buNone/>
                      </a:pPr>
                      <a:r>
                        <a:rPr lang="zh-TW" altLang="en-US" sz="2200" dirty="0" smtClean="0">
                          <a:latin typeface="Times New Roman" pitchFamily="18" charset="0"/>
                          <a:ea typeface="標楷體" panose="03000509000000000000" pitchFamily="65" charset="-120"/>
                          <a:cs typeface="Times New Roman" pitchFamily="18" charset="0"/>
                        </a:rPr>
                        <a:t>若系所單位有特殊需求，請自行補足差額後採購。 </a:t>
                      </a:r>
                      <a:endParaRPr lang="zh-TW" altLang="en-US" sz="22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buFont typeface="Arial" panose="020B0604020202020204" pitchFamily="34" charset="0"/>
                        <a:buChar char="•"/>
                      </a:pPr>
                      <a:r>
                        <a:rPr lang="en-US" altLang="zh-TW" sz="2200" dirty="0" smtClean="0">
                          <a:latin typeface="Times New Roman" pitchFamily="18" charset="0"/>
                          <a:ea typeface="標楷體" panose="03000509000000000000" pitchFamily="65" charset="-120"/>
                          <a:cs typeface="Times New Roman" pitchFamily="18" charset="0"/>
                        </a:rPr>
                        <a:t>A4</a:t>
                      </a:r>
                      <a:r>
                        <a:rPr lang="zh-TW" altLang="en-US" sz="2200" dirty="0" smtClean="0">
                          <a:latin typeface="Times New Roman" pitchFamily="18" charset="0"/>
                          <a:ea typeface="標楷體" panose="03000509000000000000" pitchFamily="65" charset="-120"/>
                          <a:cs typeface="Times New Roman" pitchFamily="18" charset="0"/>
                        </a:rPr>
                        <a:t>雷射印表機</a:t>
                      </a:r>
                      <a:r>
                        <a:rPr lang="en-US" altLang="zh-TW" sz="2200" dirty="0" smtClean="0">
                          <a:latin typeface="Times New Roman" pitchFamily="18" charset="0"/>
                          <a:ea typeface="標楷體" panose="03000509000000000000" pitchFamily="65" charset="-120"/>
                          <a:cs typeface="Times New Roman" pitchFamily="18" charset="0"/>
                        </a:rPr>
                        <a:t>15,000</a:t>
                      </a:r>
                      <a:r>
                        <a:rPr lang="zh-TW" altLang="en-US" sz="2200" dirty="0" smtClean="0">
                          <a:latin typeface="Times New Roman" pitchFamily="18" charset="0"/>
                          <a:ea typeface="標楷體" panose="03000509000000000000" pitchFamily="65" charset="-120"/>
                          <a:cs typeface="Times New Roman" pitchFamily="18" charset="0"/>
                        </a:rPr>
                        <a:t>元以下。</a:t>
                      </a:r>
                      <a:endParaRPr lang="en-US" altLang="zh-TW" sz="2200" dirty="0" smtClean="0">
                        <a:latin typeface="Times New Roman" pitchFamily="18" charset="0"/>
                        <a:ea typeface="標楷體" panose="03000509000000000000" pitchFamily="65" charset="-120"/>
                        <a:cs typeface="Times New Roman" pitchFamily="18" charset="0"/>
                      </a:endParaRPr>
                    </a:p>
                    <a:p>
                      <a:pPr marL="180975" indent="-180975">
                        <a:buFont typeface="Arial" panose="020B0604020202020204" pitchFamily="34" charset="0"/>
                        <a:buChar char="•"/>
                      </a:pPr>
                      <a:r>
                        <a:rPr lang="zh-TW" altLang="en-US" sz="2200" dirty="0" smtClean="0">
                          <a:latin typeface="Times New Roman" pitchFamily="18" charset="0"/>
                          <a:ea typeface="標楷體" panose="03000509000000000000" pitchFamily="65" charset="-120"/>
                          <a:cs typeface="Times New Roman" pitchFamily="18" charset="0"/>
                        </a:rPr>
                        <a:t>有特殊需求者可另案說明 。</a:t>
                      </a:r>
                    </a:p>
                    <a:p>
                      <a:endParaRPr lang="zh-TW" altLang="en-US" sz="22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buFont typeface="Arial" pitchFamily="34" charset="0"/>
                        <a:buChar char="•"/>
                        <a:tabLst/>
                      </a:pPr>
                      <a:r>
                        <a:rPr lang="zh-TW" altLang="en-US" sz="2200" dirty="0" smtClean="0">
                          <a:solidFill>
                            <a:srgbClr val="FF0000"/>
                          </a:solidFill>
                          <a:latin typeface="Times New Roman" pitchFamily="18" charset="0"/>
                          <a:ea typeface="標楷體" panose="03000509000000000000" pitchFamily="65" charset="-120"/>
                          <a:cs typeface="Times New Roman" pitchFamily="18" charset="0"/>
                        </a:rPr>
                        <a:t>窗型冷氣為優先考量</a:t>
                      </a:r>
                      <a:r>
                        <a:rPr lang="zh-TW" altLang="en-US" sz="2200" dirty="0" smtClean="0">
                          <a:latin typeface="Times New Roman" pitchFamily="18" charset="0"/>
                          <a:ea typeface="標楷體" panose="03000509000000000000" pitchFamily="65" charset="-120"/>
                          <a:cs typeface="Times New Roman" pitchFamily="18" charset="0"/>
                        </a:rPr>
                        <a:t>，除非該空間無法安裝窗型冷氣，再以分離式冷氣編列。</a:t>
                      </a:r>
                      <a:endParaRPr lang="en-US" altLang="zh-TW" sz="2200" dirty="0" smtClean="0">
                        <a:latin typeface="Times New Roman" pitchFamily="18" charset="0"/>
                        <a:ea typeface="標楷體" panose="03000509000000000000" pitchFamily="65" charset="-120"/>
                        <a:cs typeface="Times New Roman" pitchFamily="18" charset="0"/>
                      </a:endParaRPr>
                    </a:p>
                    <a:p>
                      <a:pPr marL="180975" indent="-180975">
                        <a:buFont typeface="Arial" pitchFamily="34" charset="0"/>
                        <a:buChar char="•"/>
                      </a:pPr>
                      <a:r>
                        <a:rPr lang="zh-TW" altLang="en-US" sz="2200" dirty="0" smtClean="0">
                          <a:latin typeface="Times New Roman" pitchFamily="18" charset="0"/>
                          <a:ea typeface="標楷體" panose="03000509000000000000" pitchFamily="65" charset="-120"/>
                          <a:cs typeface="Times New Roman" pitchFamily="18" charset="0"/>
                        </a:rPr>
                        <a:t>其他特殊空間，依現況處理。</a:t>
                      </a:r>
                      <a:endParaRPr lang="en-US" altLang="zh-TW" sz="2200" dirty="0" smtClean="0">
                        <a:latin typeface="Times New Roman" pitchFamily="18" charset="0"/>
                        <a:ea typeface="標楷體" panose="03000509000000000000" pitchFamily="65" charset="-120"/>
                        <a:cs typeface="Times New Roman" pitchFamily="18" charset="0"/>
                      </a:endParaRPr>
                    </a:p>
                    <a:p>
                      <a:pPr>
                        <a:lnSpc>
                          <a:spcPts val="1800"/>
                        </a:lnSpc>
                      </a:pPr>
                      <a:endParaRPr lang="zh-TW" altLang="en-US" sz="2200" dirty="0" smtClean="0">
                        <a:latin typeface="Times New Roman" pitchFamily="18" charset="0"/>
                        <a:ea typeface="標楷體" panose="03000509000000000000" pitchFamily="65" charset="-120"/>
                        <a:cs typeface="Times New Roman" pitchFamily="18" charset="0"/>
                      </a:endParaRPr>
                    </a:p>
                    <a:p>
                      <a:r>
                        <a:rPr lang="en-US" altLang="zh-TW" sz="2000" dirty="0" smtClean="0">
                          <a:latin typeface="Times New Roman" pitchFamily="18" charset="0"/>
                          <a:ea typeface="標楷體" panose="03000509000000000000" pitchFamily="65" charset="-120"/>
                          <a:cs typeface="Times New Roman" pitchFamily="18" charset="0"/>
                        </a:rPr>
                        <a:t>【</a:t>
                      </a:r>
                      <a:r>
                        <a:rPr lang="zh-TW" altLang="en-US" sz="2000" dirty="0" smtClean="0">
                          <a:latin typeface="Times New Roman" pitchFamily="18" charset="0"/>
                          <a:ea typeface="標楷體" panose="03000509000000000000" pitchFamily="65" charset="-120"/>
                          <a:cs typeface="Times New Roman" pitchFamily="18" charset="0"/>
                        </a:rPr>
                        <a:t>非異常報廢之冷氣，</a:t>
                      </a:r>
                      <a:r>
                        <a:rPr lang="zh-TW" altLang="en-US" sz="2000" b="1" dirty="0" smtClean="0">
                          <a:solidFill>
                            <a:srgbClr val="008000"/>
                          </a:solidFill>
                          <a:latin typeface="Times New Roman" pitchFamily="18" charset="0"/>
                          <a:ea typeface="標楷體" panose="03000509000000000000" pitchFamily="65" charset="-120"/>
                          <a:cs typeface="Times New Roman" pitchFamily="18" charset="0"/>
                        </a:rPr>
                        <a:t>使用年限為至少</a:t>
                      </a:r>
                      <a:r>
                        <a:rPr lang="en-US" altLang="zh-TW" sz="2000" b="1" dirty="0" smtClean="0">
                          <a:solidFill>
                            <a:srgbClr val="008000"/>
                          </a:solidFill>
                          <a:latin typeface="Times New Roman" pitchFamily="18" charset="0"/>
                          <a:ea typeface="標楷體" panose="03000509000000000000" pitchFamily="65" charset="-120"/>
                          <a:cs typeface="Times New Roman" pitchFamily="18" charset="0"/>
                        </a:rPr>
                        <a:t>9</a:t>
                      </a:r>
                      <a:r>
                        <a:rPr lang="zh-TW" altLang="en-US" sz="2000" b="1" dirty="0" smtClean="0">
                          <a:solidFill>
                            <a:srgbClr val="008000"/>
                          </a:solidFill>
                          <a:latin typeface="Times New Roman" pitchFamily="18" charset="0"/>
                          <a:ea typeface="標楷體" panose="03000509000000000000" pitchFamily="65" charset="-120"/>
                          <a:cs typeface="Times New Roman" pitchFamily="18" charset="0"/>
                        </a:rPr>
                        <a:t>年</a:t>
                      </a:r>
                      <a:r>
                        <a:rPr lang="en-US" altLang="zh-TW" sz="2000" dirty="0" smtClean="0">
                          <a:latin typeface="Times New Roman" pitchFamily="18" charset="0"/>
                          <a:ea typeface="標楷體" panose="03000509000000000000" pitchFamily="65" charset="-120"/>
                          <a:cs typeface="Times New Roman" pitchFamily="18" charset="0"/>
                        </a:rPr>
                        <a:t>】</a:t>
                      </a:r>
                      <a:endParaRPr lang="zh-TW" altLang="en-US" sz="2000" dirty="0">
                        <a:latin typeface="Times New Roman" pitchFamily="18" charset="0"/>
                        <a:ea typeface="標楷體" panose="03000509000000000000" pitchFamily="65" charset="-120"/>
                        <a:cs typeface="Times New Roman" pitchFamily="18" charset="0"/>
                      </a:endParaRPr>
                    </a:p>
                  </a:txBody>
                  <a:tcPr marT="45688" marB="45688"/>
                </a:tc>
                <a:tc>
                  <a:txBody>
                    <a:bodyPr/>
                    <a:lstStyle/>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院長級為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190,000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tabLst/>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系所主任級為</a:t>
                      </a:r>
                      <a:r>
                        <a:rPr lang="en-US" altLang="zh-TW" sz="2200" spc="-100" baseline="0" dirty="0" smtClean="0">
                          <a:solidFill>
                            <a:schemeClr val="tx1"/>
                          </a:solidFill>
                          <a:latin typeface="Times New Roman" pitchFamily="18" charset="0"/>
                          <a:ea typeface="標楷體" panose="03000509000000000000" pitchFamily="65" charset="-120"/>
                          <a:cs typeface="Times New Roman" pitchFamily="18" charset="0"/>
                        </a:rPr>
                        <a:t>100,000</a:t>
                      </a:r>
                      <a:r>
                        <a:rPr lang="zh-TW" altLang="en-US" sz="2200" spc="-100" baseline="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spc="-100" baseline="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教師級為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45,000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en-US" altLang="zh-TW" sz="2200" dirty="0" smtClean="0">
                        <a:solidFill>
                          <a:schemeClr val="tx1"/>
                        </a:solidFill>
                        <a:latin typeface="Times New Roman" pitchFamily="18" charset="0"/>
                        <a:ea typeface="標楷體" panose="03000509000000000000" pitchFamily="65" charset="-120"/>
                        <a:cs typeface="Times New Roman" pitchFamily="18" charset="0"/>
                      </a:endParaRPr>
                    </a:p>
                    <a:p>
                      <a:pPr marL="180975" indent="-180975" algn="l">
                        <a:buFont typeface="Arial" panose="020B0604020202020204" pitchFamily="34" charset="0"/>
                        <a:buChar char="•"/>
                      </a:pP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行政人員級為</a:t>
                      </a:r>
                      <a:r>
                        <a:rPr lang="en-US" altLang="zh-TW" sz="2200" dirty="0" smtClean="0">
                          <a:solidFill>
                            <a:schemeClr val="tx1"/>
                          </a:solidFill>
                          <a:latin typeface="Times New Roman" pitchFamily="18" charset="0"/>
                          <a:ea typeface="標楷體" panose="03000509000000000000" pitchFamily="65" charset="-120"/>
                          <a:cs typeface="Times New Roman" pitchFamily="18" charset="0"/>
                        </a:rPr>
                        <a:t>11,000</a:t>
                      </a:r>
                      <a:r>
                        <a:rPr lang="zh-TW" altLang="en-US" sz="2200" dirty="0" smtClean="0">
                          <a:solidFill>
                            <a:schemeClr val="tx1"/>
                          </a:solidFill>
                          <a:latin typeface="Times New Roman" pitchFamily="18" charset="0"/>
                          <a:ea typeface="標楷體" panose="03000509000000000000" pitchFamily="65" charset="-120"/>
                          <a:cs typeface="Times New Roman" pitchFamily="18" charset="0"/>
                        </a:rPr>
                        <a:t>元</a:t>
                      </a:r>
                      <a:endParaRPr lang="zh-TW" altLang="en-US" sz="2200" dirty="0">
                        <a:solidFill>
                          <a:schemeClr val="tx1"/>
                        </a:solidFill>
                        <a:latin typeface="Times New Roman" pitchFamily="18" charset="0"/>
                        <a:ea typeface="標楷體" panose="03000509000000000000" pitchFamily="65" charset="-120"/>
                        <a:cs typeface="Times New Roman" pitchFamily="18" charset="0"/>
                      </a:endParaRPr>
                    </a:p>
                  </a:txBody>
                  <a:tcPr marT="45688" marB="45688"/>
                </a:tc>
                <a:extLst>
                  <a:ext uri="{0D108BD9-81ED-4DB2-BD59-A6C34878D82A}">
                    <a16:rowId xmlns:a16="http://schemas.microsoft.com/office/drawing/2014/main" val="10001"/>
                  </a:ext>
                </a:extLst>
              </a:tr>
            </a:tbl>
          </a:graphicData>
        </a:graphic>
      </p:graphicFrame>
      <p:sp>
        <p:nvSpPr>
          <p:cNvPr id="27667" name="矩形 4"/>
          <p:cNvSpPr>
            <a:spLocks noChangeArrowheads="1"/>
          </p:cNvSpPr>
          <p:nvPr/>
        </p:nvSpPr>
        <p:spPr bwMode="auto">
          <a:xfrm>
            <a:off x="209550" y="5565913"/>
            <a:ext cx="8763000" cy="1158737"/>
          </a:xfrm>
          <a:prstGeom prst="rect">
            <a:avLst/>
          </a:prstGeom>
          <a:solidFill>
            <a:schemeClr val="bg2">
              <a:lumMod val="75000"/>
            </a:schemeClr>
          </a:solidFill>
          <a:ln>
            <a:solidFill>
              <a:schemeClr val="bg2">
                <a:lumMod val="25000"/>
              </a:schemeClr>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lvl1pPr>
              <a:defRPr>
                <a:solidFill>
                  <a:schemeClr val="tx1"/>
                </a:solidFill>
                <a:latin typeface="Arial" charset="0"/>
                <a:ea typeface="標楷體" pitchFamily="65" charset="-120"/>
              </a:defRPr>
            </a:lvl1pPr>
            <a:lvl2pPr marL="742950" indent="-285750">
              <a:defRPr>
                <a:solidFill>
                  <a:schemeClr val="tx1"/>
                </a:solidFill>
                <a:latin typeface="Arial" charset="0"/>
                <a:ea typeface="標楷體" pitchFamily="65" charset="-120"/>
              </a:defRPr>
            </a:lvl2pPr>
            <a:lvl3pPr marL="1143000" indent="-228600">
              <a:defRPr>
                <a:solidFill>
                  <a:schemeClr val="tx1"/>
                </a:solidFill>
                <a:latin typeface="Arial" charset="0"/>
                <a:ea typeface="標楷體" pitchFamily="65" charset="-120"/>
              </a:defRPr>
            </a:lvl3pPr>
            <a:lvl4pPr marL="1600200" indent="-228600">
              <a:defRPr>
                <a:solidFill>
                  <a:schemeClr val="tx1"/>
                </a:solidFill>
                <a:latin typeface="Arial" charset="0"/>
                <a:ea typeface="標楷體" pitchFamily="65" charset="-120"/>
              </a:defRPr>
            </a:lvl4pPr>
            <a:lvl5pPr marL="2057400" indent="-228600">
              <a:defRPr>
                <a:solidFill>
                  <a:schemeClr val="tx1"/>
                </a:solidFill>
                <a:latin typeface="Arial" charset="0"/>
                <a:ea typeface="標楷體" pitchFamily="65" charset="-120"/>
              </a:defRPr>
            </a:lvl5pPr>
            <a:lvl6pPr marL="2514600" indent="-228600" eaLnBrk="0" fontAlgn="base" hangingPunct="0">
              <a:spcBef>
                <a:spcPct val="0"/>
              </a:spcBef>
              <a:spcAft>
                <a:spcPct val="0"/>
              </a:spcAft>
              <a:defRPr>
                <a:solidFill>
                  <a:schemeClr val="tx1"/>
                </a:solidFill>
                <a:latin typeface="Arial" charset="0"/>
                <a:ea typeface="標楷體" pitchFamily="65" charset="-120"/>
              </a:defRPr>
            </a:lvl6pPr>
            <a:lvl7pPr marL="2971800" indent="-228600" eaLnBrk="0" fontAlgn="base" hangingPunct="0">
              <a:spcBef>
                <a:spcPct val="0"/>
              </a:spcBef>
              <a:spcAft>
                <a:spcPct val="0"/>
              </a:spcAft>
              <a:defRPr>
                <a:solidFill>
                  <a:schemeClr val="tx1"/>
                </a:solidFill>
                <a:latin typeface="Arial" charset="0"/>
                <a:ea typeface="標楷體" pitchFamily="65" charset="-120"/>
              </a:defRPr>
            </a:lvl7pPr>
            <a:lvl8pPr marL="3429000" indent="-228600" eaLnBrk="0" fontAlgn="base" hangingPunct="0">
              <a:spcBef>
                <a:spcPct val="0"/>
              </a:spcBef>
              <a:spcAft>
                <a:spcPct val="0"/>
              </a:spcAft>
              <a:defRPr>
                <a:solidFill>
                  <a:schemeClr val="tx1"/>
                </a:solidFill>
                <a:latin typeface="Arial" charset="0"/>
                <a:ea typeface="標楷體" pitchFamily="65" charset="-120"/>
              </a:defRPr>
            </a:lvl8pPr>
            <a:lvl9pPr marL="3886200" indent="-228600" eaLnBrk="0" fontAlgn="base" hangingPunct="0">
              <a:spcBef>
                <a:spcPct val="0"/>
              </a:spcBef>
              <a:spcAft>
                <a:spcPct val="0"/>
              </a:spcAft>
              <a:defRPr>
                <a:solidFill>
                  <a:schemeClr val="tx1"/>
                </a:solidFill>
                <a:latin typeface="Arial" charset="0"/>
                <a:ea typeface="標楷體" pitchFamily="65" charset="-120"/>
              </a:defRPr>
            </a:lvl9pPr>
          </a:lstStyle>
          <a:p>
            <a:r>
              <a:rPr lang="en-US" altLang="zh-TW" sz="2000" dirty="0">
                <a:latin typeface="Times New Roman" pitchFamily="18" charset="0"/>
                <a:cs typeface="Times New Roman" pitchFamily="18" charset="0"/>
              </a:rPr>
              <a:t>1.</a:t>
            </a:r>
            <a:r>
              <a:rPr lang="zh-TW" altLang="en-US" sz="2000" dirty="0">
                <a:latin typeface="Times New Roman" pitchFamily="18" charset="0"/>
                <a:cs typeface="Times New Roman" pitchFamily="18" charset="0"/>
              </a:rPr>
              <a:t>電腦、冷氣及家具之規格配備，請</a:t>
            </a:r>
            <a:r>
              <a:rPr lang="zh-TW" altLang="en-US" sz="2000" b="1" dirty="0">
                <a:solidFill>
                  <a:srgbClr val="0033CC"/>
                </a:solidFill>
                <a:latin typeface="Times New Roman" pitchFamily="18" charset="0"/>
                <a:cs typeface="Times New Roman" pitchFamily="18" charset="0"/>
              </a:rPr>
              <a:t>依總務處規定</a:t>
            </a:r>
            <a:r>
              <a:rPr lang="zh-TW" altLang="en-US" sz="2000" b="1" dirty="0" smtClean="0">
                <a:solidFill>
                  <a:srgbClr val="0033CC"/>
                </a:solidFill>
                <a:latin typeface="Times New Roman" pitchFamily="18" charset="0"/>
                <a:cs typeface="Times New Roman" pitchFamily="18" charset="0"/>
              </a:rPr>
              <a:t>處理。</a:t>
            </a:r>
            <a:endParaRPr lang="en-US" altLang="zh-TW" sz="2000" b="1" dirty="0">
              <a:solidFill>
                <a:srgbClr val="0033CC"/>
              </a:solidFill>
              <a:latin typeface="Times New Roman" pitchFamily="18" charset="0"/>
              <a:cs typeface="Times New Roman" pitchFamily="18" charset="0"/>
            </a:endParaRPr>
          </a:p>
          <a:p>
            <a:r>
              <a:rPr lang="en-US" altLang="zh-TW" sz="2000" dirty="0">
                <a:latin typeface="Times New Roman" pitchFamily="18" charset="0"/>
                <a:cs typeface="Times New Roman" pitchFamily="18" charset="0"/>
              </a:rPr>
              <a:t>2.</a:t>
            </a:r>
            <a:r>
              <a:rPr lang="zh-TW" altLang="en-US" sz="2000" dirty="0">
                <a:latin typeface="標楷體" pitchFamily="65" charset="-120"/>
              </a:rPr>
              <a:t>新設系所單位或增聘教師，亦或已達報廢且不堪使用者，在該單位預算</a:t>
            </a:r>
            <a:r>
              <a:rPr lang="zh-TW" altLang="en-US" sz="2000" dirty="0" smtClean="0">
                <a:latin typeface="標楷體" pitchFamily="65" charset="-120"/>
              </a:rPr>
              <a:t>額</a:t>
            </a:r>
            <a:endParaRPr lang="en-US" altLang="zh-TW" sz="2000" dirty="0" smtClean="0">
              <a:latin typeface="標楷體" pitchFamily="65" charset="-120"/>
            </a:endParaRPr>
          </a:p>
          <a:p>
            <a:pPr indent="182563"/>
            <a:r>
              <a:rPr lang="zh-TW" altLang="en-US" sz="2000" dirty="0" smtClean="0">
                <a:latin typeface="標楷體" pitchFamily="65" charset="-120"/>
              </a:rPr>
              <a:t>度</a:t>
            </a:r>
            <a:r>
              <a:rPr lang="zh-TW" altLang="en-US" sz="2000" dirty="0">
                <a:latin typeface="標楷體" pitchFamily="65" charset="-120"/>
              </a:rPr>
              <a:t>內編列。</a:t>
            </a:r>
          </a:p>
        </p:txBody>
      </p:sp>
      <p:grpSp>
        <p:nvGrpSpPr>
          <p:cNvPr id="10" name="群組 9"/>
          <p:cNvGrpSpPr/>
          <p:nvPr/>
        </p:nvGrpSpPr>
        <p:grpSpPr>
          <a:xfrm>
            <a:off x="17782" y="-36731"/>
            <a:ext cx="9126218" cy="646331"/>
            <a:chOff x="0" y="147211"/>
            <a:chExt cx="9126218" cy="646331"/>
          </a:xfrm>
        </p:grpSpPr>
        <p:sp>
          <p:nvSpPr>
            <p:cNvPr id="11" name="文字方塊 10"/>
            <p:cNvSpPr txBox="1"/>
            <p:nvPr/>
          </p:nvSpPr>
          <p:spPr>
            <a:xfrm>
              <a:off x="1613505" y="147211"/>
              <a:ext cx="526542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支出面</a:t>
              </a:r>
              <a:endParaRPr lang="zh-TW" altLang="en-US" dirty="0">
                <a:solidFill>
                  <a:srgbClr val="002060"/>
                </a:solidFill>
              </a:endParaRPr>
            </a:p>
          </p:txBody>
        </p:sp>
        <p:cxnSp>
          <p:nvCxnSpPr>
            <p:cNvPr id="12" name="直線接點 11"/>
            <p:cNvCxnSpPr/>
            <p:nvPr/>
          </p:nvCxnSpPr>
          <p:spPr>
            <a:xfrm flipV="1">
              <a:off x="0" y="501281"/>
              <a:ext cx="234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直線接點 12"/>
            <p:cNvCxnSpPr/>
            <p:nvPr/>
          </p:nvCxnSpPr>
          <p:spPr>
            <a:xfrm>
              <a:off x="6786218" y="501281"/>
              <a:ext cx="2340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椭圆 80"/>
          <p:cNvSpPr/>
          <p:nvPr/>
        </p:nvSpPr>
        <p:spPr bwMode="auto">
          <a:xfrm>
            <a:off x="1003406" y="634479"/>
            <a:ext cx="7272669" cy="1454899"/>
          </a:xfrm>
          <a:prstGeom prst="roundRect">
            <a:avLst/>
          </a:prstGeom>
          <a:solidFill>
            <a:schemeClr val="bg2">
              <a:lumMod val="50000"/>
            </a:schemeClr>
          </a:solidFill>
          <a:ln w="25400" cap="flat" cmpd="sng" algn="ctr">
            <a:solidFill>
              <a:schemeClr val="bg2">
                <a:lumMod val="25000"/>
              </a:schemeClr>
            </a:solidFill>
            <a:prstDash val="solid"/>
          </a:ln>
          <a:effectLst>
            <a:innerShdw blurRad="63500" dist="25400" dir="18660000">
              <a:prstClr val="black">
                <a:alpha val="35000"/>
              </a:prstClr>
            </a:innerShdw>
          </a:effectLst>
        </p:spPr>
        <p:txBody>
          <a:bodyPr lIns="36000" rIns="3600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47675" lvl="0" indent="-447675" eaLnBrk="1" fontAlgn="auto" hangingPunct="1">
              <a:spcBef>
                <a:spcPts val="1200"/>
              </a:spcBef>
              <a:spcAft>
                <a:spcPts val="0"/>
              </a:spcAft>
            </a:pPr>
            <a:endParaRPr lang="en-US" altLang="zh-TW" sz="2000" b="1" dirty="0" smtClean="0">
              <a:solidFill>
                <a:srgbClr val="C00000"/>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smtClean="0">
                <a:solidFill>
                  <a:srgbClr val="C00000"/>
                </a:solidFill>
                <a:latin typeface="微軟正黑體" pitchFamily="34" charset="-120"/>
                <a:ea typeface="微軟正黑體" pitchFamily="34" charset="-120"/>
                <a:cs typeface="Times New Roman" pitchFamily="18" charset="0"/>
              </a:rPr>
              <a:t>包含</a:t>
            </a:r>
            <a:r>
              <a:rPr lang="zh-TW" altLang="en-US" sz="2400" b="1" dirty="0">
                <a:solidFill>
                  <a:prstClr val="white"/>
                </a:solidFill>
                <a:latin typeface="微軟正黑體" pitchFamily="34" charset="-120"/>
                <a:ea typeface="微軟正黑體" pitchFamily="34" charset="-120"/>
                <a:cs typeface="Times New Roman" pitchFamily="18" charset="0"/>
              </a:rPr>
              <a:t>一般</a:t>
            </a:r>
            <a:r>
              <a:rPr lang="zh-TW" altLang="en-US" sz="2400" b="1" dirty="0" smtClean="0">
                <a:solidFill>
                  <a:prstClr val="white"/>
                </a:solidFill>
                <a:latin typeface="微軟正黑體" pitchFamily="34" charset="-120"/>
                <a:ea typeface="微軟正黑體" pitchFamily="34" charset="-120"/>
                <a:cs typeface="Times New Roman" pitchFamily="18" charset="0"/>
              </a:rPr>
              <a:t>預算、單位</a:t>
            </a:r>
            <a:r>
              <a:rPr lang="zh-TW" altLang="en-US" sz="2400" b="1" dirty="0">
                <a:solidFill>
                  <a:prstClr val="white"/>
                </a:solidFill>
                <a:latin typeface="微軟正黑體" pitchFamily="34" charset="-120"/>
                <a:ea typeface="微軟正黑體" pitchFamily="34" charset="-120"/>
                <a:cs typeface="Times New Roman" pitchFamily="18" charset="0"/>
              </a:rPr>
              <a:t>特別計畫</a:t>
            </a:r>
            <a:endParaRPr lang="en-US" altLang="zh-TW" sz="2400" b="1" dirty="0">
              <a:solidFill>
                <a:prstClr val="white"/>
              </a:solidFill>
              <a:latin typeface="微軟正黑體" pitchFamily="34" charset="-120"/>
              <a:ea typeface="微軟正黑體" pitchFamily="34" charset="-120"/>
              <a:cs typeface="Times New Roman" pitchFamily="18" charset="0"/>
            </a:endParaRPr>
          </a:p>
          <a:p>
            <a:pPr marL="447675" lvl="0" indent="-447675" eaLnBrk="1" fontAlgn="auto" hangingPunct="1">
              <a:spcBef>
                <a:spcPts val="0"/>
              </a:spcBef>
              <a:spcAft>
                <a:spcPts val="0"/>
              </a:spcAft>
            </a:pPr>
            <a:r>
              <a:rPr lang="zh-TW" altLang="en-US" sz="2400" b="1" dirty="0">
                <a:solidFill>
                  <a:srgbClr val="0033CC"/>
                </a:solidFill>
                <a:latin typeface="微軟正黑體" pitchFamily="34" charset="-120"/>
                <a:ea typeface="微軟正黑體" pitchFamily="34" charset="-120"/>
                <a:cs typeface="Times New Roman" pitchFamily="18" charset="0"/>
              </a:rPr>
              <a:t>不包含</a:t>
            </a:r>
            <a:r>
              <a:rPr lang="zh-TW" altLang="en-US" sz="2400" b="1" dirty="0">
                <a:solidFill>
                  <a:prstClr val="white"/>
                </a:solidFill>
                <a:latin typeface="微軟正黑體" pitchFamily="34" charset="-120"/>
                <a:ea typeface="微軟正黑體" pitchFamily="34" charset="-120"/>
                <a:cs typeface="Times New Roman" pitchFamily="18" charset="0"/>
              </a:rPr>
              <a:t>校務獎補助</a:t>
            </a:r>
            <a:r>
              <a:rPr lang="zh-TW" altLang="en-US" sz="2400" b="1" dirty="0" smtClean="0">
                <a:solidFill>
                  <a:prstClr val="white"/>
                </a:solidFill>
                <a:latin typeface="微軟正黑體" pitchFamily="34" charset="-120"/>
                <a:ea typeface="微軟正黑體" pitchFamily="34" charset="-120"/>
                <a:cs typeface="Times New Roman" pitchFamily="18" charset="0"/>
              </a:rPr>
              <a:t>款、高教</a:t>
            </a:r>
            <a:r>
              <a:rPr lang="zh-TW" altLang="en-US" sz="2400" b="1" dirty="0">
                <a:solidFill>
                  <a:prstClr val="white"/>
                </a:solidFill>
                <a:latin typeface="微軟正黑體" pitchFamily="34" charset="-120"/>
                <a:ea typeface="微軟正黑體" pitchFamily="34" charset="-120"/>
                <a:cs typeface="Times New Roman" pitchFamily="18" charset="0"/>
              </a:rPr>
              <a:t>深耕補助</a:t>
            </a:r>
            <a:r>
              <a:rPr lang="zh-TW" altLang="en-US" sz="2400" b="1" dirty="0" smtClean="0">
                <a:solidFill>
                  <a:prstClr val="white"/>
                </a:solidFill>
                <a:latin typeface="微軟正黑體" pitchFamily="34" charset="-120"/>
                <a:ea typeface="微軟正黑體" pitchFamily="34" charset="-120"/>
                <a:cs typeface="Times New Roman" pitchFamily="18" charset="0"/>
              </a:rPr>
              <a:t>款</a:t>
            </a:r>
            <a:endParaRPr lang="en-US" altLang="zh-TW" sz="2400" b="1" dirty="0" smtClean="0">
              <a:solidFill>
                <a:prstClr val="white"/>
              </a:solidFill>
              <a:latin typeface="微軟正黑體" pitchFamily="34" charset="-120"/>
              <a:ea typeface="微軟正黑體" pitchFamily="34" charset="-120"/>
              <a:cs typeface="Times New Roman" pitchFamily="18" charset="0"/>
            </a:endParaRPr>
          </a:p>
          <a:p>
            <a:pPr eaLnBrk="1" fontAlgn="auto" hangingPunct="1">
              <a:spcBef>
                <a:spcPts val="0"/>
              </a:spcBef>
              <a:spcAft>
                <a:spcPts val="0"/>
              </a:spcAft>
            </a:pPr>
            <a:r>
              <a:rPr lang="en-US"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110</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學年度</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預算</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將結合校務獎補助</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款</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及高教深耕計畫做整體</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評估</a:t>
            </a:r>
            <a:r>
              <a:rPr lang="zh-HK"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視</a:t>
            </a:r>
            <a:r>
              <a:rPr lang="en-US"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110</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學年度</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收支預算</a:t>
            </a:r>
            <a:r>
              <a:rPr lang="zh-HK"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彙編</a:t>
            </a:r>
            <a:r>
              <a:rPr lang="zh-TW" altLang="zh-TW" sz="2000" b="1" kern="100" dirty="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情形再予調整</a:t>
            </a:r>
            <a:r>
              <a:rPr lang="zh-TW" altLang="zh-TW" sz="2000" b="1" kern="100" dirty="0" smtClean="0">
                <a:solidFill>
                  <a:srgbClr val="FFC000"/>
                </a:solidFill>
                <a:latin typeface="Calibri" panose="020F0502020204030204" pitchFamily="34" charset="0"/>
                <a:ea typeface="微軟正黑體" panose="020B0604030504040204" pitchFamily="34" charset="-120"/>
                <a:cs typeface="Times New Roman" panose="02020603050405020304" pitchFamily="18" charset="0"/>
              </a:rPr>
              <a:t>。</a:t>
            </a:r>
            <a:endParaRPr lang="zh-CN" altLang="en-US" sz="2000" dirty="0">
              <a:solidFill>
                <a:prstClr val="white"/>
              </a:solidFill>
              <a:latin typeface="微軟正黑體" pitchFamily="34" charset="-120"/>
              <a:ea typeface="微軟正黑體" pitchFamily="34" charset="-120"/>
            </a:endParaRPr>
          </a:p>
          <a:p>
            <a:pPr algn="ctr" eaLnBrk="1" fontAlgn="base" hangingPunct="1">
              <a:spcBef>
                <a:spcPct val="0"/>
              </a:spcBef>
              <a:spcAft>
                <a:spcPct val="0"/>
              </a:spcAft>
              <a:defRPr/>
            </a:pP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sp>
        <p:nvSpPr>
          <p:cNvPr id="31" name="TextBox 25"/>
          <p:cNvSpPr txBox="1"/>
          <p:nvPr/>
        </p:nvSpPr>
        <p:spPr bwMode="auto">
          <a:xfrm>
            <a:off x="5152662" y="4897260"/>
            <a:ext cx="3546569"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kern="0" dirty="0">
              <a:solidFill>
                <a:srgbClr val="FF0000"/>
              </a:solidFill>
              <a:latin typeface="Times New Roman" pitchFamily="18" charset="0"/>
              <a:cs typeface="Times New Roman" pitchFamily="18" charset="0"/>
            </a:endParaRPr>
          </a:p>
        </p:txBody>
      </p:sp>
      <p:grpSp>
        <p:nvGrpSpPr>
          <p:cNvPr id="27" name="群組 26"/>
          <p:cNvGrpSpPr/>
          <p:nvPr/>
        </p:nvGrpSpPr>
        <p:grpSpPr>
          <a:xfrm>
            <a:off x="566481" y="2033231"/>
            <a:ext cx="7933542" cy="4077170"/>
            <a:chOff x="3731743" y="1378725"/>
            <a:chExt cx="7804495" cy="4077170"/>
          </a:xfrm>
        </p:grpSpPr>
        <p:grpSp>
          <p:nvGrpSpPr>
            <p:cNvPr id="8" name="Group 24"/>
            <p:cNvGrpSpPr/>
            <p:nvPr/>
          </p:nvGrpSpPr>
          <p:grpSpPr>
            <a:xfrm>
              <a:off x="3731743" y="1616780"/>
              <a:ext cx="1366856" cy="661954"/>
              <a:chOff x="2152876" y="2565807"/>
              <a:chExt cx="1927113" cy="1948455"/>
            </a:xfrm>
          </p:grpSpPr>
          <p:sp>
            <p:nvSpPr>
              <p:cNvPr id="9" name="任意多边形 82"/>
              <p:cNvSpPr/>
              <p:nvPr/>
            </p:nvSpPr>
            <p:spPr bwMode="auto">
              <a:xfrm rot="5400000">
                <a:off x="2150928" y="2567755"/>
                <a:ext cx="1931010"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0" name="任意多边形 83"/>
              <p:cNvSpPr/>
              <p:nvPr/>
            </p:nvSpPr>
            <p:spPr bwMode="auto">
              <a:xfrm rot="16200000">
                <a:off x="2153919" y="2625206"/>
                <a:ext cx="1903187" cy="1874925"/>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11" name="椭圆 80"/>
              <p:cNvSpPr/>
              <p:nvPr/>
            </p:nvSpPr>
            <p:spPr bwMode="auto">
              <a:xfrm>
                <a:off x="2409198" y="2902248"/>
                <a:ext cx="1392629" cy="1395453"/>
              </a:xfrm>
              <a:prstGeom prst="roundRect">
                <a:avLst/>
              </a:prstGeom>
              <a:solidFill>
                <a:schemeClr val="bg2">
                  <a:lumMod val="2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TW" kern="0" dirty="0" smtClean="0">
                    <a:solidFill>
                      <a:srgbClr val="FFFFFF"/>
                    </a:solidFill>
                    <a:latin typeface="微软雅黑" panose="020B0503020204020204" pitchFamily="34" charset="-122"/>
                    <a:ea typeface="微软雅黑" panose="020B0503020204020204" pitchFamily="34" charset="-122"/>
                  </a:rPr>
                  <a:t>12</a:t>
                </a:r>
                <a:r>
                  <a:rPr lang="zh-TW" altLang="en-US" kern="0" dirty="0" smtClean="0">
                    <a:solidFill>
                      <a:srgbClr val="FFFFFF"/>
                    </a:solidFill>
                    <a:latin typeface="微软雅黑" panose="020B0503020204020204" pitchFamily="34" charset="-122"/>
                    <a:ea typeface="微软雅黑" panose="020B0503020204020204" pitchFamily="34" charset="-122"/>
                  </a:rPr>
                  <a:t>學院</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14" name="TextBox 21"/>
            <p:cNvSpPr txBox="1"/>
            <p:nvPr/>
          </p:nvSpPr>
          <p:spPr bwMode="auto">
            <a:xfrm>
              <a:off x="5195009" y="1378725"/>
              <a:ext cx="6341229" cy="2246769"/>
            </a:xfrm>
            <a:prstGeom prst="rect">
              <a:avLst/>
            </a:prstGeom>
            <a:noFill/>
          </p:spPr>
          <p:txBody>
            <a:bodyPr wrap="square">
              <a:spAutoFit/>
            </a:bodyPr>
            <a:lstStyle/>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FF0000"/>
                  </a:solidFill>
                  <a:latin typeface="Times New Roman" pitchFamily="18" charset="0"/>
                  <a:cs typeface="Times New Roman" pitchFamily="18" charset="0"/>
                </a:rPr>
                <a:t>業務維護費原則上以</a:t>
              </a:r>
              <a:r>
                <a:rPr lang="en-US" altLang="en-US" sz="2000" kern="0" dirty="0" smtClean="0">
                  <a:solidFill>
                    <a:srgbClr val="FF0000"/>
                  </a:solidFill>
                  <a:latin typeface="Times New Roman" pitchFamily="18" charset="0"/>
                  <a:cs typeface="Times New Roman" pitchFamily="18" charset="0"/>
                </a:rPr>
                <a:t>10</a:t>
              </a:r>
              <a:r>
                <a:rPr lang="en-US" altLang="zh-TW" sz="2000" kern="0" dirty="0" smtClean="0">
                  <a:solidFill>
                    <a:srgbClr val="FF0000"/>
                  </a:solidFill>
                  <a:latin typeface="Times New Roman" pitchFamily="18" charset="0"/>
                  <a:cs typeface="Times New Roman" pitchFamily="18" charset="0"/>
                </a:rPr>
                <a:t>9</a:t>
              </a:r>
              <a:r>
                <a:rPr lang="zh-TW" altLang="en-US" sz="2000" kern="0" dirty="0" smtClean="0">
                  <a:solidFill>
                    <a:srgbClr val="FF0000"/>
                  </a:solidFill>
                  <a:latin typeface="Times New Roman" pitchFamily="18" charset="0"/>
                  <a:cs typeface="Times New Roman" pitchFamily="18" charset="0"/>
                </a:rPr>
                <a:t>學年</a:t>
              </a:r>
              <a:r>
                <a:rPr lang="zh-TW" altLang="en-US" sz="2000" kern="0" dirty="0">
                  <a:solidFill>
                    <a:srgbClr val="FF0000"/>
                  </a:solidFill>
                  <a:latin typeface="Times New Roman" pitchFamily="18" charset="0"/>
                  <a:cs typeface="Times New Roman" pitchFamily="18" charset="0"/>
                </a:rPr>
                <a:t>度原預算總額</a:t>
              </a:r>
              <a:r>
                <a:rPr lang="zh-TW" altLang="en-US" sz="2000" kern="0" dirty="0" smtClean="0">
                  <a:solidFill>
                    <a:srgbClr val="FF0000"/>
                  </a:solidFill>
                  <a:latin typeface="Times New Roman" pitchFamily="18" charset="0"/>
                  <a:cs typeface="Times New Roman" pitchFamily="18" charset="0"/>
                </a:rPr>
                <a:t>度為分配上限</a:t>
              </a:r>
              <a:r>
                <a:rPr lang="zh-TW" altLang="en-US" sz="2000" kern="0" dirty="0" smtClean="0">
                  <a:solidFill>
                    <a:sysClr val="windowText" lastClr="000000"/>
                  </a:solidFill>
                  <a:latin typeface="Times New Roman" pitchFamily="18" charset="0"/>
                  <a:cs typeface="Times New Roman" pitchFamily="18" charset="0"/>
                </a:rPr>
                <a:t>，</a:t>
              </a:r>
              <a:r>
                <a:rPr lang="zh-TW" altLang="en-US" sz="2000" kern="0" dirty="0">
                  <a:solidFill>
                    <a:sysClr val="windowText" lastClr="000000"/>
                  </a:solidFill>
                  <a:latin typeface="Times New Roman" pitchFamily="18" charset="0"/>
                  <a:cs typeface="Times New Roman" pitchFamily="18" charset="0"/>
                </a:rPr>
                <a:t>各院預算額度依教師與學生人數及學雜費相關比率</a:t>
              </a:r>
              <a:r>
                <a:rPr lang="zh-TW" altLang="en-US" sz="2000" kern="0" dirty="0" smtClean="0">
                  <a:solidFill>
                    <a:sysClr val="windowText" lastClr="000000"/>
                  </a:solidFill>
                  <a:latin typeface="Times New Roman" pitchFamily="18" charset="0"/>
                  <a:cs typeface="Times New Roman" pitchFamily="18" charset="0"/>
                </a:rPr>
                <a:t>，綜合</a:t>
              </a:r>
              <a:r>
                <a:rPr lang="zh-TW" altLang="en-US" sz="2000" kern="0" dirty="0">
                  <a:solidFill>
                    <a:sysClr val="windowText" lastClr="000000"/>
                  </a:solidFill>
                  <a:latin typeface="Times New Roman" pitchFamily="18" charset="0"/>
                  <a:cs typeface="Times New Roman" pitchFamily="18" charset="0"/>
                </a:rPr>
                <a:t>評估後進行</a:t>
              </a:r>
              <a:r>
                <a:rPr lang="zh-TW" altLang="en-US" sz="2000" kern="0" dirty="0" smtClean="0">
                  <a:solidFill>
                    <a:sysClr val="windowText" lastClr="000000"/>
                  </a:solidFill>
                  <a:latin typeface="Times New Roman" pitchFamily="18" charset="0"/>
                  <a:cs typeface="Times New Roman" pitchFamily="18" charset="0"/>
                </a:rPr>
                <a:t>逐年微調。其中</a:t>
              </a:r>
              <a:r>
                <a:rPr lang="zh-TW" altLang="en-US" sz="2000" kern="0" dirty="0" smtClean="0">
                  <a:solidFill>
                    <a:srgbClr val="0033CC"/>
                  </a:solidFill>
                  <a:latin typeface="Times New Roman" pitchFamily="18" charset="0"/>
                  <a:cs typeface="Times New Roman" pitchFamily="18" charset="0"/>
                </a:rPr>
                <a:t>學位</a:t>
              </a:r>
              <a:r>
                <a:rPr lang="zh-TW" altLang="en-US" sz="2000" kern="0" dirty="0">
                  <a:solidFill>
                    <a:srgbClr val="0033CC"/>
                  </a:solidFill>
                  <a:latin typeface="Times New Roman" pitchFamily="18" charset="0"/>
                  <a:cs typeface="Times New Roman" pitchFamily="18" charset="0"/>
                </a:rPr>
                <a:t>考試費用額度單獨核定</a:t>
              </a:r>
              <a:r>
                <a:rPr lang="zh-TW" altLang="en-US" sz="2000" kern="0" dirty="0" smtClean="0">
                  <a:solidFill>
                    <a:srgbClr val="0033CC"/>
                  </a:solidFill>
                  <a:latin typeface="Times New Roman" pitchFamily="18" charset="0"/>
                  <a:cs typeface="Times New Roman" pitchFamily="18" charset="0"/>
                </a:rPr>
                <a:t>。</a:t>
              </a:r>
              <a:endParaRPr lang="en-US" altLang="zh-TW" sz="2000" kern="0" dirty="0" smtClean="0">
                <a:solidFill>
                  <a:srgbClr val="0033CC"/>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FF0000"/>
                  </a:solidFill>
                  <a:latin typeface="Times New Roman" pitchFamily="18" charset="0"/>
                  <a:cs typeface="Times New Roman" pitchFamily="18" charset="0"/>
                </a:rPr>
                <a:t>助學金以</a:t>
              </a:r>
              <a:r>
                <a:rPr lang="en-US" altLang="zh-TW" sz="2000" dirty="0">
                  <a:solidFill>
                    <a:srgbClr val="FF0000"/>
                  </a:solidFill>
                  <a:latin typeface="Times New Roman" pitchFamily="18" charset="0"/>
                  <a:cs typeface="Times New Roman" pitchFamily="18" charset="0"/>
                </a:rPr>
                <a:t>109</a:t>
              </a:r>
              <a:r>
                <a:rPr lang="zh-TW" altLang="en-US" sz="2000" dirty="0">
                  <a:solidFill>
                    <a:srgbClr val="FF0000"/>
                  </a:solidFill>
                  <a:latin typeface="Times New Roman" pitchFamily="18" charset="0"/>
                  <a:cs typeface="Times New Roman" pitchFamily="18" charset="0"/>
                </a:rPr>
                <a:t>學年</a:t>
              </a:r>
              <a:r>
                <a:rPr lang="zh-TW" altLang="en-US" sz="2000" dirty="0" smtClean="0">
                  <a:solidFill>
                    <a:srgbClr val="FF0000"/>
                  </a:solidFill>
                  <a:latin typeface="Times New Roman" pitchFamily="18" charset="0"/>
                  <a:cs typeface="Times New Roman" pitchFamily="18" charset="0"/>
                </a:rPr>
                <a:t>度預算額度編列。</a:t>
              </a:r>
              <a:endParaRPr lang="en-US" altLang="zh-TW" sz="2000" kern="0" dirty="0" smtClean="0">
                <a:solidFill>
                  <a:srgbClr val="0033CC"/>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mj-lt"/>
                <a:buAutoNum type="arabicPeriod"/>
                <a:tabLst/>
                <a:defRPr/>
              </a:pPr>
              <a:r>
                <a:rPr lang="zh-TW" altLang="en-US" sz="2000" kern="0" dirty="0" smtClean="0">
                  <a:solidFill>
                    <a:srgbClr val="0033CC"/>
                  </a:solidFill>
                  <a:latin typeface="Times New Roman" pitchFamily="18" charset="0"/>
                  <a:cs typeface="Times New Roman" pitchFamily="18" charset="0"/>
                </a:rPr>
                <a:t>資本支出</a:t>
              </a:r>
              <a:r>
                <a:rPr lang="zh-TW" altLang="en-US" sz="2000" dirty="0">
                  <a:solidFill>
                    <a:srgbClr val="0033CC"/>
                  </a:solidFill>
                  <a:latin typeface="Times New Roman" pitchFamily="18" charset="0"/>
                  <a:cs typeface="Times New Roman" pitchFamily="18" charset="0"/>
                </a:rPr>
                <a:t>以</a:t>
              </a:r>
              <a:r>
                <a:rPr lang="en-US" altLang="zh-TW" sz="2000" dirty="0">
                  <a:solidFill>
                    <a:srgbClr val="0033CC"/>
                  </a:solidFill>
                  <a:latin typeface="Times New Roman" pitchFamily="18" charset="0"/>
                  <a:cs typeface="Times New Roman" pitchFamily="18" charset="0"/>
                </a:rPr>
                <a:t>109</a:t>
              </a:r>
              <a:r>
                <a:rPr lang="zh-TW" altLang="en-US" sz="2000" dirty="0">
                  <a:solidFill>
                    <a:srgbClr val="0033CC"/>
                  </a:solidFill>
                  <a:latin typeface="Times New Roman" pitchFamily="18" charset="0"/>
                  <a:cs typeface="Times New Roman" pitchFamily="18" charset="0"/>
                </a:rPr>
                <a:t>學年度總預算額度為上限</a:t>
              </a:r>
              <a:r>
                <a:rPr lang="zh-TW" altLang="en-US" sz="2000" dirty="0">
                  <a:latin typeface="Times New Roman" pitchFamily="18" charset="0"/>
                  <a:cs typeface="Times New Roman" pitchFamily="18" charset="0"/>
                </a:rPr>
                <a:t>，滿足各院基本辦公額度為目標進行逐年</a:t>
              </a:r>
              <a:r>
                <a:rPr lang="en-US" altLang="zh-TW" sz="2000" dirty="0">
                  <a:latin typeface="Times New Roman" pitchFamily="18" charset="0"/>
                  <a:cs typeface="Times New Roman" pitchFamily="18" charset="0"/>
                </a:rPr>
                <a:t>3%</a:t>
              </a:r>
              <a:r>
                <a:rPr lang="en-US" altLang="zh-TW" sz="2000" dirty="0">
                  <a:latin typeface="新細明體"/>
                  <a:ea typeface="新細明體"/>
                  <a:cs typeface="Times New Roman" pitchFamily="18" charset="0"/>
                </a:rPr>
                <a:t>〜</a:t>
              </a:r>
              <a:r>
                <a:rPr lang="en-US" altLang="zh-TW" sz="2000" dirty="0">
                  <a:latin typeface="Times New Roman" pitchFamily="18" charset="0"/>
                  <a:cs typeface="Times New Roman" pitchFamily="18" charset="0"/>
                </a:rPr>
                <a:t>5%</a:t>
              </a:r>
              <a:r>
                <a:rPr lang="zh-TW" altLang="en-US" sz="2000" dirty="0">
                  <a:latin typeface="Times New Roman" pitchFamily="18" charset="0"/>
                  <a:cs typeface="Times New Roman" pitchFamily="18" charset="0"/>
                </a:rPr>
                <a:t>微調。</a:t>
              </a:r>
              <a:endParaRPr lang="zh-TW" altLang="en-US" sz="2000" kern="0" dirty="0">
                <a:solidFill>
                  <a:srgbClr val="0033CC"/>
                </a:solidFill>
                <a:latin typeface="Times New Roman" pitchFamily="18" charset="0"/>
                <a:cs typeface="Times New Roman" pitchFamily="18" charset="0"/>
              </a:endParaRPr>
            </a:p>
          </p:txBody>
        </p:sp>
        <p:grpSp>
          <p:nvGrpSpPr>
            <p:cNvPr id="15" name="组合 37"/>
            <p:cNvGrpSpPr/>
            <p:nvPr/>
          </p:nvGrpSpPr>
          <p:grpSpPr>
            <a:xfrm>
              <a:off x="4116636" y="2304082"/>
              <a:ext cx="7419602" cy="3052544"/>
              <a:chOff x="3963426" y="1774624"/>
              <a:chExt cx="7078599" cy="2288878"/>
            </a:xfrm>
          </p:grpSpPr>
          <p:cxnSp>
            <p:nvCxnSpPr>
              <p:cNvPr id="16" name="Straight Connector 4"/>
              <p:cNvCxnSpPr/>
              <p:nvPr/>
            </p:nvCxnSpPr>
            <p:spPr>
              <a:xfrm flipH="1">
                <a:off x="3963426" y="1774624"/>
                <a:ext cx="17814" cy="2288878"/>
              </a:xfrm>
              <a:prstGeom prst="line">
                <a:avLst/>
              </a:prstGeom>
              <a:noFill/>
              <a:ln w="12700" cap="flat" cmpd="sng" algn="ctr">
                <a:solidFill>
                  <a:srgbClr val="7F7F7F"/>
                </a:solidFill>
                <a:prstDash val="sysDash"/>
                <a:miter lim="800000"/>
              </a:ln>
              <a:effectLst/>
            </p:spPr>
          </p:cxnSp>
          <p:grpSp>
            <p:nvGrpSpPr>
              <p:cNvPr id="17" name="组合 39"/>
              <p:cNvGrpSpPr/>
              <p:nvPr/>
            </p:nvGrpSpPr>
            <p:grpSpPr>
              <a:xfrm>
                <a:off x="4006286" y="2690714"/>
                <a:ext cx="7035739" cy="841626"/>
                <a:chOff x="4006286" y="2690714"/>
                <a:chExt cx="7035739" cy="841626"/>
              </a:xfrm>
            </p:grpSpPr>
            <p:sp>
              <p:nvSpPr>
                <p:cNvPr id="19" name="Line 19"/>
                <p:cNvSpPr>
                  <a:spLocks noChangeShapeType="1"/>
                </p:cNvSpPr>
                <p:nvPr/>
              </p:nvSpPr>
              <p:spPr bwMode="auto">
                <a:xfrm flipV="1">
                  <a:off x="4006287" y="2690714"/>
                  <a:ext cx="7035738" cy="1045"/>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20" name="Line 20"/>
                <p:cNvSpPr>
                  <a:spLocks noChangeShapeType="1"/>
                </p:cNvSpPr>
                <p:nvPr/>
              </p:nvSpPr>
              <p:spPr bwMode="auto">
                <a:xfrm flipV="1">
                  <a:off x="4006286" y="3500850"/>
                  <a:ext cx="7035739" cy="31490"/>
                </a:xfrm>
                <a:prstGeom prst="line">
                  <a:avLst/>
                </a:prstGeom>
                <a:noFill/>
                <a:ln w="19050" cap="rnd">
                  <a:solidFill>
                    <a:srgbClr val="7F7F7F"/>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a:defRPr/>
                  </a:pPr>
                  <a:endParaRPr lang="en-US" kern="0">
                    <a:solidFill>
                      <a:prstClr val="black"/>
                    </a:solidFill>
                    <a:latin typeface="微软雅黑" panose="020B0503020204020204" pitchFamily="34" charset="-122"/>
                    <a:ea typeface="微软雅黑" panose="020B0503020204020204" pitchFamily="34" charset="-122"/>
                  </a:endParaRPr>
                </a:p>
              </p:txBody>
            </p:sp>
          </p:grpSp>
        </p:grpSp>
        <p:grpSp>
          <p:nvGrpSpPr>
            <p:cNvPr id="22" name="Group 28"/>
            <p:cNvGrpSpPr/>
            <p:nvPr/>
          </p:nvGrpSpPr>
          <p:grpSpPr>
            <a:xfrm>
              <a:off x="3785876" y="3754967"/>
              <a:ext cx="1366787" cy="660196"/>
              <a:chOff x="2187744" y="2284760"/>
              <a:chExt cx="1941003" cy="1943279"/>
            </a:xfrm>
          </p:grpSpPr>
          <p:sp>
            <p:nvSpPr>
              <p:cNvPr id="23" name="任意多边形 82"/>
              <p:cNvSpPr/>
              <p:nvPr/>
            </p:nvSpPr>
            <p:spPr bwMode="auto">
              <a:xfrm rot="5400000">
                <a:off x="2185795" y="2298977"/>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4" name="任意多边形 83"/>
              <p:cNvSpPr/>
              <p:nvPr/>
            </p:nvSpPr>
            <p:spPr bwMode="auto">
              <a:xfrm rot="16200000">
                <a:off x="2227482" y="2286682"/>
                <a:ext cx="1903187" cy="1899343"/>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25" name="椭圆 80"/>
              <p:cNvSpPr/>
              <p:nvPr/>
            </p:nvSpPr>
            <p:spPr bwMode="auto">
              <a:xfrm>
                <a:off x="2454984" y="2535076"/>
                <a:ext cx="1392630" cy="1395453"/>
              </a:xfrm>
              <a:prstGeom prst="roundRect">
                <a:avLst/>
              </a:prstGeom>
              <a:solidFill>
                <a:schemeClr val="bg2">
                  <a:lumMod val="50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TW" altLang="en-US" kern="0" dirty="0" smtClean="0">
                    <a:solidFill>
                      <a:srgbClr val="FFFFFF"/>
                    </a:solidFill>
                    <a:latin typeface="微软雅黑" panose="020B0503020204020204" pitchFamily="34" charset="-122"/>
                    <a:ea typeface="微软雅黑" panose="020B0503020204020204" pitchFamily="34" charset="-122"/>
                  </a:rPr>
                  <a:t>進修部</a:t>
                </a:r>
                <a:endParaRPr lang="zh-CN" altLang="en-US" kern="0" dirty="0">
                  <a:solidFill>
                    <a:srgbClr val="FFFFFF"/>
                  </a:solidFill>
                  <a:latin typeface="微软雅黑" panose="020B0503020204020204" pitchFamily="34" charset="-122"/>
                  <a:ea typeface="微软雅黑" panose="020B0503020204020204" pitchFamily="34" charset="-122"/>
                </a:endParaRPr>
              </a:p>
            </p:txBody>
          </p:sp>
        </p:grpSp>
        <p:sp>
          <p:nvSpPr>
            <p:cNvPr id="26" name="TextBox 23"/>
            <p:cNvSpPr txBox="1"/>
            <p:nvPr/>
          </p:nvSpPr>
          <p:spPr bwMode="auto">
            <a:xfrm>
              <a:off x="5133105" y="3585860"/>
              <a:ext cx="6208776" cy="1015663"/>
            </a:xfrm>
            <a:prstGeom prst="rect">
              <a:avLst/>
            </a:prstGeom>
            <a:noFill/>
          </p:spPr>
          <p:txBody>
            <a:bodyPr wrap="square">
              <a:spAutoFit/>
            </a:bodyPr>
            <a:lstStyle/>
            <a:p>
              <a:pPr lvl="0"/>
              <a:r>
                <a:rPr lang="zh-TW" altLang="en-US" sz="2000" spc="-20" dirty="0" smtClean="0">
                  <a:solidFill>
                    <a:srgbClr val="FF0000"/>
                  </a:solidFill>
                  <a:latin typeface="Times New Roman" pitchFamily="18" charset="0"/>
                  <a:cs typeface="Times New Roman" pitchFamily="18" charset="0"/>
                </a:rPr>
                <a:t>業務維護費、助學金及資本支出原則上以</a:t>
              </a:r>
              <a:r>
                <a:rPr lang="en-US" altLang="zh-TW" sz="2000" spc="-20" dirty="0">
                  <a:solidFill>
                    <a:srgbClr val="FF0000"/>
                  </a:solidFill>
                  <a:latin typeface="Times New Roman" pitchFamily="18" charset="0"/>
                  <a:cs typeface="Times New Roman" pitchFamily="18" charset="0"/>
                </a:rPr>
                <a:t>109</a:t>
              </a:r>
              <a:r>
                <a:rPr lang="zh-TW" altLang="en-US" sz="2000" spc="-20" dirty="0">
                  <a:solidFill>
                    <a:srgbClr val="FF0000"/>
                  </a:solidFill>
                  <a:latin typeface="Times New Roman" pitchFamily="18" charset="0"/>
                  <a:cs typeface="Times New Roman" pitchFamily="18" charset="0"/>
                </a:rPr>
                <a:t>學年度預算額度為編列基準，其年度結餘以不少於總收入</a:t>
              </a:r>
              <a:r>
                <a:rPr lang="en-US" altLang="zh-TW" sz="2000" spc="-20" dirty="0">
                  <a:solidFill>
                    <a:srgbClr val="FF0000"/>
                  </a:solidFill>
                  <a:latin typeface="Times New Roman" pitchFamily="18" charset="0"/>
                  <a:cs typeface="Times New Roman" pitchFamily="18" charset="0"/>
                </a:rPr>
                <a:t>60%</a:t>
              </a:r>
              <a:r>
                <a:rPr lang="zh-TW" altLang="en-US" sz="2000" spc="-20" dirty="0">
                  <a:solidFill>
                    <a:srgbClr val="FF0000"/>
                  </a:solidFill>
                  <a:latin typeface="Times New Roman" pitchFamily="18" charset="0"/>
                  <a:cs typeface="Times New Roman" pitchFamily="18" charset="0"/>
                </a:rPr>
                <a:t>為原則。</a:t>
              </a:r>
              <a:endParaRPr lang="zh-TW" altLang="en-US" sz="2000" spc="-20" dirty="0">
                <a:solidFill>
                  <a:srgbClr val="FF0000"/>
                </a:solidFill>
              </a:endParaRPr>
            </a:p>
          </p:txBody>
        </p:sp>
        <p:grpSp>
          <p:nvGrpSpPr>
            <p:cNvPr id="32" name="Group 28"/>
            <p:cNvGrpSpPr/>
            <p:nvPr/>
          </p:nvGrpSpPr>
          <p:grpSpPr>
            <a:xfrm>
              <a:off x="3795656" y="4772302"/>
              <a:ext cx="1357006" cy="660448"/>
              <a:chOff x="2187746" y="1798780"/>
              <a:chExt cx="1927113" cy="1944021"/>
            </a:xfrm>
          </p:grpSpPr>
          <p:sp>
            <p:nvSpPr>
              <p:cNvPr id="33" name="任意多边形 82"/>
              <p:cNvSpPr/>
              <p:nvPr/>
            </p:nvSpPr>
            <p:spPr bwMode="auto">
              <a:xfrm rot="5400000">
                <a:off x="2179292" y="1807234"/>
                <a:ext cx="194402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4" name="任意多边形 83"/>
              <p:cNvSpPr/>
              <p:nvPr/>
            </p:nvSpPr>
            <p:spPr bwMode="auto">
              <a:xfrm rot="16200000">
                <a:off x="2213595" y="1800702"/>
                <a:ext cx="1903186" cy="1899342"/>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pitchFamily="34" charset="-122"/>
                  <a:ea typeface="微软雅黑" panose="020B0503020204020204" pitchFamily="34" charset="-122"/>
                </a:endParaRPr>
              </a:p>
            </p:txBody>
          </p:sp>
          <p:sp>
            <p:nvSpPr>
              <p:cNvPr id="35" name="椭圆 80"/>
              <p:cNvSpPr/>
              <p:nvPr/>
            </p:nvSpPr>
            <p:spPr bwMode="auto">
              <a:xfrm>
                <a:off x="2468869" y="2106589"/>
                <a:ext cx="1392631" cy="1396532"/>
              </a:xfrm>
              <a:prstGeom prst="roundRect">
                <a:avLst/>
              </a:prstGeom>
              <a:solidFill>
                <a:schemeClr val="bg2">
                  <a:lumMod val="75000"/>
                </a:schemeClr>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TW" altLang="en-US" sz="1400" kern="0" dirty="0">
                    <a:solidFill>
                      <a:srgbClr val="FFFFFF"/>
                    </a:solidFill>
                    <a:latin typeface="微软雅黑" panose="020B0503020204020204" pitchFamily="34" charset="-122"/>
                    <a:ea typeface="微软雅黑" panose="020B0503020204020204" pitchFamily="34" charset="-122"/>
                  </a:rPr>
                  <a:t>行政及使命單位</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grpSp>
        <p:sp>
          <p:nvSpPr>
            <p:cNvPr id="36" name="TextBox 23"/>
            <p:cNvSpPr txBox="1"/>
            <p:nvPr/>
          </p:nvSpPr>
          <p:spPr bwMode="auto">
            <a:xfrm>
              <a:off x="5162439" y="4748009"/>
              <a:ext cx="6198998"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spc="-20" dirty="0">
                  <a:solidFill>
                    <a:srgbClr val="0033CC"/>
                  </a:solidFill>
                  <a:latin typeface="Times New Roman" pitchFamily="18" charset="0"/>
                  <a:cs typeface="Times New Roman" pitchFamily="18" charset="0"/>
                </a:rPr>
                <a:t>業務維護費、助學金及資本支出</a:t>
              </a:r>
              <a:r>
                <a:rPr lang="zh-TW" altLang="en-US" sz="2000" dirty="0" smtClean="0">
                  <a:solidFill>
                    <a:srgbClr val="0033CC"/>
                  </a:solidFill>
                  <a:latin typeface="Times New Roman" pitchFamily="18" charset="0"/>
                  <a:cs typeface="Times New Roman" pitchFamily="18" charset="0"/>
                </a:rPr>
                <a:t>原則上以</a:t>
              </a:r>
              <a:r>
                <a:rPr lang="en-US" altLang="en-US" sz="2000" kern="0" dirty="0" smtClean="0">
                  <a:solidFill>
                    <a:srgbClr val="0033CC"/>
                  </a:solidFill>
                  <a:latin typeface="Times New Roman" pitchFamily="18" charset="0"/>
                  <a:cs typeface="Times New Roman" pitchFamily="18" charset="0"/>
                </a:rPr>
                <a:t>10</a:t>
              </a:r>
              <a:r>
                <a:rPr lang="en-US" altLang="zh-TW" sz="2000" kern="0" dirty="0" smtClean="0">
                  <a:solidFill>
                    <a:srgbClr val="0033CC"/>
                  </a:solidFill>
                  <a:latin typeface="Times New Roman" pitchFamily="18" charset="0"/>
                  <a:cs typeface="Times New Roman" pitchFamily="18" charset="0"/>
                </a:rPr>
                <a:t>9</a:t>
              </a:r>
              <a:r>
                <a:rPr lang="zh-TW" altLang="en-US" sz="2000" kern="0" dirty="0" smtClean="0">
                  <a:solidFill>
                    <a:srgbClr val="0033CC"/>
                  </a:solidFill>
                  <a:latin typeface="Times New Roman" pitchFamily="18" charset="0"/>
                  <a:cs typeface="Times New Roman" pitchFamily="18" charset="0"/>
                </a:rPr>
                <a:t>學年</a:t>
              </a:r>
              <a:r>
                <a:rPr lang="zh-TW" altLang="en-US" sz="2000" kern="0" dirty="0">
                  <a:solidFill>
                    <a:srgbClr val="0033CC"/>
                  </a:solidFill>
                  <a:latin typeface="Times New Roman" pitchFamily="18" charset="0"/>
                  <a:cs typeface="Times New Roman" pitchFamily="18" charset="0"/>
                </a:rPr>
                <a:t>度原預算</a:t>
              </a:r>
              <a:r>
                <a:rPr lang="zh-TW" altLang="en-US" sz="2000" kern="0" dirty="0" smtClean="0">
                  <a:solidFill>
                    <a:srgbClr val="0033CC"/>
                  </a:solidFill>
                  <a:latin typeface="Times New Roman" pitchFamily="18" charset="0"/>
                  <a:cs typeface="Times New Roman" pitchFamily="18" charset="0"/>
                </a:rPr>
                <a:t>額度編列。</a:t>
              </a:r>
              <a:endParaRPr lang="zh-TW" altLang="en-US" sz="2000" kern="0" dirty="0">
                <a:solidFill>
                  <a:srgbClr val="0033CC"/>
                </a:solidFill>
                <a:latin typeface="Times New Roman" pitchFamily="18" charset="0"/>
                <a:cs typeface="Times New Roman" pitchFamily="18" charset="0"/>
              </a:endParaRPr>
            </a:p>
          </p:txBody>
        </p:sp>
      </p:grpSp>
      <p:grpSp>
        <p:nvGrpSpPr>
          <p:cNvPr id="37" name="群組 36"/>
          <p:cNvGrpSpPr/>
          <p:nvPr/>
        </p:nvGrpSpPr>
        <p:grpSpPr>
          <a:xfrm>
            <a:off x="0" y="-27436"/>
            <a:ext cx="9682507" cy="646331"/>
            <a:chOff x="0" y="118943"/>
            <a:chExt cx="9682507" cy="646331"/>
          </a:xfrm>
        </p:grpSpPr>
        <p:sp>
          <p:nvSpPr>
            <p:cNvPr id="38" name="文字方塊 37"/>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預算編列額度</a:t>
              </a:r>
              <a:endParaRPr lang="zh-TW" altLang="en-US" dirty="0">
                <a:solidFill>
                  <a:srgbClr val="002060"/>
                </a:solidFill>
              </a:endParaRPr>
            </a:p>
          </p:txBody>
        </p:sp>
        <p:cxnSp>
          <p:nvCxnSpPr>
            <p:cNvPr id="39" name="直線接點 38"/>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直線接點 39"/>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
        <p:nvSpPr>
          <p:cNvPr id="12" name="圓角矩形 11"/>
          <p:cNvSpPr/>
          <p:nvPr/>
        </p:nvSpPr>
        <p:spPr>
          <a:xfrm>
            <a:off x="886269" y="6258163"/>
            <a:ext cx="7613754" cy="486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標楷體" panose="03000509000000000000" pitchFamily="65" charset="-120"/>
                <a:ea typeface="標楷體" panose="03000509000000000000" pitchFamily="65" charset="-120"/>
              </a:rPr>
              <a:t>業務費及維護費預算額度可流用至工讀助學金與資本</a:t>
            </a:r>
            <a:r>
              <a:rPr lang="zh-TW" altLang="en-US" sz="2400" b="1" dirty="0" smtClean="0">
                <a:solidFill>
                  <a:schemeClr val="bg1"/>
                </a:solidFill>
                <a:latin typeface="標楷體" panose="03000509000000000000" pitchFamily="65" charset="-120"/>
                <a:ea typeface="標楷體" panose="03000509000000000000" pitchFamily="65" charset="-120"/>
              </a:rPr>
              <a:t>門</a:t>
            </a:r>
            <a:endParaRPr lang="zh-TW" altLang="en-US" sz="2400" dirty="0"/>
          </a:p>
        </p:txBody>
      </p:sp>
    </p:spTree>
    <p:extLst>
      <p:ext uri="{BB962C8B-B14F-4D97-AF65-F5344CB8AC3E}">
        <p14:creationId xmlns:p14="http://schemas.microsoft.com/office/powerpoint/2010/main" val="77652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群組 3"/>
          <p:cNvGrpSpPr/>
          <p:nvPr/>
        </p:nvGrpSpPr>
        <p:grpSpPr>
          <a:xfrm>
            <a:off x="648558" y="1345800"/>
            <a:ext cx="7920452" cy="4713798"/>
            <a:chOff x="684000" y="1083530"/>
            <a:chExt cx="7920452" cy="4713798"/>
          </a:xfrm>
        </p:grpSpPr>
        <p:grpSp>
          <p:nvGrpSpPr>
            <p:cNvPr id="3" name="群組 2"/>
            <p:cNvGrpSpPr/>
            <p:nvPr/>
          </p:nvGrpSpPr>
          <p:grpSpPr>
            <a:xfrm>
              <a:off x="684000" y="1188000"/>
              <a:ext cx="756000" cy="792000"/>
              <a:chOff x="667798" y="1179964"/>
              <a:chExt cx="756000" cy="792000"/>
            </a:xfrm>
          </p:grpSpPr>
          <p:sp>
            <p:nvSpPr>
              <p:cNvPr id="7" name="六边形 6"/>
              <p:cNvSpPr/>
              <p:nvPr/>
            </p:nvSpPr>
            <p:spPr>
              <a:xfrm rot="16200000">
                <a:off x="649798" y="119796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721798" y="1301763"/>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9" name="TextBox 8"/>
            <p:cNvSpPr txBox="1"/>
            <p:nvPr/>
          </p:nvSpPr>
          <p:spPr bwMode="auto">
            <a:xfrm>
              <a:off x="1495683" y="1503041"/>
              <a:ext cx="2952328" cy="2031325"/>
            </a:xfrm>
            <a:prstGeom prst="rect">
              <a:avLst/>
            </a:prstGeom>
            <a:noFill/>
          </p:spPr>
          <p:txBody>
            <a:bodyPr wrap="square">
              <a:spAutoFit/>
            </a:bodyPr>
            <a:lstStyle/>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ysClr val="windowText" lastClr="000000"/>
                  </a:solidFill>
                  <a:latin typeface="Times New Roman" pitchFamily="18" charset="0"/>
                  <a:cs typeface="Times New Roman" pitchFamily="18" charset="0"/>
                </a:rPr>
                <a:t>未能於</a:t>
              </a:r>
              <a:r>
                <a:rPr lang="en-US" altLang="en-US" kern="0" dirty="0" smtClean="0">
                  <a:solidFill>
                    <a:sysClr val="windowText" lastClr="000000"/>
                  </a:solidFill>
                  <a:latin typeface="Times New Roman" pitchFamily="18" charset="0"/>
                  <a:cs typeface="Times New Roman" pitchFamily="18" charset="0"/>
                </a:rPr>
                <a:t>1</a:t>
              </a:r>
              <a:r>
                <a:rPr lang="en-US" altLang="zh-TW" kern="0" dirty="0" smtClean="0">
                  <a:solidFill>
                    <a:sysClr val="windowText" lastClr="000000"/>
                  </a:solidFill>
                  <a:latin typeface="Times New Roman" pitchFamily="18" charset="0"/>
                  <a:cs typeface="Times New Roman" pitchFamily="18" charset="0"/>
                </a:rPr>
                <a:t>10</a:t>
              </a:r>
              <a:r>
                <a:rPr lang="zh-TW" altLang="en-US" kern="0" dirty="0" smtClean="0">
                  <a:solidFill>
                    <a:sysClr val="windowText" lastClr="000000"/>
                  </a:solidFill>
                  <a:latin typeface="Times New Roman" pitchFamily="18" charset="0"/>
                  <a:cs typeface="Times New Roman" pitchFamily="18" charset="0"/>
                </a:rPr>
                <a:t>年</a:t>
              </a:r>
              <a:r>
                <a:rPr lang="en-US" altLang="en-US" kern="0" dirty="0">
                  <a:solidFill>
                    <a:sysClr val="windowText" lastClr="000000"/>
                  </a:solidFill>
                  <a:latin typeface="Times New Roman" pitchFamily="18" charset="0"/>
                  <a:cs typeface="Times New Roman" pitchFamily="18" charset="0"/>
                </a:rPr>
                <a:t>7</a:t>
              </a:r>
              <a:r>
                <a:rPr lang="zh-TW" altLang="en-US" kern="0" dirty="0">
                  <a:solidFill>
                    <a:sysClr val="windowText" lastClr="000000"/>
                  </a:solidFill>
                  <a:latin typeface="Times New Roman" pitchFamily="18" charset="0"/>
                  <a:cs typeface="Times New Roman" pitchFamily="18" charset="0"/>
                </a:rPr>
                <a:t>月</a:t>
              </a:r>
              <a:r>
                <a:rPr lang="en-US" altLang="en-US" kern="0" dirty="0">
                  <a:solidFill>
                    <a:sysClr val="windowText" lastClr="000000"/>
                  </a:solidFill>
                  <a:latin typeface="Times New Roman" pitchFamily="18" charset="0"/>
                  <a:cs typeface="Times New Roman" pitchFamily="18" charset="0"/>
                </a:rPr>
                <a:t>31</a:t>
              </a:r>
              <a:r>
                <a:rPr lang="zh-TW" altLang="en-US" kern="0" dirty="0">
                  <a:solidFill>
                    <a:sysClr val="windowText" lastClr="000000"/>
                  </a:solidFill>
                  <a:latin typeface="Times New Roman" pitchFamily="18" charset="0"/>
                  <a:cs typeface="Times New Roman" pitchFamily="18" charset="0"/>
                </a:rPr>
                <a:t>日前完成核銷者，應於</a:t>
              </a:r>
              <a:r>
                <a:rPr lang="en-US" altLang="en-US" b="1" u="sng" kern="0" dirty="0" smtClean="0">
                  <a:solidFill>
                    <a:srgbClr val="FF0000"/>
                  </a:solidFill>
                  <a:latin typeface="Times New Roman" pitchFamily="18" charset="0"/>
                  <a:cs typeface="Times New Roman" pitchFamily="18" charset="0"/>
                </a:rPr>
                <a:t>1</a:t>
              </a:r>
              <a:r>
                <a:rPr lang="en-US" altLang="zh-TW" b="1" u="sng" kern="0" dirty="0" smtClean="0">
                  <a:solidFill>
                    <a:srgbClr val="FF0000"/>
                  </a:solidFill>
                  <a:latin typeface="Times New Roman" pitchFamily="18" charset="0"/>
                  <a:cs typeface="Times New Roman" pitchFamily="18" charset="0"/>
                </a:rPr>
                <a:t>10</a:t>
              </a:r>
              <a:r>
                <a:rPr lang="zh-TW" altLang="en-US" b="1" u="sng" kern="0" dirty="0" smtClean="0">
                  <a:solidFill>
                    <a:srgbClr val="FF0000"/>
                  </a:solidFill>
                  <a:latin typeface="Times New Roman" pitchFamily="18" charset="0"/>
                  <a:cs typeface="Times New Roman" pitchFamily="18" charset="0"/>
                </a:rPr>
                <a:t>年</a:t>
              </a:r>
              <a:r>
                <a:rPr lang="en-US" altLang="en-US" b="1" u="sng" kern="0" dirty="0">
                  <a:solidFill>
                    <a:srgbClr val="FF0000"/>
                  </a:solidFill>
                  <a:latin typeface="Times New Roman" pitchFamily="18" charset="0"/>
                  <a:cs typeface="Times New Roman" pitchFamily="18" charset="0"/>
                </a:rPr>
                <a:t>4</a:t>
              </a:r>
              <a:r>
                <a:rPr lang="zh-TW" altLang="en-US" b="1" u="sng" kern="0" dirty="0">
                  <a:solidFill>
                    <a:srgbClr val="FF0000"/>
                  </a:solidFill>
                  <a:latin typeface="Times New Roman" pitchFamily="18" charset="0"/>
                  <a:cs typeface="Times New Roman" pitchFamily="18" charset="0"/>
                </a:rPr>
                <a:t>月底前</a:t>
              </a:r>
              <a:r>
                <a:rPr lang="zh-TW" altLang="en-US" b="1" kern="0" dirty="0">
                  <a:solidFill>
                    <a:srgbClr val="FF0000"/>
                  </a:solidFill>
                  <a:latin typeface="Times New Roman" pitchFamily="18" charset="0"/>
                  <a:cs typeface="Times New Roman" pitchFamily="18" charset="0"/>
                </a:rPr>
                <a:t>申請保留</a:t>
              </a:r>
              <a:r>
                <a:rPr lang="zh-TW" altLang="en-US" kern="0" dirty="0">
                  <a:solidFill>
                    <a:sysClr val="windowText" lastClr="000000"/>
                  </a:solidFill>
                  <a:latin typeface="Times New Roman" pitchFamily="18" charset="0"/>
                  <a:cs typeface="Times New Roman" pitchFamily="18" charset="0"/>
                </a:rPr>
                <a:t>並計入</a:t>
              </a:r>
              <a:r>
                <a:rPr lang="en-US" altLang="en-US" kern="0" dirty="0" smtClean="0">
                  <a:solidFill>
                    <a:sysClr val="windowText" lastClr="000000"/>
                  </a:solidFill>
                  <a:latin typeface="Times New Roman" pitchFamily="18" charset="0"/>
                  <a:cs typeface="Times New Roman" pitchFamily="18" charset="0"/>
                </a:rPr>
                <a:t>1</a:t>
              </a:r>
              <a:r>
                <a:rPr lang="en-US" altLang="zh-TW" kern="0" dirty="0" smtClean="0">
                  <a:solidFill>
                    <a:sysClr val="windowText" lastClr="000000"/>
                  </a:solidFill>
                  <a:latin typeface="Times New Roman" pitchFamily="18" charset="0"/>
                  <a:cs typeface="Times New Roman" pitchFamily="18" charset="0"/>
                </a:rPr>
                <a:t>10</a:t>
              </a:r>
              <a:r>
                <a:rPr lang="zh-TW" altLang="en-US" kern="0" dirty="0" smtClean="0">
                  <a:solidFill>
                    <a:sysClr val="windowText" lastClr="000000"/>
                  </a:solidFill>
                  <a:latin typeface="Times New Roman" pitchFamily="18" charset="0"/>
                  <a:cs typeface="Times New Roman" pitchFamily="18" charset="0"/>
                </a:rPr>
                <a:t>學年</a:t>
              </a:r>
              <a:r>
                <a:rPr lang="zh-TW" altLang="en-US" kern="0" dirty="0">
                  <a:solidFill>
                    <a:sysClr val="windowText" lastClr="000000"/>
                  </a:solidFill>
                  <a:latin typeface="Times New Roman" pitchFamily="18" charset="0"/>
                  <a:cs typeface="Times New Roman" pitchFamily="18" charset="0"/>
                </a:rPr>
                <a:t>度預算經費中，未納入者以自動棄權</a:t>
              </a:r>
              <a:r>
                <a:rPr lang="zh-TW" altLang="en-US" kern="0" dirty="0" smtClean="0">
                  <a:solidFill>
                    <a:sysClr val="windowText" lastClr="000000"/>
                  </a:solidFill>
                  <a:latin typeface="Times New Roman" pitchFamily="18" charset="0"/>
                  <a:cs typeface="Times New Roman" pitchFamily="18" charset="0"/>
                </a:rPr>
                <a:t>論。</a:t>
              </a:r>
              <a:endParaRPr lang="zh-TW" altLang="en-US" kern="0" dirty="0">
                <a:solidFill>
                  <a:sysClr val="windowText" lastClr="000000"/>
                </a:solidFill>
                <a:latin typeface="Times New Roman" pitchFamily="18" charset="0"/>
                <a:cs typeface="Times New Roman" pitchFamily="18" charset="0"/>
              </a:endParaRPr>
            </a:p>
            <a:p>
              <a:pPr marL="266700" marR="0" lvl="0" indent="-26670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ysClr val="windowText" lastClr="000000"/>
                  </a:solidFill>
                  <a:latin typeface="Times New Roman" pitchFamily="18" charset="0"/>
                  <a:cs typeface="Times New Roman" pitchFamily="18" charset="0"/>
                </a:rPr>
                <a:t>資本門保留</a:t>
              </a:r>
              <a:r>
                <a:rPr lang="zh-TW" altLang="en-US" b="1" kern="0" dirty="0">
                  <a:solidFill>
                    <a:srgbClr val="0033CC"/>
                  </a:solidFill>
                  <a:latin typeface="Times New Roman" pitchFamily="18" charset="0"/>
                  <a:cs typeface="Times New Roman" pitchFamily="18" charset="0"/>
                </a:rPr>
                <a:t>以</a:t>
              </a:r>
              <a:r>
                <a:rPr lang="en-US" altLang="en-US" b="1" kern="0" dirty="0">
                  <a:solidFill>
                    <a:srgbClr val="0033CC"/>
                  </a:solidFill>
                  <a:latin typeface="Times New Roman" pitchFamily="18" charset="0"/>
                  <a:cs typeface="Times New Roman" pitchFamily="18" charset="0"/>
                </a:rPr>
                <a:t>1</a:t>
              </a:r>
              <a:r>
                <a:rPr lang="zh-TW" altLang="en-US" b="1" kern="0" dirty="0">
                  <a:solidFill>
                    <a:srgbClr val="0033CC"/>
                  </a:solidFill>
                  <a:latin typeface="Times New Roman" pitchFamily="18" charset="0"/>
                  <a:cs typeface="Times New Roman" pitchFamily="18" charset="0"/>
                </a:rPr>
                <a:t>年為上限</a:t>
              </a:r>
              <a:r>
                <a:rPr lang="zh-TW" altLang="en-US" kern="0" dirty="0">
                  <a:solidFill>
                    <a:sysClr val="windowText" lastClr="000000"/>
                  </a:solidFill>
                  <a:latin typeface="Times New Roman" pitchFamily="18" charset="0"/>
                  <a:cs typeface="Times New Roman" pitchFamily="18" charset="0"/>
                </a:rPr>
                <a:t>，且</a:t>
              </a:r>
              <a:r>
                <a:rPr lang="zh-TW" altLang="en-US" b="1" kern="0" dirty="0">
                  <a:solidFill>
                    <a:srgbClr val="0033CC"/>
                  </a:solidFill>
                  <a:latin typeface="Times New Roman" pitchFamily="18" charset="0"/>
                  <a:cs typeface="Times New Roman" pitchFamily="18" charset="0"/>
                </a:rPr>
                <a:t>不得</a:t>
              </a:r>
              <a:r>
                <a:rPr lang="zh-TW" altLang="en-US" b="1" kern="0" dirty="0" smtClean="0">
                  <a:solidFill>
                    <a:srgbClr val="0033CC"/>
                  </a:solidFill>
                  <a:latin typeface="Times New Roman" pitchFamily="18" charset="0"/>
                  <a:cs typeface="Times New Roman" pitchFamily="18" charset="0"/>
                </a:rPr>
                <a:t>變更原</a:t>
              </a:r>
              <a:r>
                <a:rPr lang="zh-TW" altLang="en-US" b="1" kern="0" dirty="0">
                  <a:solidFill>
                    <a:srgbClr val="0033CC"/>
                  </a:solidFill>
                  <a:latin typeface="Times New Roman" pitchFamily="18" charset="0"/>
                  <a:cs typeface="Times New Roman" pitchFamily="18" charset="0"/>
                </a:rPr>
                <a:t>保留品項</a:t>
              </a:r>
              <a:r>
                <a:rPr lang="zh-TW" altLang="en-US" kern="0" dirty="0">
                  <a:solidFill>
                    <a:sysClr val="windowText" lastClr="000000"/>
                  </a:solidFill>
                  <a:latin typeface="Times New Roman" pitchFamily="18" charset="0"/>
                  <a:cs typeface="Times New Roman" pitchFamily="18" charset="0"/>
                </a:rPr>
                <a:t>。</a:t>
              </a:r>
            </a:p>
          </p:txBody>
        </p:sp>
        <p:sp>
          <p:nvSpPr>
            <p:cNvPr id="10" name="矩形 9"/>
            <p:cNvSpPr/>
            <p:nvPr/>
          </p:nvSpPr>
          <p:spPr bwMode="auto">
            <a:xfrm>
              <a:off x="1495683"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資本支出保留</a:t>
              </a:r>
              <a:endParaRPr lang="zh-CN" altLang="en-US" sz="2000" b="1" dirty="0">
                <a:solidFill>
                  <a:srgbClr val="104876"/>
                </a:solidFill>
              </a:endParaRPr>
            </a:p>
          </p:txBody>
        </p:sp>
        <p:grpSp>
          <p:nvGrpSpPr>
            <p:cNvPr id="5" name="群組 4"/>
            <p:cNvGrpSpPr/>
            <p:nvPr/>
          </p:nvGrpSpPr>
          <p:grpSpPr>
            <a:xfrm>
              <a:off x="695020" y="3945506"/>
              <a:ext cx="756000" cy="792000"/>
              <a:chOff x="611561" y="4379269"/>
              <a:chExt cx="756000" cy="792000"/>
            </a:xfrm>
          </p:grpSpPr>
          <p:sp>
            <p:nvSpPr>
              <p:cNvPr id="11" name="六边形 10"/>
              <p:cNvSpPr/>
              <p:nvPr/>
            </p:nvSpPr>
            <p:spPr>
              <a:xfrm rot="16200000">
                <a:off x="593561" y="439726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667798" y="450000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bwMode="auto">
            <a:xfrm>
              <a:off x="1495682" y="4320000"/>
              <a:ext cx="3076317" cy="1477328"/>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ysClr val="windowText" lastClr="000000"/>
                  </a:solidFill>
                  <a:latin typeface="Times New Roman" pitchFamily="18" charset="0"/>
                  <a:cs typeface="Times New Roman" pitchFamily="18" charset="0"/>
                </a:rPr>
                <a:t>執行</a:t>
              </a:r>
              <a:r>
                <a:rPr lang="en-US" altLang="en-US" kern="0" dirty="0" smtClean="0">
                  <a:latin typeface="Times New Roman" pitchFamily="18" charset="0"/>
                  <a:cs typeface="Times New Roman" pitchFamily="18" charset="0"/>
                </a:rPr>
                <a:t>1</a:t>
              </a:r>
              <a:r>
                <a:rPr lang="en-US" altLang="zh-TW" kern="0" dirty="0" smtClean="0">
                  <a:latin typeface="Times New Roman" pitchFamily="18" charset="0"/>
                  <a:cs typeface="Times New Roman" pitchFamily="18" charset="0"/>
                </a:rPr>
                <a:t>10</a:t>
              </a:r>
              <a:r>
                <a:rPr lang="zh-TW" altLang="en-US" kern="0" dirty="0" smtClean="0">
                  <a:latin typeface="Times New Roman" pitchFamily="18" charset="0"/>
                  <a:cs typeface="Times New Roman" pitchFamily="18" charset="0"/>
                </a:rPr>
                <a:t>學年</a:t>
              </a:r>
              <a:r>
                <a:rPr lang="zh-TW" altLang="en-US" kern="0" dirty="0">
                  <a:latin typeface="Times New Roman" pitchFamily="18" charset="0"/>
                  <a:cs typeface="Times New Roman" pitchFamily="18" charset="0"/>
                </a:rPr>
                <a:t>度</a:t>
              </a:r>
              <a:r>
                <a:rPr lang="zh-TW" altLang="en-US" kern="0" dirty="0">
                  <a:solidFill>
                    <a:sysClr val="windowText" lastClr="000000"/>
                  </a:solidFill>
                  <a:latin typeface="Times New Roman" pitchFamily="18" charset="0"/>
                  <a:cs typeface="Times New Roman" pitchFamily="18" charset="0"/>
                </a:rPr>
                <a:t>預算時，應檢具</a:t>
              </a:r>
              <a:r>
                <a:rPr lang="en-US" altLang="en-US" b="1" kern="0" dirty="0" smtClean="0">
                  <a:solidFill>
                    <a:srgbClr val="FF0000"/>
                  </a:solidFill>
                  <a:latin typeface="Times New Roman" pitchFamily="18" charset="0"/>
                  <a:cs typeface="Times New Roman" pitchFamily="18" charset="0"/>
                </a:rPr>
                <a:t>1</a:t>
              </a:r>
              <a:r>
                <a:rPr lang="en-US" altLang="zh-TW" b="1" kern="0" dirty="0" smtClean="0">
                  <a:solidFill>
                    <a:srgbClr val="FF0000"/>
                  </a:solidFill>
                  <a:latin typeface="Times New Roman" pitchFamily="18" charset="0"/>
                  <a:cs typeface="Times New Roman" pitchFamily="18" charset="0"/>
                </a:rPr>
                <a:t>10</a:t>
              </a:r>
              <a:r>
                <a:rPr lang="zh-TW" altLang="en-US" b="1" kern="0" dirty="0" smtClean="0">
                  <a:solidFill>
                    <a:srgbClr val="FF0000"/>
                  </a:solidFill>
                  <a:latin typeface="Times New Roman" pitchFamily="18" charset="0"/>
                  <a:cs typeface="Times New Roman" pitchFamily="18" charset="0"/>
                </a:rPr>
                <a:t>年</a:t>
              </a:r>
              <a:r>
                <a:rPr lang="en-US" altLang="en-US" b="1" kern="0" dirty="0">
                  <a:solidFill>
                    <a:srgbClr val="FF0000"/>
                  </a:solidFill>
                  <a:latin typeface="Times New Roman" pitchFamily="18" charset="0"/>
                  <a:cs typeface="Times New Roman" pitchFamily="18" charset="0"/>
                </a:rPr>
                <a:t>8</a:t>
              </a:r>
              <a:r>
                <a:rPr lang="zh-TW" altLang="en-US" b="1" kern="0" dirty="0">
                  <a:solidFill>
                    <a:srgbClr val="FF0000"/>
                  </a:solidFill>
                  <a:latin typeface="Times New Roman" pitchFamily="18" charset="0"/>
                  <a:cs typeface="Times New Roman" pitchFamily="18" charset="0"/>
                </a:rPr>
                <a:t>月</a:t>
              </a:r>
              <a:r>
                <a:rPr lang="en-US" altLang="en-US" b="1" kern="0" dirty="0">
                  <a:solidFill>
                    <a:srgbClr val="FF0000"/>
                  </a:solidFill>
                  <a:latin typeface="Times New Roman" pitchFamily="18" charset="0"/>
                  <a:cs typeface="Times New Roman" pitchFamily="18" charset="0"/>
                </a:rPr>
                <a:t>1</a:t>
              </a:r>
              <a:r>
                <a:rPr lang="zh-TW" altLang="en-US" b="1" kern="0" dirty="0">
                  <a:solidFill>
                    <a:srgbClr val="FF0000"/>
                  </a:solidFill>
                  <a:latin typeface="Times New Roman" pitchFamily="18" charset="0"/>
                  <a:cs typeface="Times New Roman" pitchFamily="18" charset="0"/>
                </a:rPr>
                <a:t>日至</a:t>
              </a:r>
              <a:r>
                <a:rPr lang="en-US" altLang="en-US" b="1" kern="0" dirty="0" smtClean="0">
                  <a:solidFill>
                    <a:srgbClr val="FF0000"/>
                  </a:solidFill>
                  <a:latin typeface="Times New Roman" pitchFamily="18" charset="0"/>
                  <a:cs typeface="Times New Roman" pitchFamily="18" charset="0"/>
                </a:rPr>
                <a:t>1</a:t>
              </a:r>
              <a:r>
                <a:rPr lang="en-US" altLang="zh-TW" b="1" kern="0" dirty="0" smtClean="0">
                  <a:solidFill>
                    <a:srgbClr val="FF0000"/>
                  </a:solidFill>
                  <a:latin typeface="Times New Roman" pitchFamily="18" charset="0"/>
                  <a:cs typeface="Times New Roman" pitchFamily="18" charset="0"/>
                </a:rPr>
                <a:t>11</a:t>
              </a:r>
              <a:r>
                <a:rPr lang="zh-TW" altLang="en-US" b="1" kern="0" dirty="0" smtClean="0">
                  <a:solidFill>
                    <a:srgbClr val="FF0000"/>
                  </a:solidFill>
                  <a:latin typeface="Times New Roman" pitchFamily="18" charset="0"/>
                  <a:cs typeface="Times New Roman" pitchFamily="18" charset="0"/>
                </a:rPr>
                <a:t>年</a:t>
              </a:r>
              <a:r>
                <a:rPr lang="en-US" altLang="en-US" b="1" kern="0" dirty="0">
                  <a:solidFill>
                    <a:srgbClr val="FF0000"/>
                  </a:solidFill>
                  <a:latin typeface="Times New Roman" pitchFamily="18" charset="0"/>
                  <a:cs typeface="Times New Roman" pitchFamily="18" charset="0"/>
                </a:rPr>
                <a:t>7</a:t>
              </a:r>
              <a:r>
                <a:rPr lang="zh-TW" altLang="en-US" b="1" kern="0" dirty="0">
                  <a:solidFill>
                    <a:srgbClr val="FF0000"/>
                  </a:solidFill>
                  <a:latin typeface="Times New Roman" pitchFamily="18" charset="0"/>
                  <a:cs typeface="Times New Roman" pitchFamily="18" charset="0"/>
                </a:rPr>
                <a:t>月</a:t>
              </a:r>
              <a:r>
                <a:rPr lang="en-US" altLang="en-US" b="1" kern="0" dirty="0">
                  <a:solidFill>
                    <a:srgbClr val="FF0000"/>
                  </a:solidFill>
                  <a:latin typeface="Times New Roman" pitchFamily="18" charset="0"/>
                  <a:cs typeface="Times New Roman" pitchFamily="18" charset="0"/>
                </a:rPr>
                <a:t>31</a:t>
              </a:r>
              <a:r>
                <a:rPr lang="zh-TW" altLang="en-US" b="1" kern="0" dirty="0">
                  <a:solidFill>
                    <a:srgbClr val="FF0000"/>
                  </a:solidFill>
                  <a:latin typeface="Times New Roman" pitchFamily="18" charset="0"/>
                  <a:cs typeface="Times New Roman" pitchFamily="18" charset="0"/>
                </a:rPr>
                <a:t>日之合法</a:t>
              </a:r>
              <a:r>
                <a:rPr lang="zh-TW" altLang="en-US" b="1" kern="0" dirty="0" smtClean="0">
                  <a:solidFill>
                    <a:srgbClr val="FF0000"/>
                  </a:solidFill>
                  <a:latin typeface="Times New Roman" pitchFamily="18" charset="0"/>
                  <a:cs typeface="Times New Roman" pitchFamily="18" charset="0"/>
                </a:rPr>
                <a:t>單據，並</a:t>
              </a:r>
              <a:r>
                <a:rPr lang="zh-TW" altLang="en-US" b="1" kern="0" dirty="0">
                  <a:solidFill>
                    <a:srgbClr val="FF0000"/>
                  </a:solidFill>
                  <a:latin typeface="Times New Roman" pitchFamily="18" charset="0"/>
                  <a:cs typeface="Times New Roman" pitchFamily="18" charset="0"/>
                </a:rPr>
                <a:t>依經費核銷作業及時限辦理。</a:t>
              </a:r>
              <a:endParaRPr lang="zh-TW" altLang="en-US" b="1" kern="0" dirty="0">
                <a:solidFill>
                  <a:srgbClr val="FF0000"/>
                </a:solidFill>
                <a:latin typeface="標楷體" panose="03000509000000000000" pitchFamily="65" charset="-120"/>
              </a:endParaRPr>
            </a:p>
          </p:txBody>
        </p:sp>
        <p:sp>
          <p:nvSpPr>
            <p:cNvPr id="14" name="矩形 13"/>
            <p:cNvSpPr/>
            <p:nvPr/>
          </p:nvSpPr>
          <p:spPr bwMode="auto">
            <a:xfrm>
              <a:off x="1495682"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憑證核銷</a:t>
              </a:r>
              <a:endParaRPr lang="zh-CN" altLang="en-US" sz="2000" b="1" dirty="0">
                <a:solidFill>
                  <a:srgbClr val="104876"/>
                </a:solidFill>
              </a:endParaRPr>
            </a:p>
          </p:txBody>
        </p:sp>
        <p:grpSp>
          <p:nvGrpSpPr>
            <p:cNvPr id="2" name="群組 1"/>
            <p:cNvGrpSpPr/>
            <p:nvPr/>
          </p:nvGrpSpPr>
          <p:grpSpPr>
            <a:xfrm>
              <a:off x="4734026" y="1188000"/>
              <a:ext cx="756000" cy="792000"/>
              <a:chOff x="4788027" y="1979004"/>
              <a:chExt cx="756000" cy="792000"/>
            </a:xfrm>
          </p:grpSpPr>
          <p:sp>
            <p:nvSpPr>
              <p:cNvPr id="15" name="六边形 14"/>
              <p:cNvSpPr/>
              <p:nvPr/>
            </p:nvSpPr>
            <p:spPr>
              <a:xfrm rot="16200000">
                <a:off x="4770027" y="1997004"/>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TextBox 15"/>
              <p:cNvSpPr txBox="1"/>
              <p:nvPr/>
            </p:nvSpPr>
            <p:spPr>
              <a:xfrm>
                <a:off x="4842026" y="2059200"/>
                <a:ext cx="648000" cy="396000"/>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bwMode="auto">
            <a:xfrm>
              <a:off x="5652122" y="1507799"/>
              <a:ext cx="2952328" cy="1754326"/>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rgbClr val="000000"/>
                  </a:solidFill>
                  <a:latin typeface="Times New Roman" pitchFamily="18" charset="0"/>
                  <a:cs typeface="Times New Roman" pitchFamily="18" charset="0"/>
                </a:rPr>
                <a:t>收入總額之</a:t>
              </a:r>
              <a:r>
                <a:rPr lang="en-US" altLang="en-US" b="1" kern="0" dirty="0">
                  <a:solidFill>
                    <a:srgbClr val="FF0000"/>
                  </a:solidFill>
                  <a:latin typeface="Times New Roman" pitchFamily="18" charset="0"/>
                  <a:cs typeface="Times New Roman" pitchFamily="18" charset="0"/>
                </a:rPr>
                <a:t>30%</a:t>
              </a:r>
              <a:r>
                <a:rPr lang="zh-TW" altLang="en-US" kern="0" dirty="0">
                  <a:solidFill>
                    <a:srgbClr val="000000"/>
                  </a:solidFill>
                  <a:latin typeface="Times New Roman" pitchFamily="18" charset="0"/>
                  <a:cs typeface="Times New Roman" pitchFamily="18" charset="0"/>
                </a:rPr>
                <a:t>由</a:t>
              </a:r>
              <a:r>
                <a:rPr lang="zh-TW" altLang="en-US" b="1" kern="0" dirty="0">
                  <a:solidFill>
                    <a:srgbClr val="000000"/>
                  </a:solidFill>
                  <a:latin typeface="Times New Roman" pitchFamily="18" charset="0"/>
                  <a:cs typeface="Times New Roman" pitchFamily="18" charset="0"/>
                </a:rPr>
                <a:t>學校統籌</a:t>
              </a:r>
              <a:r>
                <a:rPr lang="zh-TW" altLang="en-US" kern="0" dirty="0">
                  <a:solidFill>
                    <a:srgbClr val="000000"/>
                  </a:solidFill>
                  <a:latin typeface="Times New Roman" pitchFamily="18" charset="0"/>
                  <a:cs typeface="Times New Roman" pitchFamily="18" charset="0"/>
                </a:rPr>
                <a:t>作為攤付行政支援及共通成本運用。</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rgbClr val="000000"/>
                  </a:solidFill>
                  <a:latin typeface="Times New Roman" pitchFamily="18" charset="0"/>
                  <a:cs typeface="Times New Roman" pitchFamily="18" charset="0"/>
                </a:rPr>
                <a:t>收入總額之</a:t>
              </a:r>
              <a:r>
                <a:rPr lang="en-US" altLang="en-US" b="1" kern="0" dirty="0">
                  <a:solidFill>
                    <a:srgbClr val="0033CC"/>
                  </a:solidFill>
                  <a:latin typeface="Times New Roman" pitchFamily="18" charset="0"/>
                  <a:cs typeface="Times New Roman" pitchFamily="18" charset="0"/>
                </a:rPr>
                <a:t>70%</a:t>
              </a:r>
              <a:r>
                <a:rPr lang="zh-TW" altLang="en-US" kern="0" dirty="0">
                  <a:solidFill>
                    <a:srgbClr val="000000"/>
                  </a:solidFill>
                  <a:latin typeface="Times New Roman" pitchFamily="18" charset="0"/>
                  <a:cs typeface="Times New Roman" pitchFamily="18" charset="0"/>
                </a:rPr>
                <a:t>由</a:t>
              </a:r>
              <a:r>
                <a:rPr lang="zh-TW" altLang="en-US" b="1" kern="0" dirty="0">
                  <a:solidFill>
                    <a:srgbClr val="000000"/>
                  </a:solidFill>
                  <a:latin typeface="Times New Roman" pitchFamily="18" charset="0"/>
                  <a:cs typeface="Times New Roman" pitchFamily="18" charset="0"/>
                </a:rPr>
                <a:t>各院</a:t>
              </a:r>
              <a:r>
                <a:rPr lang="zh-TW" altLang="en-US" kern="0" dirty="0">
                  <a:solidFill>
                    <a:srgbClr val="000000"/>
                  </a:solidFill>
                  <a:latin typeface="Times New Roman" pitchFamily="18" charset="0"/>
                  <a:cs typeface="Times New Roman" pitchFamily="18" charset="0"/>
                </a:rPr>
                <a:t>依規定自行運用。</a:t>
              </a:r>
              <a:r>
                <a:rPr lang="en-US" altLang="zh-TW" kern="0" dirty="0">
                  <a:solidFill>
                    <a:srgbClr val="000000"/>
                  </a:solidFill>
                  <a:latin typeface="Times New Roman" pitchFamily="18" charset="0"/>
                  <a:cs typeface="Times New Roman" pitchFamily="18" charset="0"/>
                </a:rPr>
                <a:t>(</a:t>
              </a:r>
              <a:r>
                <a:rPr lang="zh-TW" altLang="en-US" kern="0" dirty="0">
                  <a:solidFill>
                    <a:srgbClr val="000000"/>
                  </a:solidFill>
                  <a:latin typeface="Times New Roman" pitchFamily="18" charset="0"/>
                  <a:cs typeface="Times New Roman" pitchFamily="18" charset="0"/>
                </a:rPr>
                <a:t>編列上限</a:t>
              </a:r>
              <a:r>
                <a:rPr lang="en-US" altLang="zh-TW" kern="0" dirty="0">
                  <a:solidFill>
                    <a:srgbClr val="000000"/>
                  </a:solidFill>
                  <a:latin typeface="Times New Roman" pitchFamily="18" charset="0"/>
                  <a:cs typeface="Times New Roman" pitchFamily="18" charset="0"/>
                </a:rPr>
                <a:t>)</a:t>
              </a:r>
              <a:endParaRPr lang="zh-TW" altLang="en-US" kern="0" dirty="0">
                <a:solidFill>
                  <a:srgbClr val="000000"/>
                </a:solidFill>
                <a:latin typeface="Times New Roman" pitchFamily="18" charset="0"/>
                <a:cs typeface="Times New Roman" pitchFamily="18" charset="0"/>
              </a:endParaRPr>
            </a:p>
          </p:txBody>
        </p:sp>
        <p:sp>
          <p:nvSpPr>
            <p:cNvPr id="18" name="矩形 17"/>
            <p:cNvSpPr/>
            <p:nvPr/>
          </p:nvSpPr>
          <p:spPr bwMode="auto">
            <a:xfrm>
              <a:off x="5652121" y="1083530"/>
              <a:ext cx="2020887" cy="400110"/>
            </a:xfrm>
            <a:prstGeom prst="rect">
              <a:avLst/>
            </a:prstGeom>
          </p:spPr>
          <p:txBody>
            <a:bodyPr>
              <a:spAutoFit/>
            </a:bodyPr>
            <a:lstStyle/>
            <a:p>
              <a:pPr>
                <a:defRPr/>
              </a:pPr>
              <a:r>
                <a:rPr lang="zh-TW" altLang="en-US" sz="2000" b="1" dirty="0">
                  <a:solidFill>
                    <a:srgbClr val="104876"/>
                  </a:solidFill>
                  <a:latin typeface="微软雅黑" panose="020B0503020204020204" pitchFamily="34" charset="-122"/>
                  <a:ea typeface="微软雅黑" panose="020B0503020204020204" pitchFamily="34" charset="-122"/>
                </a:rPr>
                <a:t>碩專</a:t>
              </a:r>
              <a:r>
                <a:rPr lang="zh-TW" altLang="en-US" sz="2000" b="1" dirty="0" smtClean="0">
                  <a:solidFill>
                    <a:srgbClr val="104876"/>
                  </a:solidFill>
                  <a:latin typeface="微软雅黑" panose="020B0503020204020204" pitchFamily="34" charset="-122"/>
                  <a:ea typeface="微软雅黑" panose="020B0503020204020204" pitchFamily="34" charset="-122"/>
                </a:rPr>
                <a:t>班預算編列</a:t>
              </a:r>
              <a:endParaRPr lang="zh-TW" altLang="en-US" sz="2000" b="1" dirty="0">
                <a:solidFill>
                  <a:srgbClr val="104876"/>
                </a:solidFill>
                <a:latin typeface="微软雅黑" panose="020B0503020204020204" pitchFamily="34" charset="-122"/>
                <a:ea typeface="微软雅黑" panose="020B0503020204020204" pitchFamily="34" charset="-122"/>
              </a:endParaRPr>
            </a:p>
          </p:txBody>
        </p:sp>
        <p:grpSp>
          <p:nvGrpSpPr>
            <p:cNvPr id="6" name="群組 5"/>
            <p:cNvGrpSpPr/>
            <p:nvPr/>
          </p:nvGrpSpPr>
          <p:grpSpPr>
            <a:xfrm>
              <a:off x="4799046" y="3938466"/>
              <a:ext cx="756000" cy="792000"/>
              <a:chOff x="4788026" y="4386309"/>
              <a:chExt cx="756000" cy="792000"/>
            </a:xfrm>
          </p:grpSpPr>
          <p:sp>
            <p:nvSpPr>
              <p:cNvPr id="19" name="六边形 18"/>
              <p:cNvSpPr/>
              <p:nvPr/>
            </p:nvSpPr>
            <p:spPr>
              <a:xfrm rot="16200000">
                <a:off x="4770026" y="4404309"/>
                <a:ext cx="792000" cy="756000"/>
              </a:xfrm>
              <a:prstGeom prst="hexagon">
                <a:avLst/>
              </a:prstGeom>
              <a:solidFill>
                <a:srgbClr val="0070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4844263" y="4500000"/>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bwMode="auto">
            <a:xfrm>
              <a:off x="5652124" y="4320000"/>
              <a:ext cx="2952328" cy="646331"/>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ysClr val="windowText" lastClr="000000"/>
                  </a:solidFill>
                  <a:latin typeface="標楷體" panose="03000509000000000000" pitchFamily="65" charset="-120"/>
                </a:rPr>
                <a:t>輔仁大學預算要點</a:t>
              </a:r>
            </a:p>
            <a:p>
              <a:pPr marL="285750" marR="0" lvl="0" indent="-285750" defTabSz="914400" eaLnBrk="1" fontAlgn="auto" latinLnBrk="0" hangingPunct="1">
                <a:lnSpc>
                  <a:spcPct val="100000"/>
                </a:lnSpc>
                <a:spcBef>
                  <a:spcPts val="0"/>
                </a:spcBef>
                <a:spcAft>
                  <a:spcPts val="0"/>
                </a:spcAft>
                <a:buClrTx/>
                <a:buSzTx/>
                <a:buFont typeface="Wingdings" pitchFamily="2" charset="2"/>
                <a:buChar char="u"/>
                <a:tabLst/>
                <a:defRPr/>
              </a:pPr>
              <a:r>
                <a:rPr lang="zh-TW" altLang="en-US" kern="0" dirty="0">
                  <a:solidFill>
                    <a:sysClr val="windowText" lastClr="000000"/>
                  </a:solidFill>
                  <a:latin typeface="標楷體" panose="03000509000000000000" pitchFamily="65" charset="-120"/>
                </a:rPr>
                <a:t>輔仁大學預算執行辦法</a:t>
              </a:r>
            </a:p>
          </p:txBody>
        </p:sp>
        <p:sp>
          <p:nvSpPr>
            <p:cNvPr id="22" name="矩形 21"/>
            <p:cNvSpPr/>
            <p:nvPr/>
          </p:nvSpPr>
          <p:spPr bwMode="auto">
            <a:xfrm>
              <a:off x="5775948" y="3847334"/>
              <a:ext cx="2020887" cy="400110"/>
            </a:xfrm>
            <a:prstGeom prst="rect">
              <a:avLst/>
            </a:prstGeom>
          </p:spPr>
          <p:txBody>
            <a:bodyPr>
              <a:spAutoFit/>
            </a:bodyPr>
            <a:lstStyle/>
            <a:p>
              <a:pPr>
                <a:defRPr/>
              </a:pPr>
              <a:r>
                <a:rPr lang="zh-TW" altLang="en-US" sz="2000" b="1" dirty="0" smtClean="0">
                  <a:solidFill>
                    <a:srgbClr val="104876"/>
                  </a:solidFill>
                  <a:latin typeface="微软雅黑" panose="020B0503020204020204" pitchFamily="34" charset="-122"/>
                  <a:ea typeface="微软雅黑" panose="020B0503020204020204" pitchFamily="34" charset="-122"/>
                </a:rPr>
                <a:t>相關規定</a:t>
              </a:r>
              <a:endParaRPr lang="zh-CN" altLang="en-US" sz="2000" b="1" dirty="0">
                <a:solidFill>
                  <a:srgbClr val="104876"/>
                </a:solidFill>
              </a:endParaRPr>
            </a:p>
          </p:txBody>
        </p:sp>
      </p:grpSp>
      <p:grpSp>
        <p:nvGrpSpPr>
          <p:cNvPr id="23" name="群組 22"/>
          <p:cNvGrpSpPr/>
          <p:nvPr/>
        </p:nvGrpSpPr>
        <p:grpSpPr>
          <a:xfrm>
            <a:off x="0" y="107994"/>
            <a:ext cx="9682507" cy="646331"/>
            <a:chOff x="0" y="118943"/>
            <a:chExt cx="9682507" cy="646331"/>
          </a:xfrm>
        </p:grpSpPr>
        <p:sp>
          <p:nvSpPr>
            <p:cNvPr id="24" name="文字方塊 23"/>
            <p:cNvSpPr txBox="1"/>
            <p:nvPr/>
          </p:nvSpPr>
          <p:spPr>
            <a:xfrm>
              <a:off x="2409300" y="118943"/>
              <a:ext cx="7273207"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其他注意事項</a:t>
              </a:r>
              <a:endParaRPr lang="zh-TW" altLang="en-US" dirty="0">
                <a:solidFill>
                  <a:srgbClr val="002060"/>
                </a:solidFill>
              </a:endParaRPr>
            </a:p>
          </p:txBody>
        </p:sp>
        <p:cxnSp>
          <p:nvCxnSpPr>
            <p:cNvPr id="25" name="直線接點 24"/>
            <p:cNvCxnSpPr/>
            <p:nvPr/>
          </p:nvCxnSpPr>
          <p:spPr>
            <a:xfrm flipV="1">
              <a:off x="0" y="501281"/>
              <a:ext cx="2880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直線接點 25"/>
            <p:cNvCxnSpPr/>
            <p:nvPr/>
          </p:nvCxnSpPr>
          <p:spPr>
            <a:xfrm>
              <a:off x="6276961" y="515363"/>
              <a:ext cx="2880000"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608744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總務處相關預算</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049592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研發處相關預算</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255412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smtClean="0">
                <a:solidFill>
                  <a:srgbClr val="0A3456"/>
                </a:solidFill>
                <a:latin typeface="Times New Roman" pitchFamily="18" charset="0"/>
                <a:cs typeface="Times New Roman" pitchFamily="18" charset="0"/>
              </a:rPr>
              <a:t>問題與討論</a:t>
            </a:r>
            <a:endParaRPr lang="zh-TW" altLang="de-DE" sz="4500" b="1" dirty="0">
              <a:solidFill>
                <a:srgbClr val="0A3456"/>
              </a:solidFill>
              <a:latin typeface="標楷體" pitchFamily="65" charset="-120"/>
            </a:endParaRPr>
          </a:p>
        </p:txBody>
      </p:sp>
    </p:spTree>
    <p:extLst>
      <p:ext uri="{BB962C8B-B14F-4D97-AF65-F5344CB8AC3E}">
        <p14:creationId xmlns:p14="http://schemas.microsoft.com/office/powerpoint/2010/main" val="3559744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86603" y="2647684"/>
            <a:ext cx="7781888" cy="784838"/>
          </a:xfrm>
          <a:prstGeom prst="rect">
            <a:avLst/>
          </a:prstGeom>
          <a:noFill/>
        </p:spPr>
        <p:txBody>
          <a:bodyPr wrap="square" lIns="91450" tIns="45724" rIns="91450" bIns="45724" rtlCol="0">
            <a:spAutoFit/>
          </a:bodyPr>
          <a:lstStyle/>
          <a:p>
            <a:pPr algn="ctr"/>
            <a:r>
              <a:rPr lang="zh-TW" altLang="en-US" sz="4500" b="1" dirty="0">
                <a:solidFill>
                  <a:srgbClr val="0A3456"/>
                </a:solidFill>
                <a:latin typeface="Times New Roman" pitchFamily="18" charset="0"/>
                <a:cs typeface="Times New Roman" pitchFamily="18" charset="0"/>
              </a:rPr>
              <a:t>概算系統操作說明</a:t>
            </a:r>
          </a:p>
        </p:txBody>
      </p:sp>
      <p:sp>
        <p:nvSpPr>
          <p:cNvPr id="3" name="Rectangle 9"/>
          <p:cNvSpPr>
            <a:spLocks noChangeArrowheads="1"/>
          </p:cNvSpPr>
          <p:nvPr/>
        </p:nvSpPr>
        <p:spPr bwMode="auto">
          <a:xfrm>
            <a:off x="715617" y="3530600"/>
            <a:ext cx="7852874"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charset="0"/>
                <a:ea typeface="標楷體" pitchFamily="65" charset="-120"/>
              </a:defRPr>
            </a:lvl1pPr>
            <a:lvl2pPr marL="742950" indent="-285750" defTabSz="801688">
              <a:defRPr>
                <a:solidFill>
                  <a:schemeClr val="tx1"/>
                </a:solidFill>
                <a:latin typeface="Arial" charset="0"/>
                <a:ea typeface="標楷體" pitchFamily="65" charset="-120"/>
              </a:defRPr>
            </a:lvl2pPr>
            <a:lvl3pPr marL="1143000" indent="-228600" defTabSz="801688">
              <a:defRPr>
                <a:solidFill>
                  <a:schemeClr val="tx1"/>
                </a:solidFill>
                <a:latin typeface="Arial" charset="0"/>
                <a:ea typeface="標楷體" pitchFamily="65" charset="-120"/>
              </a:defRPr>
            </a:lvl3pPr>
            <a:lvl4pPr marL="1600200" indent="-228600" defTabSz="801688">
              <a:defRPr>
                <a:solidFill>
                  <a:schemeClr val="tx1"/>
                </a:solidFill>
                <a:latin typeface="Arial" charset="0"/>
                <a:ea typeface="標楷體" pitchFamily="65" charset="-120"/>
              </a:defRPr>
            </a:lvl4pPr>
            <a:lvl5pPr marL="2057400" indent="-228600" defTabSz="801688">
              <a:defRPr>
                <a:solidFill>
                  <a:schemeClr val="tx1"/>
                </a:solidFill>
                <a:latin typeface="Arial" charset="0"/>
                <a:ea typeface="標楷體" pitchFamily="65" charset="-120"/>
              </a:defRPr>
            </a:lvl5pPr>
            <a:lvl6pPr marL="2514600" indent="-228600" defTabSz="801688" eaLnBrk="0" fontAlgn="base" hangingPunct="0">
              <a:spcBef>
                <a:spcPct val="0"/>
              </a:spcBef>
              <a:spcAft>
                <a:spcPct val="0"/>
              </a:spcAft>
              <a:defRPr>
                <a:solidFill>
                  <a:schemeClr val="tx1"/>
                </a:solidFill>
                <a:latin typeface="Arial" charset="0"/>
                <a:ea typeface="標楷體" pitchFamily="65" charset="-120"/>
              </a:defRPr>
            </a:lvl6pPr>
            <a:lvl7pPr marL="2971800" indent="-228600" defTabSz="801688" eaLnBrk="0" fontAlgn="base" hangingPunct="0">
              <a:spcBef>
                <a:spcPct val="0"/>
              </a:spcBef>
              <a:spcAft>
                <a:spcPct val="0"/>
              </a:spcAft>
              <a:defRPr>
                <a:solidFill>
                  <a:schemeClr val="tx1"/>
                </a:solidFill>
                <a:latin typeface="Arial" charset="0"/>
                <a:ea typeface="標楷體" pitchFamily="65" charset="-120"/>
              </a:defRPr>
            </a:lvl7pPr>
            <a:lvl8pPr marL="3429000" indent="-228600" defTabSz="801688" eaLnBrk="0" fontAlgn="base" hangingPunct="0">
              <a:spcBef>
                <a:spcPct val="0"/>
              </a:spcBef>
              <a:spcAft>
                <a:spcPct val="0"/>
              </a:spcAft>
              <a:defRPr>
                <a:solidFill>
                  <a:schemeClr val="tx1"/>
                </a:solidFill>
                <a:latin typeface="Arial" charset="0"/>
                <a:ea typeface="標楷體" pitchFamily="65" charset="-120"/>
              </a:defRPr>
            </a:lvl8pPr>
            <a:lvl9pPr marL="3886200" indent="-228600" defTabSz="801688" eaLnBrk="0" fontAlgn="base" hangingPunct="0">
              <a:spcBef>
                <a:spcPct val="0"/>
              </a:spcBef>
              <a:spcAft>
                <a:spcPct val="0"/>
              </a:spcAft>
              <a:defRPr>
                <a:solidFill>
                  <a:schemeClr val="tx1"/>
                </a:solidFill>
                <a:latin typeface="Arial" charset="0"/>
                <a:ea typeface="標楷體" pitchFamily="65" charset="-120"/>
              </a:defRPr>
            </a:lvl9pPr>
          </a:lstStyle>
          <a:p>
            <a:pPr algn="ctr"/>
            <a:r>
              <a:rPr lang="en-US" altLang="zh-TW" sz="4000" b="1" dirty="0">
                <a:solidFill>
                  <a:schemeClr val="bg2"/>
                </a:solidFill>
                <a:ea typeface="新細明體" charset="-120"/>
                <a:hlinkClick r:id="rId3" tooltip="會計室網頁"/>
              </a:rPr>
              <a:t>www.budget.fju.edu.tw/fjcuv/</a:t>
            </a:r>
            <a:endParaRPr lang="en-US" altLang="zh-TW" sz="4000" b="1" dirty="0">
              <a:solidFill>
                <a:schemeClr val="bg2"/>
              </a:solidFill>
              <a:ea typeface="新細明體" charset="-120"/>
            </a:endParaRPr>
          </a:p>
        </p:txBody>
      </p:sp>
    </p:spTree>
    <p:extLst>
      <p:ext uri="{BB962C8B-B14F-4D97-AF65-F5344CB8AC3E}">
        <p14:creationId xmlns:p14="http://schemas.microsoft.com/office/powerpoint/2010/main" val="1864471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94554" y="2488658"/>
            <a:ext cx="7781888" cy="784838"/>
          </a:xfrm>
          <a:prstGeom prst="rect">
            <a:avLst/>
          </a:prstGeom>
          <a:noFill/>
        </p:spPr>
        <p:txBody>
          <a:bodyPr wrap="square" lIns="91450" tIns="45724" rIns="91450" bIns="45724" rtlCol="0">
            <a:spAutoFit/>
          </a:bodyPr>
          <a:lstStyle/>
          <a:p>
            <a:pPr algn="ctr"/>
            <a:r>
              <a:rPr lang="de-DE" altLang="zh-TW" sz="4500" b="1" dirty="0" smtClean="0">
                <a:solidFill>
                  <a:srgbClr val="0A3456"/>
                </a:solidFill>
                <a:latin typeface="Times New Roman" pitchFamily="18" charset="0"/>
                <a:cs typeface="Times New Roman" pitchFamily="18" charset="0"/>
              </a:rPr>
              <a:t>1</a:t>
            </a:r>
            <a:r>
              <a:rPr lang="en-US" altLang="zh-TW" sz="4500" b="1" dirty="0" smtClean="0">
                <a:solidFill>
                  <a:srgbClr val="0A3456"/>
                </a:solidFill>
                <a:latin typeface="Times New Roman" pitchFamily="18" charset="0"/>
                <a:cs typeface="Times New Roman" pitchFamily="18" charset="0"/>
              </a:rPr>
              <a:t>1</a:t>
            </a:r>
            <a:r>
              <a:rPr lang="de-DE" altLang="zh-TW" sz="4500" b="1" dirty="0" smtClean="0">
                <a:solidFill>
                  <a:srgbClr val="0A3456"/>
                </a:solidFill>
                <a:latin typeface="Times New Roman" pitchFamily="18" charset="0"/>
                <a:cs typeface="Times New Roman" pitchFamily="18" charset="0"/>
              </a:rPr>
              <a:t>0</a:t>
            </a:r>
            <a:r>
              <a:rPr lang="zh-TW" altLang="de-DE" sz="4500" b="1" dirty="0" smtClean="0">
                <a:solidFill>
                  <a:srgbClr val="0A3456"/>
                </a:solidFill>
                <a:latin typeface="標楷體" pitchFamily="65" charset="-120"/>
              </a:rPr>
              <a:t>學年度預算編列原則</a:t>
            </a:r>
            <a:r>
              <a:rPr lang="zh-TW" altLang="en-US" sz="4500" b="1" dirty="0" smtClean="0">
                <a:solidFill>
                  <a:srgbClr val="0A3456"/>
                </a:solidFill>
                <a:latin typeface="標楷體" pitchFamily="65" charset="-120"/>
              </a:rPr>
              <a:t>說明</a:t>
            </a:r>
            <a:endParaRPr lang="zh-TW" altLang="de-DE" sz="4500" b="1" dirty="0">
              <a:solidFill>
                <a:srgbClr val="0A3456"/>
              </a:solidFill>
              <a:latin typeface="標楷體" pitchFamily="65" charset="-120"/>
            </a:endParaRPr>
          </a:p>
        </p:txBody>
      </p:sp>
      <p:sp>
        <p:nvSpPr>
          <p:cNvPr id="2" name="矩形 1"/>
          <p:cNvSpPr/>
          <p:nvPr/>
        </p:nvSpPr>
        <p:spPr>
          <a:xfrm>
            <a:off x="2684303" y="4189153"/>
            <a:ext cx="3775393" cy="70788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de-DE" sz="4000" b="0" i="0" u="none" strike="noStrike" kern="0" cap="none" spc="0" normalizeH="0" baseline="0" noProof="0" dirty="0" smtClean="0">
                <a:ln>
                  <a:noFill/>
                </a:ln>
                <a:solidFill>
                  <a:schemeClr val="tx2">
                    <a:lumMod val="50000"/>
                  </a:schemeClr>
                </a:solidFill>
                <a:effectLst/>
                <a:uLnTx/>
                <a:uFillTx/>
              </a:rPr>
              <a:t>主講人：</a:t>
            </a:r>
            <a:r>
              <a:rPr kumimoji="0" lang="zh-TW" altLang="en-US" sz="4000" b="0" i="0" u="none" strike="noStrike" kern="0" cap="none" spc="0" normalizeH="0" baseline="0" noProof="0" dirty="0" smtClean="0">
                <a:ln>
                  <a:noFill/>
                </a:ln>
                <a:solidFill>
                  <a:schemeClr val="tx2">
                    <a:lumMod val="50000"/>
                  </a:schemeClr>
                </a:solidFill>
                <a:effectLst/>
                <a:uLnTx/>
                <a:uFillTx/>
              </a:rPr>
              <a:t>邱淑芬</a:t>
            </a:r>
            <a:endParaRPr kumimoji="0" lang="zh-TW" altLang="de-DE" sz="4000" b="0" i="0" u="none" strike="noStrike" kern="0" cap="none" spc="0" normalizeH="0" baseline="0" noProof="0" dirty="0">
              <a:ln>
                <a:noFill/>
              </a:ln>
              <a:solidFill>
                <a:schemeClr val="tx2">
                  <a:lumMod val="50000"/>
                </a:schemeClr>
              </a:solidFill>
              <a:effectLst/>
              <a:uLnTx/>
              <a:uFillTx/>
            </a:endParaRPr>
          </a:p>
        </p:txBody>
      </p:sp>
    </p:spTree>
    <p:extLst>
      <p:ext uri="{BB962C8B-B14F-4D97-AF65-F5344CB8AC3E}">
        <p14:creationId xmlns:p14="http://schemas.microsoft.com/office/powerpoint/2010/main" val="386931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群組 12"/>
          <p:cNvGrpSpPr/>
          <p:nvPr/>
        </p:nvGrpSpPr>
        <p:grpSpPr>
          <a:xfrm>
            <a:off x="0" y="178115"/>
            <a:ext cx="9144000" cy="646331"/>
            <a:chOff x="0" y="178115"/>
            <a:chExt cx="9144000" cy="646331"/>
          </a:xfrm>
        </p:grpSpPr>
        <p:sp>
          <p:nvSpPr>
            <p:cNvPr id="14" name="文字方塊 13"/>
            <p:cNvSpPr txBox="1"/>
            <p:nvPr/>
          </p:nvSpPr>
          <p:spPr>
            <a:xfrm>
              <a:off x="3105301" y="178115"/>
              <a:ext cx="3064270"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編列進程</a:t>
              </a:r>
              <a:endParaRPr lang="zh-TW" altLang="en-US" dirty="0">
                <a:solidFill>
                  <a:srgbClr val="002060"/>
                </a:solidFill>
              </a:endParaRPr>
            </a:p>
          </p:txBody>
        </p:sp>
        <p:cxnSp>
          <p:nvCxnSpPr>
            <p:cNvPr id="15" name="直線接點 14"/>
            <p:cNvCxnSpPr/>
            <p:nvPr/>
          </p:nvCxnSpPr>
          <p:spPr>
            <a:xfrm flipV="1">
              <a:off x="0" y="501280"/>
              <a:ext cx="2968667"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264166" y="501281"/>
              <a:ext cx="2879834" cy="1"/>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 name="群組 3"/>
          <p:cNvGrpSpPr/>
          <p:nvPr/>
        </p:nvGrpSpPr>
        <p:grpSpPr>
          <a:xfrm>
            <a:off x="315310" y="1712949"/>
            <a:ext cx="8828690" cy="4064000"/>
            <a:chOff x="315310" y="1712949"/>
            <a:chExt cx="8828690" cy="4064000"/>
          </a:xfrm>
        </p:grpSpPr>
        <p:grpSp>
          <p:nvGrpSpPr>
            <p:cNvPr id="12" name="群組 11"/>
            <p:cNvGrpSpPr/>
            <p:nvPr/>
          </p:nvGrpSpPr>
          <p:grpSpPr>
            <a:xfrm>
              <a:off x="315310" y="1712949"/>
              <a:ext cx="8828690" cy="4064000"/>
              <a:chOff x="147144" y="1218324"/>
              <a:chExt cx="8828690" cy="4064000"/>
            </a:xfrm>
          </p:grpSpPr>
          <p:graphicFrame>
            <p:nvGraphicFramePr>
              <p:cNvPr id="2" name="資料庫圖表 1"/>
              <p:cNvGraphicFramePr/>
              <p:nvPr>
                <p:extLst>
                  <p:ext uri="{D42A27DB-BD31-4B8C-83A1-F6EECF244321}">
                    <p14:modId xmlns:p14="http://schemas.microsoft.com/office/powerpoint/2010/main" val="552348368"/>
                  </p:ext>
                </p:extLst>
              </p:nvPr>
            </p:nvGraphicFramePr>
            <p:xfrm>
              <a:off x="147144" y="1218324"/>
              <a:ext cx="88286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p:cNvSpPr txBox="1"/>
              <p:nvPr/>
            </p:nvSpPr>
            <p:spPr>
              <a:xfrm>
                <a:off x="1171257" y="3080851"/>
                <a:ext cx="714702" cy="338554"/>
              </a:xfrm>
              <a:prstGeom prst="rect">
                <a:avLst/>
              </a:prstGeom>
              <a:noFill/>
            </p:spPr>
            <p:txBody>
              <a:bodyPr wrap="square" rtlCol="0">
                <a:spAutoFit/>
              </a:bodyPr>
              <a:lstStyle/>
              <a:p>
                <a:r>
                  <a:rPr lang="en-US" altLang="zh-TW" sz="1600" dirty="0" smtClean="0"/>
                  <a:t>1/27</a:t>
                </a:r>
                <a:endParaRPr lang="zh-TW" altLang="en-US" sz="1600" dirty="0"/>
              </a:p>
            </p:txBody>
          </p:sp>
          <p:sp>
            <p:nvSpPr>
              <p:cNvPr id="5" name="文字方塊 4"/>
              <p:cNvSpPr txBox="1"/>
              <p:nvPr/>
            </p:nvSpPr>
            <p:spPr>
              <a:xfrm>
                <a:off x="2037037" y="3081047"/>
                <a:ext cx="714702" cy="338554"/>
              </a:xfrm>
              <a:prstGeom prst="rect">
                <a:avLst/>
              </a:prstGeom>
              <a:noFill/>
            </p:spPr>
            <p:txBody>
              <a:bodyPr wrap="square" rtlCol="0">
                <a:spAutoFit/>
              </a:bodyPr>
              <a:lstStyle/>
              <a:p>
                <a:r>
                  <a:rPr lang="en-US" altLang="zh-TW" sz="1600" dirty="0" smtClean="0"/>
                  <a:t>1/28</a:t>
                </a:r>
                <a:endParaRPr lang="zh-TW" altLang="en-US" sz="1600" dirty="0"/>
              </a:p>
            </p:txBody>
          </p:sp>
          <p:sp>
            <p:nvSpPr>
              <p:cNvPr id="6" name="文字方塊 5"/>
              <p:cNvSpPr txBox="1"/>
              <p:nvPr/>
            </p:nvSpPr>
            <p:spPr>
              <a:xfrm>
                <a:off x="3011878" y="3081047"/>
                <a:ext cx="714702" cy="338554"/>
              </a:xfrm>
              <a:prstGeom prst="rect">
                <a:avLst/>
              </a:prstGeom>
              <a:noFill/>
            </p:spPr>
            <p:txBody>
              <a:bodyPr wrap="square" rtlCol="0">
                <a:spAutoFit/>
              </a:bodyPr>
              <a:lstStyle/>
              <a:p>
                <a:r>
                  <a:rPr lang="en-US" altLang="zh-TW" sz="1600" dirty="0" smtClean="0"/>
                  <a:t>3/5</a:t>
                </a:r>
                <a:endParaRPr lang="zh-TW" altLang="en-US" sz="1600" dirty="0"/>
              </a:p>
            </p:txBody>
          </p:sp>
          <p:sp>
            <p:nvSpPr>
              <p:cNvPr id="7" name="文字方塊 6"/>
              <p:cNvSpPr txBox="1"/>
              <p:nvPr/>
            </p:nvSpPr>
            <p:spPr>
              <a:xfrm>
                <a:off x="3877658" y="3093073"/>
                <a:ext cx="714702" cy="338554"/>
              </a:xfrm>
              <a:prstGeom prst="rect">
                <a:avLst/>
              </a:prstGeom>
              <a:noFill/>
            </p:spPr>
            <p:txBody>
              <a:bodyPr wrap="square" rtlCol="0">
                <a:spAutoFit/>
              </a:bodyPr>
              <a:lstStyle/>
              <a:p>
                <a:r>
                  <a:rPr lang="en-US" altLang="zh-TW" sz="1600" dirty="0" smtClean="0"/>
                  <a:t>3/8</a:t>
                </a:r>
                <a:endParaRPr lang="zh-TW" altLang="en-US" sz="1600" dirty="0"/>
              </a:p>
            </p:txBody>
          </p:sp>
          <p:sp>
            <p:nvSpPr>
              <p:cNvPr id="8" name="文字方塊 7"/>
              <p:cNvSpPr txBox="1"/>
              <p:nvPr/>
            </p:nvSpPr>
            <p:spPr>
              <a:xfrm>
                <a:off x="7322098" y="3079693"/>
                <a:ext cx="714702" cy="646331"/>
              </a:xfrm>
              <a:prstGeom prst="rect">
                <a:avLst/>
              </a:prstGeom>
              <a:noFill/>
            </p:spPr>
            <p:txBody>
              <a:bodyPr wrap="square" rtlCol="0">
                <a:spAutoFit/>
              </a:bodyPr>
              <a:lstStyle/>
              <a:p>
                <a:pPr algn="ctr"/>
                <a:r>
                  <a:rPr lang="en-US" altLang="zh-TW" sz="1600" dirty="0" smtClean="0"/>
                  <a:t>7/31</a:t>
                </a:r>
                <a:r>
                  <a:rPr lang="zh-TW" altLang="en-US" sz="2000" dirty="0" smtClean="0">
                    <a:latin typeface="微軟正黑體" panose="020B0604030504040204" pitchFamily="34" charset="-120"/>
                    <a:ea typeface="微軟正黑體" panose="020B0604030504040204" pitchFamily="34" charset="-120"/>
                  </a:rPr>
                  <a:t>前</a:t>
                </a:r>
                <a:endParaRPr lang="zh-TW" altLang="en-US" sz="2000"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563714" y="3080851"/>
                <a:ext cx="714702" cy="338554"/>
              </a:xfrm>
              <a:prstGeom prst="rect">
                <a:avLst/>
              </a:prstGeom>
              <a:noFill/>
            </p:spPr>
            <p:txBody>
              <a:bodyPr wrap="square" rtlCol="0">
                <a:spAutoFit/>
              </a:bodyPr>
              <a:lstStyle/>
              <a:p>
                <a:r>
                  <a:rPr lang="en-US" altLang="zh-TW" sz="1600" dirty="0" smtClean="0"/>
                  <a:t>7/8</a:t>
                </a:r>
                <a:endParaRPr lang="zh-TW" altLang="en-US" sz="1600" dirty="0"/>
              </a:p>
            </p:txBody>
          </p:sp>
          <p:sp>
            <p:nvSpPr>
              <p:cNvPr id="10" name="文字方塊 9"/>
              <p:cNvSpPr txBox="1"/>
              <p:nvPr/>
            </p:nvSpPr>
            <p:spPr>
              <a:xfrm>
                <a:off x="5668362" y="3081047"/>
                <a:ext cx="714702" cy="338554"/>
              </a:xfrm>
              <a:prstGeom prst="rect">
                <a:avLst/>
              </a:prstGeom>
              <a:noFill/>
            </p:spPr>
            <p:txBody>
              <a:bodyPr wrap="square" rtlCol="0">
                <a:spAutoFit/>
              </a:bodyPr>
              <a:lstStyle/>
              <a:p>
                <a:r>
                  <a:rPr lang="en-US" altLang="zh-TW" sz="1600" dirty="0" smtClean="0"/>
                  <a:t>6/3</a:t>
                </a:r>
                <a:endParaRPr lang="zh-TW" altLang="en-US" sz="1600" dirty="0"/>
              </a:p>
            </p:txBody>
          </p:sp>
          <p:sp>
            <p:nvSpPr>
              <p:cNvPr id="11" name="文字方塊 10"/>
              <p:cNvSpPr txBox="1"/>
              <p:nvPr/>
            </p:nvSpPr>
            <p:spPr>
              <a:xfrm>
                <a:off x="4773010" y="3081047"/>
                <a:ext cx="714702" cy="338554"/>
              </a:xfrm>
              <a:prstGeom prst="rect">
                <a:avLst/>
              </a:prstGeom>
              <a:noFill/>
            </p:spPr>
            <p:txBody>
              <a:bodyPr wrap="square" rtlCol="0">
                <a:spAutoFit/>
              </a:bodyPr>
              <a:lstStyle/>
              <a:p>
                <a:r>
                  <a:rPr lang="en-US" altLang="zh-TW" sz="1600" dirty="0" smtClean="0"/>
                  <a:t>5/5</a:t>
                </a:r>
                <a:endParaRPr lang="zh-TW" altLang="en-US" sz="1600" dirty="0"/>
              </a:p>
            </p:txBody>
          </p:sp>
        </p:grpSp>
        <p:sp>
          <p:nvSpPr>
            <p:cNvPr id="17" name="文字方塊 16"/>
            <p:cNvSpPr txBox="1"/>
            <p:nvPr/>
          </p:nvSpPr>
          <p:spPr>
            <a:xfrm>
              <a:off x="447249" y="3587698"/>
              <a:ext cx="714702" cy="338554"/>
            </a:xfrm>
            <a:prstGeom prst="rect">
              <a:avLst/>
            </a:prstGeom>
            <a:noFill/>
          </p:spPr>
          <p:txBody>
            <a:bodyPr wrap="square" rtlCol="0">
              <a:spAutoFit/>
            </a:bodyPr>
            <a:lstStyle/>
            <a:p>
              <a:r>
                <a:rPr lang="en-US" altLang="zh-TW" sz="1600" dirty="0" smtClean="0"/>
                <a:t>12/3</a:t>
              </a:r>
              <a:endParaRPr lang="zh-TW" altLang="en-US" sz="1600" dirty="0"/>
            </a:p>
          </p:txBody>
        </p:sp>
      </p:grpSp>
      <p:sp>
        <p:nvSpPr>
          <p:cNvPr id="18" name="文字方塊 17"/>
          <p:cNvSpPr txBox="1"/>
          <p:nvPr/>
        </p:nvSpPr>
        <p:spPr>
          <a:xfrm>
            <a:off x="462404" y="3218366"/>
            <a:ext cx="601725" cy="369332"/>
          </a:xfrm>
          <a:prstGeom prst="rect">
            <a:avLst/>
          </a:prstGeom>
          <a:noFill/>
        </p:spPr>
        <p:txBody>
          <a:bodyPr wrap="square" rtlCol="0">
            <a:spAutoFit/>
          </a:bodyPr>
          <a:lstStyle/>
          <a:p>
            <a:r>
              <a:rPr lang="en-US" altLang="zh-TW" dirty="0" smtClean="0">
                <a:solidFill>
                  <a:srgbClr val="FF0000"/>
                </a:solidFill>
              </a:rPr>
              <a:t>109</a:t>
            </a:r>
            <a:endParaRPr lang="zh-TW" altLang="en-US" dirty="0">
              <a:solidFill>
                <a:srgbClr val="FF0000"/>
              </a:solidFill>
            </a:endParaRPr>
          </a:p>
        </p:txBody>
      </p:sp>
      <p:sp>
        <p:nvSpPr>
          <p:cNvPr id="19" name="文字方塊 18"/>
          <p:cNvSpPr txBox="1"/>
          <p:nvPr/>
        </p:nvSpPr>
        <p:spPr>
          <a:xfrm>
            <a:off x="1345870" y="3218366"/>
            <a:ext cx="601725" cy="369332"/>
          </a:xfrm>
          <a:prstGeom prst="rect">
            <a:avLst/>
          </a:prstGeom>
          <a:noFill/>
        </p:spPr>
        <p:txBody>
          <a:bodyPr wrap="square" rtlCol="0">
            <a:spAutoFit/>
          </a:bodyPr>
          <a:lstStyle/>
          <a:p>
            <a:r>
              <a:rPr lang="en-US" altLang="zh-TW" dirty="0" smtClean="0">
                <a:solidFill>
                  <a:srgbClr val="FF0000"/>
                </a:solidFill>
              </a:rPr>
              <a:t>110</a:t>
            </a:r>
            <a:endParaRPr lang="zh-TW" altLang="en-US" dirty="0">
              <a:solidFill>
                <a:srgbClr val="FF0000"/>
              </a:solidFill>
            </a:endParaRPr>
          </a:p>
        </p:txBody>
      </p:sp>
      <p:sp>
        <p:nvSpPr>
          <p:cNvPr id="21" name="矩形 20"/>
          <p:cNvSpPr/>
          <p:nvPr/>
        </p:nvSpPr>
        <p:spPr>
          <a:xfrm>
            <a:off x="7156676" y="1618681"/>
            <a:ext cx="801516" cy="1692000"/>
          </a:xfrm>
          <a:prstGeom prst="rect">
            <a:avLst/>
          </a:prstGeom>
        </p:spPr>
        <p:txBody>
          <a:bodyPr wrap="square">
            <a:spAutoFit/>
          </a:bodyPr>
          <a:lstStyle/>
          <a:p>
            <a:r>
              <a:rPr lang="zh-TW" altLang="en-US" sz="2000" b="1" dirty="0" smtClean="0">
                <a:solidFill>
                  <a:schemeClr val="accent3">
                    <a:lumMod val="50000"/>
                  </a:schemeClr>
                </a:solidFill>
                <a:latin typeface="微軟正黑體" panose="020B0604030504040204" pitchFamily="34" charset="-120"/>
                <a:ea typeface="微軟正黑體" panose="020B0604030504040204" pitchFamily="34" charset="-120"/>
              </a:rPr>
              <a:t>函送預算核定通知書</a:t>
            </a:r>
            <a:endParaRPr lang="zh-TW" altLang="en-US" sz="2000" b="1" dirty="0">
              <a:solidFill>
                <a:schemeClr val="accent3">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449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852443296"/>
              </p:ext>
            </p:extLst>
          </p:nvPr>
        </p:nvGraphicFramePr>
        <p:xfrm>
          <a:off x="659729" y="1276131"/>
          <a:ext cx="8003215" cy="494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0" y="178115"/>
            <a:ext cx="9144000" cy="646331"/>
            <a:chOff x="0" y="178115"/>
            <a:chExt cx="9144000" cy="646331"/>
          </a:xfrm>
        </p:grpSpPr>
        <p:sp>
          <p:nvSpPr>
            <p:cNvPr id="6" name="文字方塊 5"/>
            <p:cNvSpPr txBox="1"/>
            <p:nvPr/>
          </p:nvSpPr>
          <p:spPr>
            <a:xfrm>
              <a:off x="2427890" y="178115"/>
              <a:ext cx="4466895" cy="646331"/>
            </a:xfrm>
            <a:prstGeom prst="rect">
              <a:avLst/>
            </a:prstGeom>
            <a:noFill/>
          </p:spPr>
          <p:txBody>
            <a:bodyPr wrap="square" rtlCol="0">
              <a:spAutoFit/>
            </a:bodyPr>
            <a:lstStyle/>
            <a:p>
              <a:r>
                <a:rPr lang="zh-TW" altLang="en-US" sz="3600" b="1" kern="0" dirty="0">
                  <a:solidFill>
                    <a:srgbClr val="002060"/>
                  </a:solidFill>
                  <a:latin typeface="標楷體" pitchFamily="65" charset="-120"/>
                  <a:cs typeface="+mj-cs"/>
                </a:rPr>
                <a:t>預算</a:t>
              </a:r>
              <a:r>
                <a:rPr lang="zh-TW" altLang="en-US" sz="3600" b="1" kern="0" dirty="0" smtClean="0">
                  <a:solidFill>
                    <a:srgbClr val="002060"/>
                  </a:solidFill>
                  <a:latin typeface="標楷體" pitchFamily="65" charset="-120"/>
                  <a:cs typeface="+mj-cs"/>
                </a:rPr>
                <a:t>編列目標及範圍</a:t>
              </a:r>
              <a:endParaRPr lang="zh-TW" altLang="en-US" dirty="0">
                <a:solidFill>
                  <a:srgbClr val="002060"/>
                </a:solidFill>
              </a:endParaRPr>
            </a:p>
          </p:txBody>
        </p:sp>
        <p:cxnSp>
          <p:nvCxnSpPr>
            <p:cNvPr id="7" name="直線接點 6"/>
            <p:cNvCxnSpPr>
              <a:endCxn id="6" idx="1"/>
            </p:cNvCxnSpPr>
            <p:nvPr/>
          </p:nvCxnSpPr>
          <p:spPr>
            <a:xfrm flipV="1">
              <a:off x="0" y="501281"/>
              <a:ext cx="242789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737131" y="501281"/>
              <a:ext cx="2406869"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12"/>
          <p:cNvGrpSpPr>
            <a:grpSpLocks/>
          </p:cNvGrpSpPr>
          <p:nvPr/>
        </p:nvGrpSpPr>
        <p:grpSpPr bwMode="auto">
          <a:xfrm>
            <a:off x="602779" y="1042963"/>
            <a:ext cx="3720853" cy="5374486"/>
            <a:chOff x="0" y="0"/>
            <a:chExt cx="1868690" cy="3168352"/>
          </a:xfrm>
        </p:grpSpPr>
        <p:sp>
          <p:nvSpPr>
            <p:cNvPr id="7" name="矩形 4"/>
            <p:cNvSpPr>
              <a:spLocks noChangeArrowheads="1"/>
            </p:cNvSpPr>
            <p:nvPr/>
          </p:nvSpPr>
          <p:spPr bwMode="auto">
            <a:xfrm>
              <a:off x="0" y="0"/>
              <a:ext cx="1868690" cy="3168352"/>
            </a:xfrm>
            <a:prstGeom prst="rect">
              <a:avLst/>
            </a:prstGeom>
            <a:solidFill>
              <a:schemeClr val="bg2">
                <a:lumMod val="50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7"/>
            <p:cNvSpPr>
              <a:spLocks noChangeArrowheads="1"/>
            </p:cNvSpPr>
            <p:nvPr/>
          </p:nvSpPr>
          <p:spPr bwMode="auto">
            <a:xfrm rot="5400000">
              <a:off x="898345" y="-898344"/>
              <a:ext cx="72000" cy="1868690"/>
            </a:xfrm>
            <a:prstGeom prst="rect">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五边形 8"/>
            <p:cNvSpPr>
              <a:spLocks noChangeArrowheads="1"/>
            </p:cNvSpPr>
            <p:nvPr/>
          </p:nvSpPr>
          <p:spPr bwMode="auto">
            <a:xfrm rot="5400000">
              <a:off x="675495" y="-468932"/>
              <a:ext cx="504056" cy="1441919"/>
            </a:xfrm>
            <a:prstGeom prst="homePlate">
              <a:avLst>
                <a:gd name="adj" fmla="val 35824"/>
              </a:avLst>
            </a:prstGeom>
            <a:solidFill>
              <a:schemeClr val="bg2">
                <a:lumMod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a:spLocks noChangeArrowheads="1"/>
            </p:cNvSpPr>
            <p:nvPr/>
          </p:nvSpPr>
          <p:spPr bwMode="auto">
            <a:xfrm>
              <a:off x="568439" y="3022"/>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a:solidFill>
                    <a:schemeClr val="bg1"/>
                  </a:solidFill>
                  <a:latin typeface="標楷體" panose="03000509000000000000" pitchFamily="65" charset="-120"/>
                </a:rPr>
                <a:t>收入面</a:t>
              </a:r>
            </a:p>
          </p:txBody>
        </p:sp>
        <p:sp>
          <p:nvSpPr>
            <p:cNvPr id="12" name="矩形 11"/>
            <p:cNvSpPr>
              <a:spLocks noChangeArrowheads="1"/>
            </p:cNvSpPr>
            <p:nvPr/>
          </p:nvSpPr>
          <p:spPr bwMode="auto">
            <a:xfrm>
              <a:off x="88878" y="648072"/>
              <a:ext cx="1690933" cy="123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學雜費收入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推廣教育收入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產學合作收入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補助及捐贈收入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財務收入</a:t>
              </a:r>
            </a:p>
            <a:p>
              <a:pPr marL="342900" marR="0" lvl="0" indent="-342900" defTabSz="914400" eaLnBrk="1" fontAlgn="auto" latinLnBrk="0" hangingPunct="1">
                <a:lnSpc>
                  <a:spcPts val="2600"/>
                </a:lnSpc>
                <a:spcBef>
                  <a:spcPts val="0"/>
                </a:spcBef>
                <a:spcAft>
                  <a:spcPts val="0"/>
                </a:spcAft>
                <a:buClrTx/>
                <a:buSzTx/>
                <a:buFont typeface="Wingdings" panose="05000000000000000000" pitchFamily="2" charset="2"/>
                <a:buChar char="u"/>
                <a:tabLst/>
                <a:defRPr/>
              </a:pPr>
              <a:r>
                <a:rPr lang="zh-TW" altLang="en-US" sz="2200" kern="0" dirty="0">
                  <a:solidFill>
                    <a:sysClr val="windowText" lastClr="000000"/>
                  </a:solidFill>
                  <a:latin typeface="標楷體" panose="03000509000000000000" pitchFamily="65" charset="-120"/>
                </a:rPr>
                <a:t>其他收入</a:t>
              </a:r>
            </a:p>
          </p:txBody>
        </p:sp>
      </p:grpSp>
      <p:grpSp>
        <p:nvGrpSpPr>
          <p:cNvPr id="14" name="Group 12"/>
          <p:cNvGrpSpPr>
            <a:grpSpLocks/>
          </p:cNvGrpSpPr>
          <p:nvPr/>
        </p:nvGrpSpPr>
        <p:grpSpPr bwMode="auto">
          <a:xfrm>
            <a:off x="4866372" y="1042978"/>
            <a:ext cx="3698721" cy="5374471"/>
            <a:chOff x="0" y="-1"/>
            <a:chExt cx="1868691" cy="3168353"/>
          </a:xfrm>
        </p:grpSpPr>
        <p:sp>
          <p:nvSpPr>
            <p:cNvPr id="16" name="矩形 4"/>
            <p:cNvSpPr>
              <a:spLocks noChangeArrowheads="1"/>
            </p:cNvSpPr>
            <p:nvPr/>
          </p:nvSpPr>
          <p:spPr bwMode="auto">
            <a:xfrm>
              <a:off x="0" y="0"/>
              <a:ext cx="1868690" cy="3168352"/>
            </a:xfrm>
            <a:prstGeom prst="rect">
              <a:avLst/>
            </a:prstGeom>
            <a:solidFill>
              <a:srgbClr val="FF9966"/>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五边形 5"/>
            <p:cNvSpPr>
              <a:spLocks noChangeArrowheads="1"/>
            </p:cNvSpPr>
            <p:nvPr/>
          </p:nvSpPr>
          <p:spPr bwMode="auto">
            <a:xfrm rot="5400000">
              <a:off x="675495" y="-425500"/>
              <a:ext cx="504056" cy="1441919"/>
            </a:xfrm>
            <a:prstGeom prst="homePlate">
              <a:avLst>
                <a:gd name="adj" fmla="val 35824"/>
              </a:avLst>
            </a:prstGeom>
            <a:solidFill>
              <a:srgbClr val="CC6B00"/>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7"/>
            <p:cNvSpPr>
              <a:spLocks noChangeArrowheads="1"/>
            </p:cNvSpPr>
            <p:nvPr/>
          </p:nvSpPr>
          <p:spPr bwMode="auto">
            <a:xfrm rot="5400000">
              <a:off x="898345" y="-898344"/>
              <a:ext cx="72000" cy="1868690"/>
            </a:xfrm>
            <a:prstGeom prst="rect">
              <a:avLst/>
            </a:prstGeom>
            <a:solidFill>
              <a:srgbClr val="282828"/>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五边形 8"/>
            <p:cNvSpPr>
              <a:spLocks noChangeArrowheads="1"/>
            </p:cNvSpPr>
            <p:nvPr/>
          </p:nvSpPr>
          <p:spPr bwMode="auto">
            <a:xfrm rot="5400000">
              <a:off x="675495" y="-468932"/>
              <a:ext cx="504056" cy="1441919"/>
            </a:xfrm>
            <a:prstGeom prst="homePlate">
              <a:avLst>
                <a:gd name="adj" fmla="val 35824"/>
              </a:avLst>
            </a:prstGeom>
            <a:solidFill>
              <a:schemeClr val="tx1">
                <a:lumMod val="75000"/>
                <a:lumOff val="25000"/>
              </a:scheme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a:spLocks noChangeArrowheads="1"/>
            </p:cNvSpPr>
            <p:nvPr/>
          </p:nvSpPr>
          <p:spPr bwMode="auto">
            <a:xfrm>
              <a:off x="529641" y="-1"/>
              <a:ext cx="1010637" cy="45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3600" b="1" kern="0" dirty="0" smtClean="0">
                  <a:solidFill>
                    <a:schemeClr val="bg1"/>
                  </a:solidFill>
                  <a:latin typeface="標楷體" panose="03000509000000000000" pitchFamily="65" charset="-120"/>
                </a:rPr>
                <a:t>支出面</a:t>
              </a:r>
              <a:endParaRPr lang="zh-TW" altLang="en-US" sz="3600" b="1" kern="0" dirty="0">
                <a:solidFill>
                  <a:schemeClr val="bg1"/>
                </a:solidFill>
                <a:latin typeface="標楷體" panose="03000509000000000000" pitchFamily="65" charset="-120"/>
              </a:endParaRPr>
            </a:p>
          </p:txBody>
        </p:sp>
        <p:sp>
          <p:nvSpPr>
            <p:cNvPr id="21" name="矩形 20"/>
            <p:cNvSpPr>
              <a:spLocks noChangeArrowheads="1"/>
            </p:cNvSpPr>
            <p:nvPr/>
          </p:nvSpPr>
          <p:spPr bwMode="auto">
            <a:xfrm>
              <a:off x="0" y="625539"/>
              <a:ext cx="1868691" cy="22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人事費</a:t>
              </a: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業務費</a:t>
              </a:r>
              <a:endParaRPr lang="en-US" altLang="zh-TW" sz="2200" dirty="0" smtClean="0">
                <a:latin typeface="標楷體" panose="03000509000000000000" pitchFamily="65" charset="-120"/>
              </a:endParaRP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維護</a:t>
              </a:r>
              <a:r>
                <a:rPr lang="zh-TW" altLang="en-US" sz="2200" dirty="0">
                  <a:latin typeface="標楷體" panose="03000509000000000000" pitchFamily="65" charset="-120"/>
                </a:rPr>
                <a:t>費</a:t>
              </a: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退休</a:t>
              </a:r>
              <a:r>
                <a:rPr lang="zh-TW" altLang="en-US" sz="2200" dirty="0">
                  <a:latin typeface="標楷體" panose="03000509000000000000" pitchFamily="65" charset="-120"/>
                </a:rPr>
                <a:t>撫卹支出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折舊及攤銷</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獎助學金支出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推廣教育及其他教學支出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產學合作支出</a:t>
              </a:r>
            </a:p>
            <a:p>
              <a:pPr marL="342900" lvl="0" indent="-342900">
                <a:lnSpc>
                  <a:spcPts val="2600"/>
                </a:lnSpc>
                <a:buFont typeface="Wingdings" panose="05000000000000000000" pitchFamily="2" charset="2"/>
                <a:buChar char="u"/>
              </a:pPr>
              <a:r>
                <a:rPr lang="zh-TW" altLang="en-US" sz="2200" dirty="0">
                  <a:latin typeface="標楷體" panose="03000509000000000000" pitchFamily="65" charset="-120"/>
                </a:rPr>
                <a:t>財務支出</a:t>
              </a:r>
            </a:p>
            <a:p>
              <a:pPr marL="342900" indent="-342900">
                <a:lnSpc>
                  <a:spcPts val="2600"/>
                </a:lnSpc>
                <a:buFont typeface="Wingdings" panose="05000000000000000000" pitchFamily="2" charset="2"/>
                <a:buChar char="u"/>
              </a:pPr>
              <a:r>
                <a:rPr lang="zh-TW" altLang="en-US" sz="2200" dirty="0" smtClean="0">
                  <a:latin typeface="標楷體" panose="03000509000000000000" pitchFamily="65" charset="-120"/>
                </a:rPr>
                <a:t>其他支出</a:t>
              </a:r>
              <a:endParaRPr lang="en-US" altLang="zh-TW" sz="2200" dirty="0" smtClean="0">
                <a:latin typeface="標楷體" panose="03000509000000000000" pitchFamily="65" charset="-120"/>
              </a:endParaRPr>
            </a:p>
            <a:p>
              <a:pPr marL="342900" lvl="0" indent="-342900">
                <a:lnSpc>
                  <a:spcPts val="2600"/>
                </a:lnSpc>
                <a:buFont typeface="Wingdings" panose="05000000000000000000" pitchFamily="2" charset="2"/>
                <a:buChar char="u"/>
              </a:pPr>
              <a:r>
                <a:rPr lang="zh-TW" altLang="en-US" sz="2200" dirty="0" smtClean="0">
                  <a:latin typeface="標楷體" panose="03000509000000000000" pitchFamily="65" charset="-120"/>
                </a:rPr>
                <a:t>資本</a:t>
              </a:r>
              <a:r>
                <a:rPr lang="zh-TW" altLang="en-US" sz="2200" dirty="0">
                  <a:latin typeface="標楷體" panose="03000509000000000000" pitchFamily="65" charset="-120"/>
                </a:rPr>
                <a:t>支出</a:t>
              </a:r>
            </a:p>
          </p:txBody>
        </p:sp>
      </p:grpSp>
      <p:pic>
        <p:nvPicPr>
          <p:cNvPr id="22" name="图片 43"/>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9107831" y="4810822"/>
            <a:ext cx="941751" cy="9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43"/>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776293" y="5286279"/>
            <a:ext cx="1131903" cy="113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419286" y="5362117"/>
            <a:ext cx="1108565" cy="110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群組 25"/>
          <p:cNvGrpSpPr/>
          <p:nvPr/>
        </p:nvGrpSpPr>
        <p:grpSpPr>
          <a:xfrm>
            <a:off x="0" y="131945"/>
            <a:ext cx="9144000" cy="646331"/>
            <a:chOff x="0" y="131945"/>
            <a:chExt cx="9144000" cy="646331"/>
          </a:xfrm>
        </p:grpSpPr>
        <p:sp>
          <p:nvSpPr>
            <p:cNvPr id="27" name="文字方塊 26"/>
            <p:cNvSpPr txBox="1"/>
            <p:nvPr/>
          </p:nvSpPr>
          <p:spPr>
            <a:xfrm>
              <a:off x="2968667" y="131945"/>
              <a:ext cx="3064270"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會計項目</a:t>
              </a:r>
              <a:endParaRPr lang="zh-TW" altLang="en-US" dirty="0">
                <a:solidFill>
                  <a:srgbClr val="002060"/>
                </a:solidFill>
              </a:endParaRPr>
            </a:p>
          </p:txBody>
        </p:sp>
        <p:cxnSp>
          <p:nvCxnSpPr>
            <p:cNvPr id="28" name="直線接點 27"/>
            <p:cNvCxnSpPr/>
            <p:nvPr/>
          </p:nvCxnSpPr>
          <p:spPr>
            <a:xfrm flipV="1">
              <a:off x="0" y="501281"/>
              <a:ext cx="3289738" cy="3215"/>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直線接點 28"/>
            <p:cNvCxnSpPr/>
            <p:nvPr/>
          </p:nvCxnSpPr>
          <p:spPr>
            <a:xfrm>
              <a:off x="5914696" y="501281"/>
              <a:ext cx="3229304" cy="1"/>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61410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688973668"/>
              </p:ext>
            </p:extLst>
          </p:nvPr>
        </p:nvGraphicFramePr>
        <p:xfrm>
          <a:off x="157423" y="839635"/>
          <a:ext cx="8845059" cy="6072154"/>
        </p:xfrm>
        <a:graphic>
          <a:graphicData uri="http://schemas.openxmlformats.org/drawingml/2006/table">
            <a:tbl>
              <a:tblPr firstRow="1" bandRow="1">
                <a:tableStyleId>{5C22544A-7EE6-4342-B048-85BDC9FD1C3A}</a:tableStyleId>
              </a:tblPr>
              <a:tblGrid>
                <a:gridCol w="1742938">
                  <a:extLst>
                    <a:ext uri="{9D8B030D-6E8A-4147-A177-3AD203B41FA5}">
                      <a16:colId xmlns:a16="http://schemas.microsoft.com/office/drawing/2014/main" val="20000"/>
                    </a:ext>
                  </a:extLst>
                </a:gridCol>
                <a:gridCol w="3577616">
                  <a:extLst>
                    <a:ext uri="{9D8B030D-6E8A-4147-A177-3AD203B41FA5}">
                      <a16:colId xmlns:a16="http://schemas.microsoft.com/office/drawing/2014/main" val="20001"/>
                    </a:ext>
                  </a:extLst>
                </a:gridCol>
                <a:gridCol w="3524505">
                  <a:extLst>
                    <a:ext uri="{9D8B030D-6E8A-4147-A177-3AD203B41FA5}">
                      <a16:colId xmlns:a16="http://schemas.microsoft.com/office/drawing/2014/main" val="3063439471"/>
                    </a:ext>
                  </a:extLst>
                </a:gridCol>
              </a:tblGrid>
              <a:tr h="510233">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722" marB="45722"/>
                </a:tc>
                <a:tc>
                  <a:txBody>
                    <a:bodyPr/>
                    <a:lstStyle/>
                    <a:p>
                      <a:pPr marL="0" indent="0" algn="ct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8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8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8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3592573">
                <a:tc>
                  <a:txBody>
                    <a:bodyPr/>
                    <a:lstStyle/>
                    <a:p>
                      <a:r>
                        <a:rPr lang="zh-TW" altLang="en-US" sz="2400" dirty="0" smtClean="0">
                          <a:latin typeface="標楷體" panose="03000509000000000000" pitchFamily="65" charset="-120"/>
                          <a:ea typeface="標楷體" panose="03000509000000000000" pitchFamily="65" charset="-120"/>
                        </a:rPr>
                        <a:t>學雜費收入</a:t>
                      </a:r>
                      <a:endParaRPr lang="zh-TW" altLang="en-US" sz="2400" dirty="0">
                        <a:latin typeface="標楷體" panose="03000509000000000000" pitchFamily="65" charset="-120"/>
                        <a:ea typeface="標楷體" panose="03000509000000000000" pitchFamily="65" charset="-120"/>
                      </a:endParaRPr>
                    </a:p>
                  </a:txBody>
                  <a:tcPr marT="45722" marB="45722"/>
                </a:tc>
                <a:tc>
                  <a:txBody>
                    <a:bodyPr/>
                    <a:lstStyle/>
                    <a:p>
                      <a:pPr marL="269875" indent="-269875" algn="just">
                        <a:buFont typeface="+mj-lt"/>
                        <a:buAutoNum type="arabicPeriod"/>
                      </a:pP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依據</a:t>
                      </a:r>
                      <a:r>
                        <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學年度學雜費決算數編列，由系統帶入；新增系所以</a:t>
                      </a:r>
                      <a:r>
                        <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學年度學雜費收費標準編列。</a:t>
                      </a:r>
                      <a:endParaRPr lang="en-US" altLang="zh-TW"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269875" marR="0" indent="-269875" algn="just"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b="1" u="none"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有關</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hlinkClick r:id="rId2" action="ppaction://hlinksldjump"/>
                        </a:rPr>
                        <a:t>全學期均在校外實習學雜費收費方式</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詳下頁。</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69875" marR="0" indent="-269875" algn="just" defTabSz="914400" rtl="0" eaLnBrk="1" fontAlgn="auto" latinLnBrk="0" hangingPunct="1">
                        <a:lnSpc>
                          <a:spcPct val="100000"/>
                        </a:lnSpc>
                        <a:spcBef>
                          <a:spcPts val="0"/>
                        </a:spcBef>
                        <a:spcAft>
                          <a:spcPts val="0"/>
                        </a:spcAft>
                        <a:buClrTx/>
                        <a:buSzTx/>
                        <a:buFont typeface="+mj-lt"/>
                        <a:buAutoNum type="arabicPeriod"/>
                        <a:tabLst/>
                        <a:defRPr/>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輔幼中心</a:t>
                      </a:r>
                      <a:r>
                        <a:rPr lang="zh-TW" altLang="en-US" sz="2400" b="0" dirty="0" smtClean="0">
                          <a:solidFill>
                            <a:schemeClr val="tx1"/>
                          </a:solidFill>
                          <a:latin typeface="標楷體" panose="03000509000000000000" pitchFamily="65" charset="-120"/>
                          <a:ea typeface="標楷體" panose="03000509000000000000" pitchFamily="65" charset="-120"/>
                          <a:cs typeface="Times New Roman" pitchFamily="18" charset="0"/>
                        </a:rPr>
                        <a:t>依預估學生數及收費標準編列。</a:t>
                      </a:r>
                    </a:p>
                  </a:txBody>
                  <a:tcPr marT="45722" marB="45722"/>
                </a:tc>
                <a:tc>
                  <a:txBody>
                    <a:bodyPr/>
                    <a:lstStyle/>
                    <a:p>
                      <a:pPr marL="269875" indent="-269875">
                        <a:buFont typeface="+mj-lt"/>
                        <a:buAutoNum type="arabicPeriod"/>
                      </a:pPr>
                      <a:r>
                        <a:rPr lang="zh-TW" altLang="en-US"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語言中心依預估學生數及收費標準編列。</a:t>
                      </a:r>
                      <a:endParaRPr lang="en-US" altLang="zh-TW" sz="2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69875" indent="-269875">
                        <a:buFont typeface="+mj-lt"/>
                        <a:buAutoNum type="arabicPeriod"/>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教務處依預估暑修人數編列暑修學分費（學分</a:t>
                      </a:r>
                      <a:r>
                        <a:rPr lang="zh-TW" altLang="zh-TW" sz="2400" kern="100" dirty="0" smtClean="0">
                          <a:effectLst/>
                          <a:latin typeface="標楷體" panose="03000509000000000000" pitchFamily="65" charset="-120"/>
                          <a:ea typeface="標楷體" panose="03000509000000000000" pitchFamily="65" charset="-120"/>
                          <a:cs typeface="Times New Roman" panose="02020603050405020304" pitchFamily="18" charset="0"/>
                        </a:rPr>
                        <a:t>學雜費）收入。</a:t>
                      </a:r>
                      <a:endParaRPr lang="zh-TW" altLang="en-US" sz="2400" b="1" dirty="0" smtClean="0">
                        <a:solidFill>
                          <a:srgbClr val="0033CC"/>
                        </a:solidFill>
                        <a:latin typeface="標楷體" panose="03000509000000000000" pitchFamily="65" charset="-120"/>
                        <a:ea typeface="標楷體" panose="03000509000000000000" pitchFamily="65" charset="-120"/>
                        <a:cs typeface="Times New Roman" pitchFamily="18" charset="0"/>
                      </a:endParaRPr>
                    </a:p>
                    <a:p>
                      <a:pPr marL="0" indent="0">
                        <a:buFont typeface="Wingdings" panose="05000000000000000000" pitchFamily="2" charset="2"/>
                        <a:buNone/>
                      </a:pPr>
                      <a:endParaRPr lang="zh-TW" altLang="en-US" sz="2400" b="1" dirty="0">
                        <a:solidFill>
                          <a:srgbClr val="0033CC"/>
                        </a:solidFill>
                        <a:latin typeface="標楷體" panose="03000509000000000000" pitchFamily="65" charset="-12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1"/>
                  </a:ext>
                </a:extLst>
              </a:tr>
              <a:tr h="930302">
                <a:tc>
                  <a:txBody>
                    <a:bodyPr/>
                    <a:lstStyle/>
                    <a:p>
                      <a:r>
                        <a:rPr lang="zh-TW" altLang="en-US" sz="2400" spc="-500" baseline="0" dirty="0" smtClean="0">
                          <a:latin typeface="標楷體" panose="03000509000000000000" pitchFamily="65" charset="-120"/>
                          <a:ea typeface="標楷體" panose="03000509000000000000" pitchFamily="65" charset="-120"/>
                        </a:rPr>
                        <a:t>推廣教育收入</a:t>
                      </a:r>
                      <a:endParaRPr lang="zh-TW" altLang="en-US" sz="2400" spc="-500" baseline="0" dirty="0">
                        <a:latin typeface="標楷體" panose="03000509000000000000" pitchFamily="65" charset="-120"/>
                        <a:ea typeface="標楷體" panose="03000509000000000000" pitchFamily="65" charset="-120"/>
                      </a:endParaRPr>
                    </a:p>
                  </a:txBody>
                  <a:tcPr marT="45722" marB="45722"/>
                </a:tc>
                <a:tc>
                  <a:txBody>
                    <a:bodyPr/>
                    <a:lstStyle/>
                    <a:p>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由推廣教育中心依</a:t>
                      </a:r>
                      <a:r>
                        <a:rPr lang="en-US" altLang="zh-TW" sz="2400" kern="100" dirty="0" smtClean="0">
                          <a:effectLst/>
                          <a:latin typeface="Times New Roman" panose="02020603050405020304" pitchFamily="18" charset="0"/>
                          <a:ea typeface="標楷體" panose="03000509000000000000" pitchFamily="65" charset="-120"/>
                        </a:rPr>
                        <a:t>110</a:t>
                      </a:r>
                      <a:r>
                        <a:rPr lang="zh-TW" altLang="zh-TW" sz="24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學年度展業規劃估算。</a:t>
                      </a: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10002"/>
                  </a:ext>
                </a:extLst>
              </a:tr>
              <a:tr h="874644">
                <a:tc>
                  <a:txBody>
                    <a:bodyPr/>
                    <a:lstStyle/>
                    <a:p>
                      <a:r>
                        <a:rPr lang="zh-TW" altLang="en-US" sz="2400" spc="-500" baseline="0" dirty="0" smtClean="0">
                          <a:latin typeface="標楷體" panose="03000509000000000000" pitchFamily="65" charset="-120"/>
                          <a:ea typeface="標楷體" panose="03000509000000000000" pitchFamily="65" charset="-120"/>
                        </a:rPr>
                        <a:t>產學合作收入</a:t>
                      </a:r>
                      <a:endParaRPr lang="zh-TW" altLang="en-US" sz="2400" spc="-500" baseline="0" dirty="0">
                        <a:latin typeface="標楷體" panose="03000509000000000000" pitchFamily="65" charset="-120"/>
                        <a:ea typeface="標楷體" panose="03000509000000000000" pitchFamily="65" charset="-120"/>
                      </a:endParaRPr>
                    </a:p>
                  </a:txBody>
                  <a:tcPr marT="45722" marB="45722"/>
                </a:tc>
                <a:tc gridSpan="2">
                  <a:txBody>
                    <a:bodyPr/>
                    <a:lstStyle/>
                    <a:p>
                      <a:pPr marL="0" indent="0" algn="just">
                        <a:lnSpc>
                          <a:spcPts val="2600"/>
                        </a:lnSpc>
                        <a:spcAft>
                          <a:spcPts val="0"/>
                        </a:spcAft>
                      </a:pPr>
                      <a:r>
                        <a:rPr lang="zh-TW" altLang="zh-TW" sz="2400" kern="100" dirty="0" smtClean="0">
                          <a:effectLst/>
                          <a:latin typeface="Times New Roman" panose="02020603050405020304" pitchFamily="18" charset="0"/>
                          <a:ea typeface="標楷體" panose="03000509000000000000" pitchFamily="65" charset="-120"/>
                        </a:rPr>
                        <a:t>各業務單位預估</a:t>
                      </a:r>
                      <a:r>
                        <a:rPr lang="en-US" altLang="zh-TW" sz="2400" kern="100" dirty="0" smtClean="0">
                          <a:effectLst/>
                          <a:latin typeface="Times New Roman" panose="02020603050405020304" pitchFamily="18" charset="0"/>
                          <a:ea typeface="標楷體" panose="03000509000000000000" pitchFamily="65" charset="-120"/>
                        </a:rPr>
                        <a:t>110</a:t>
                      </a:r>
                      <a:r>
                        <a:rPr lang="zh-TW" altLang="zh-TW" sz="2400" kern="100" dirty="0" smtClean="0">
                          <a:effectLst/>
                          <a:latin typeface="Times New Roman" panose="02020603050405020304" pitchFamily="18" charset="0"/>
                          <a:ea typeface="標楷體" panose="03000509000000000000" pitchFamily="65" charset="-120"/>
                        </a:rPr>
                        <a:t>學年度與政府機關、事業機構、民間團體、學術研究機構等合作，所收取之費用。。</a:t>
                      </a:r>
                      <a:endParaRPr lang="zh-TW" altLang="zh-TW" sz="2400" kern="100" dirty="0">
                        <a:effectLst/>
                        <a:latin typeface="Times New Roman" panose="02020603050405020304" pitchFamily="18" charset="0"/>
                        <a:ea typeface="標楷體" panose="03000509000000000000" pitchFamily="65" charset="-120"/>
                      </a:endParaRPr>
                    </a:p>
                  </a:txBody>
                  <a:tcPr marT="45722" marB="45722" anchor="ctr"/>
                </a:tc>
                <a:tc hMerge="1">
                  <a:txBody>
                    <a:bodyPr/>
                    <a:lstStyle/>
                    <a:p>
                      <a:pPr marL="0" indent="0" algn="just">
                        <a:lnSpc>
                          <a:spcPts val="2600"/>
                        </a:lnSpc>
                        <a:spcAft>
                          <a:spcPts val="0"/>
                        </a:spcAft>
                      </a:pPr>
                      <a:endParaRPr lang="zh-TW" altLang="zh-TW" sz="2400" kern="100" dirty="0">
                        <a:effectLst/>
                        <a:latin typeface="Times New Roman" panose="02020603050405020304" pitchFamily="18" charset="0"/>
                        <a:ea typeface="標楷體" panose="03000509000000000000" pitchFamily="65" charset="-120"/>
                      </a:endParaRPr>
                    </a:p>
                  </a:txBody>
                  <a:tcPr marT="45722" marB="45722" anchor="ctr"/>
                </a:tc>
                <a:extLst>
                  <a:ext uri="{0D108BD9-81ED-4DB2-BD59-A6C34878D82A}">
                    <a16:rowId xmlns:a16="http://schemas.microsoft.com/office/drawing/2014/main" val="10003"/>
                  </a:ext>
                </a:extLst>
              </a:tr>
            </a:tbl>
          </a:graphicData>
        </a:graphic>
      </p:graphicFrame>
      <p:grpSp>
        <p:nvGrpSpPr>
          <p:cNvPr id="5" name="群組 4"/>
          <p:cNvGrpSpPr/>
          <p:nvPr/>
        </p:nvGrpSpPr>
        <p:grpSpPr>
          <a:xfrm>
            <a:off x="7952" y="0"/>
            <a:ext cx="9126218" cy="646331"/>
            <a:chOff x="0" y="107742"/>
            <a:chExt cx="9126218" cy="646331"/>
          </a:xfrm>
        </p:grpSpPr>
        <p:sp>
          <p:nvSpPr>
            <p:cNvPr id="6" name="文字方塊 5"/>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a:t>
              </a:r>
              <a:r>
                <a:rPr lang="zh-TW" altLang="en-US" sz="3600" b="1" kern="0" dirty="0" smtClean="0">
                  <a:solidFill>
                    <a:srgbClr val="002060"/>
                  </a:solidFill>
                  <a:latin typeface="標楷體" pitchFamily="65" charset="-120"/>
                  <a:cs typeface="+mj-cs"/>
                </a:rPr>
                <a:t>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7" name="直線接點 6"/>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直線接點 7"/>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74820" y="822072"/>
            <a:ext cx="7772870" cy="5463114"/>
          </a:xfrm>
        </p:spPr>
        <p:txBody>
          <a:bodyPr>
            <a:normAutofit/>
          </a:bodyPr>
          <a:lstStyle/>
          <a:p>
            <a:pPr marL="0" indent="0" algn="just">
              <a:buNone/>
            </a:pPr>
            <a:r>
              <a:rPr lang="zh-TW" altLang="en-US" dirty="0">
                <a:latin typeface="微軟正黑體" panose="020B0604030504040204" pitchFamily="34" charset="-120"/>
                <a:ea typeface="微軟正黑體" panose="020B0604030504040204" pitchFamily="34" charset="-120"/>
              </a:rPr>
              <a:t>主旨</a:t>
            </a:r>
            <a:r>
              <a:rPr lang="zh-TW" altLang="en-US" dirty="0" smtClean="0">
                <a:latin typeface="微軟正黑體" panose="020B0604030504040204" pitchFamily="34" charset="-120"/>
                <a:ea typeface="微軟正黑體" panose="020B0604030504040204" pitchFamily="34" charset="-120"/>
              </a:rPr>
              <a:t>：函</a:t>
            </a:r>
            <a:r>
              <a:rPr lang="zh-TW" altLang="en-US" dirty="0">
                <a:latin typeface="微軟正黑體" panose="020B0604030504040204" pitchFamily="34" charset="-120"/>
                <a:ea typeface="微軟正黑體" panose="020B0604030504040204" pitchFamily="34" charset="-120"/>
              </a:rPr>
              <a:t>知本校全學期均在校外實習學雜費收費方式，請依說明</a:t>
            </a:r>
          </a:p>
          <a:p>
            <a:pPr marL="809625" indent="-809625" algn="just">
              <a:buNone/>
            </a:pPr>
            <a:r>
              <a:rPr lang="zh-TW" altLang="en-US" dirty="0" smtClean="0">
                <a:latin typeface="微軟正黑體" panose="020B0604030504040204" pitchFamily="34" charset="-120"/>
                <a:ea typeface="微軟正黑體" panose="020B0604030504040204" pitchFamily="34" charset="-120"/>
              </a:rPr>
              <a:t>            事項</a:t>
            </a:r>
            <a:r>
              <a:rPr lang="zh-TW" altLang="en-US" dirty="0">
                <a:latin typeface="微軟正黑體" panose="020B0604030504040204" pitchFamily="34" charset="-120"/>
                <a:ea typeface="微軟正黑體" panose="020B0604030504040204" pitchFamily="34" charset="-120"/>
              </a:rPr>
              <a:t>辦理，請查照。</a:t>
            </a:r>
          </a:p>
          <a:p>
            <a:pPr marL="0" indent="0" algn="just">
              <a:buNone/>
            </a:pPr>
            <a:r>
              <a:rPr lang="zh-TW" altLang="en-US" dirty="0">
                <a:latin typeface="微軟正黑體" panose="020B0604030504040204" pitchFamily="34" charset="-120"/>
                <a:ea typeface="微軟正黑體" panose="020B0604030504040204" pitchFamily="34" charset="-120"/>
              </a:rPr>
              <a:t>說明：</a:t>
            </a:r>
          </a:p>
          <a:p>
            <a:pPr marL="0" indent="452438" algn="just">
              <a:buNone/>
            </a:pPr>
            <a:r>
              <a:rPr lang="zh-TW" altLang="en-US" dirty="0">
                <a:latin typeface="微軟正黑體" panose="020B0604030504040204" pitchFamily="34" charset="-120"/>
                <a:ea typeface="微軟正黑體" panose="020B0604030504040204" pitchFamily="34" charset="-120"/>
              </a:rPr>
              <a:t>一、依教育部臺教高</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字第</a:t>
            </a:r>
            <a:r>
              <a:rPr lang="en-US" altLang="zh-TW" dirty="0">
                <a:latin typeface="微軟正黑體" panose="020B0604030504040204" pitchFamily="34" charset="-120"/>
                <a:ea typeface="微軟正黑體" panose="020B0604030504040204" pitchFamily="34" charset="-120"/>
              </a:rPr>
              <a:t>1090128043</a:t>
            </a:r>
            <a:r>
              <a:rPr lang="zh-TW" altLang="en-US" dirty="0">
                <a:latin typeface="微軟正黑體" panose="020B0604030504040204" pitchFamily="34" charset="-120"/>
                <a:ea typeface="微軟正黑體" panose="020B0604030504040204" pitchFamily="34" charset="-120"/>
              </a:rPr>
              <a:t>號函知，「學生如全</a:t>
            </a:r>
          </a:p>
          <a:p>
            <a:pPr marL="0" indent="452438" algn="just">
              <a:buNone/>
            </a:pPr>
            <a:r>
              <a:rPr lang="zh-TW" altLang="en-US" dirty="0" smtClean="0">
                <a:latin typeface="微軟正黑體" panose="020B0604030504040204" pitchFamily="34" charset="-120"/>
                <a:ea typeface="微軟正黑體" panose="020B0604030504040204" pitchFamily="34" charset="-120"/>
              </a:rPr>
              <a:t>        學期</a:t>
            </a:r>
            <a:r>
              <a:rPr lang="zh-TW" altLang="en-US" dirty="0">
                <a:latin typeface="微軟正黑體" panose="020B0604030504040204" pitchFamily="34" charset="-120"/>
                <a:ea typeface="微軟正黑體" panose="020B0604030504040204" pitchFamily="34" charset="-120"/>
              </a:rPr>
              <a:t>均在校外實習者，當學期費用以收取學費全部、雜費</a:t>
            </a:r>
          </a:p>
          <a:p>
            <a:pPr marL="0" indent="452438" algn="just">
              <a:buNone/>
            </a:pPr>
            <a:r>
              <a:rPr lang="en-US" altLang="zh-TW" dirty="0" smtClean="0">
                <a:latin typeface="微軟正黑體" panose="020B0604030504040204" pitchFamily="34" charset="-120"/>
                <a:ea typeface="微軟正黑體" panose="020B0604030504040204" pitchFamily="34" charset="-120"/>
              </a:rPr>
              <a:t>        4/5</a:t>
            </a:r>
            <a:r>
              <a:rPr lang="zh-TW" altLang="en-US" dirty="0">
                <a:latin typeface="微軟正黑體" panose="020B0604030504040204" pitchFamily="34" charset="-120"/>
                <a:ea typeface="微軟正黑體" panose="020B0604030504040204" pitchFamily="34" charset="-120"/>
              </a:rPr>
              <a:t>為主」；惟該收費方式未具強制性，依校簽核意見，</a:t>
            </a:r>
          </a:p>
          <a:p>
            <a:pPr marL="0" indent="452438" algn="just">
              <a:buNone/>
            </a:pPr>
            <a:r>
              <a:rPr lang="zh-TW" altLang="en-US" dirty="0" smtClean="0">
                <a:latin typeface="微軟正黑體" panose="020B0604030504040204" pitchFamily="34" charset="-120"/>
                <a:ea typeface="微軟正黑體" panose="020B0604030504040204" pitchFamily="34" charset="-120"/>
              </a:rPr>
              <a:t>        </a:t>
            </a:r>
            <a:r>
              <a:rPr lang="zh-TW" altLang="en-US" b="1" dirty="0" smtClean="0">
                <a:solidFill>
                  <a:srgbClr val="FF0000"/>
                </a:solidFill>
                <a:latin typeface="微軟正黑體" panose="020B0604030504040204" pitchFamily="34" charset="-120"/>
                <a:ea typeface="微軟正黑體" panose="020B0604030504040204" pitchFamily="34" charset="-120"/>
              </a:rPr>
              <a:t>若</a:t>
            </a:r>
            <a:r>
              <a:rPr lang="zh-TW" altLang="en-US" b="1" dirty="0">
                <a:solidFill>
                  <a:srgbClr val="FF0000"/>
                </a:solidFill>
                <a:latin typeface="微軟正黑體" panose="020B0604030504040204" pitchFamily="34" charset="-120"/>
                <a:ea typeface="微軟正黑體" panose="020B0604030504040204" pitchFamily="34" charset="-120"/>
              </a:rPr>
              <a:t>本校有系所申請適用減免雜費，且該院擬減收雜費者，</a:t>
            </a:r>
          </a:p>
          <a:p>
            <a:pPr marL="0" indent="452438" algn="just">
              <a:buNone/>
            </a:pPr>
            <a:r>
              <a:rPr lang="zh-TW" altLang="en-US" b="1" dirty="0" smtClean="0">
                <a:solidFill>
                  <a:srgbClr val="FF0000"/>
                </a:solidFill>
                <a:latin typeface="微軟正黑體" panose="020B0604030504040204" pitchFamily="34" charset="-120"/>
                <a:ea typeface="微軟正黑體" panose="020B0604030504040204" pitchFamily="34" charset="-120"/>
              </a:rPr>
              <a:t>        則</a:t>
            </a:r>
            <a:r>
              <a:rPr lang="zh-TW" altLang="en-US" b="1" dirty="0">
                <a:solidFill>
                  <a:srgbClr val="FF0000"/>
                </a:solidFill>
                <a:latin typeface="微軟正黑體" panose="020B0604030504040204" pitchFamily="34" charset="-120"/>
                <a:ea typeface="微軟正黑體" panose="020B0604030504040204" pitchFamily="34" charset="-120"/>
              </a:rPr>
              <a:t>減收之雜費由校與院平均分擔。</a:t>
            </a:r>
          </a:p>
          <a:p>
            <a:pPr marL="0" indent="452438" algn="just">
              <a:buNone/>
            </a:pPr>
            <a:r>
              <a:rPr lang="zh-TW" altLang="en-US" dirty="0">
                <a:latin typeface="微軟正黑體" panose="020B0604030504040204" pitchFamily="34" charset="-120"/>
                <a:ea typeface="微軟正黑體" panose="020B0604030504040204" pitchFamily="34" charset="-120"/>
              </a:rPr>
              <a:t>二、各系所若採前述減免</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雜費，</a:t>
            </a:r>
            <a:r>
              <a:rPr lang="zh-TW" altLang="en-US" b="1" dirty="0">
                <a:solidFill>
                  <a:srgbClr val="FF0000"/>
                </a:solidFill>
                <a:latin typeface="微軟正黑體" panose="020B0604030504040204" pitchFamily="34" charset="-120"/>
                <a:ea typeface="微軟正黑體" panose="020B0604030504040204" pitchFamily="34" charset="-120"/>
              </a:rPr>
              <a:t>請於每學年預算編列時填</a:t>
            </a:r>
          </a:p>
          <a:p>
            <a:pPr marL="0" indent="452438" algn="just">
              <a:buNone/>
            </a:pPr>
            <a:r>
              <a:rPr lang="zh-TW" altLang="en-US" b="1" dirty="0" smtClean="0">
                <a:solidFill>
                  <a:srgbClr val="FF0000"/>
                </a:solidFill>
                <a:latin typeface="微軟正黑體" panose="020B0604030504040204" pitchFamily="34" charset="-120"/>
                <a:ea typeface="微軟正黑體" panose="020B0604030504040204" pitchFamily="34" charset="-120"/>
              </a:rPr>
              <a:t>        報</a:t>
            </a:r>
            <a:r>
              <a:rPr lang="zh-TW" altLang="en-US" b="1" dirty="0">
                <a:solidFill>
                  <a:srgbClr val="FF0000"/>
                </a:solidFill>
                <a:latin typeface="微軟正黑體" panose="020B0604030504040204" pitchFamily="34" charset="-120"/>
                <a:ea typeface="微軟正黑體" panose="020B0604030504040204" pitchFamily="34" charset="-120"/>
              </a:rPr>
              <a:t>全學期在外實習申請表，經院長簽核後附於預算書表，</a:t>
            </a:r>
          </a:p>
          <a:p>
            <a:pPr marL="0" indent="452438" algn="just">
              <a:buNone/>
            </a:pPr>
            <a:r>
              <a:rPr lang="zh-TW" altLang="en-US" b="1" dirty="0" smtClean="0">
                <a:solidFill>
                  <a:srgbClr val="FF0000"/>
                </a:solidFill>
                <a:latin typeface="微軟正黑體" panose="020B0604030504040204" pitchFamily="34" charset="-120"/>
                <a:ea typeface="微軟正黑體" panose="020B0604030504040204" pitchFamily="34" charset="-120"/>
              </a:rPr>
              <a:t>        減免</a:t>
            </a:r>
            <a:r>
              <a:rPr lang="zh-TW" altLang="en-US" b="1" dirty="0">
                <a:solidFill>
                  <a:srgbClr val="FF0000"/>
                </a:solidFill>
                <a:latin typeface="微軟正黑體" panose="020B0604030504040204" pitchFamily="34" charset="-120"/>
                <a:ea typeface="微軟正黑體" panose="020B0604030504040204" pitchFamily="34" charset="-120"/>
              </a:rPr>
              <a:t>雜費總額</a:t>
            </a:r>
            <a:r>
              <a:rPr lang="en-US" altLang="zh-TW" b="1" dirty="0">
                <a:solidFill>
                  <a:srgbClr val="FF0000"/>
                </a:solidFill>
                <a:latin typeface="微軟正黑體" panose="020B0604030504040204" pitchFamily="34" charset="-120"/>
                <a:ea typeface="微軟正黑體" panose="020B0604030504040204" pitchFamily="34" charset="-120"/>
              </a:rPr>
              <a:t>1/2</a:t>
            </a:r>
            <a:r>
              <a:rPr lang="zh-TW" altLang="en-US" b="1" dirty="0">
                <a:solidFill>
                  <a:srgbClr val="FF0000"/>
                </a:solidFill>
                <a:latin typeface="微軟正黑體" panose="020B0604030504040204" pitchFamily="34" charset="-120"/>
                <a:ea typeface="微軟正黑體" panose="020B0604030504040204" pitchFamily="34" charset="-120"/>
              </a:rPr>
              <a:t>由院業務費預算負擔。</a:t>
            </a:r>
          </a:p>
        </p:txBody>
      </p:sp>
    </p:spTree>
    <p:extLst>
      <p:ext uri="{BB962C8B-B14F-4D97-AF65-F5344CB8AC3E}">
        <p14:creationId xmlns:p14="http://schemas.microsoft.com/office/powerpoint/2010/main" val="75912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649759936"/>
              </p:ext>
            </p:extLst>
          </p:nvPr>
        </p:nvGraphicFramePr>
        <p:xfrm>
          <a:off x="160350" y="922374"/>
          <a:ext cx="8782051" cy="5256536"/>
        </p:xfrm>
        <a:graphic>
          <a:graphicData uri="http://schemas.openxmlformats.org/drawingml/2006/table">
            <a:tbl>
              <a:tblPr firstRow="1" bandRow="1">
                <a:tableStyleId>{5C22544A-7EE6-4342-B048-85BDC9FD1C3A}</a:tableStyleId>
              </a:tblPr>
              <a:tblGrid>
                <a:gridCol w="1684352">
                  <a:extLst>
                    <a:ext uri="{9D8B030D-6E8A-4147-A177-3AD203B41FA5}">
                      <a16:colId xmlns:a16="http://schemas.microsoft.com/office/drawing/2014/main" val="20000"/>
                    </a:ext>
                  </a:extLst>
                </a:gridCol>
                <a:gridCol w="3604401">
                  <a:extLst>
                    <a:ext uri="{9D8B030D-6E8A-4147-A177-3AD203B41FA5}">
                      <a16:colId xmlns:a16="http://schemas.microsoft.com/office/drawing/2014/main" val="20001"/>
                    </a:ext>
                  </a:extLst>
                </a:gridCol>
                <a:gridCol w="3493298">
                  <a:extLst>
                    <a:ext uri="{9D8B030D-6E8A-4147-A177-3AD203B41FA5}">
                      <a16:colId xmlns:a16="http://schemas.microsoft.com/office/drawing/2014/main" val="839652840"/>
                    </a:ext>
                  </a:extLst>
                </a:gridCol>
              </a:tblGrid>
              <a:tr h="517961">
                <a:tc>
                  <a:txBody>
                    <a:bodyPr/>
                    <a:lstStyle/>
                    <a:p>
                      <a:pPr algn="ctr"/>
                      <a:r>
                        <a:rPr lang="zh-TW" altLang="en-US" sz="2800" dirty="0" smtClean="0">
                          <a:latin typeface="標楷體" panose="03000509000000000000" pitchFamily="65" charset="-120"/>
                          <a:ea typeface="標楷體" panose="03000509000000000000" pitchFamily="65" charset="-120"/>
                        </a:rPr>
                        <a:t>會計項目</a:t>
                      </a:r>
                      <a:endParaRPr lang="zh-TW" altLang="en-US" sz="2800" dirty="0">
                        <a:latin typeface="標楷體" panose="03000509000000000000" pitchFamily="65" charset="-120"/>
                        <a:ea typeface="標楷體" panose="03000509000000000000" pitchFamily="65" charset="-120"/>
                      </a:endParaRPr>
                    </a:p>
                  </a:txBody>
                  <a:tcPr marT="45641" marB="45641"/>
                </a:tc>
                <a:tc>
                  <a:txBody>
                    <a:bodyPr/>
                    <a:lstStyle/>
                    <a:p>
                      <a:pPr marL="0" indent="0" algn="ct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學院</a:t>
                      </a:r>
                      <a:r>
                        <a:rPr lang="zh-HK"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全人中心、</a:t>
                      </a:r>
                      <a:r>
                        <a:rPr lang="zh-HK" altLang="zh-TW" sz="2800" spc="-400" baseline="0" dirty="0" smtClean="0">
                          <a:effectLst/>
                          <a:latin typeface="標楷體" panose="03000509000000000000" pitchFamily="65" charset="-120"/>
                          <a:ea typeface="標楷體" panose="03000509000000000000" pitchFamily="65" charset="-120"/>
                          <a:cs typeface="Times New Roman" panose="02020603050405020304" pitchFamily="18" charset="0"/>
                        </a:rPr>
                        <a:t>進修部</a:t>
                      </a:r>
                      <a:endParaRPr lang="zh-TW" altLang="en-US" sz="2800" spc="-400" baseline="0" dirty="0" smtClean="0">
                        <a:latin typeface="標楷體" panose="03000509000000000000" pitchFamily="65" charset="-120"/>
                        <a:ea typeface="標楷體" panose="03000509000000000000" pitchFamily="65" charset="-120"/>
                      </a:endParaRPr>
                    </a:p>
                  </a:txBody>
                  <a:tcPr marT="45722" marB="45722"/>
                </a:tc>
                <a:tc>
                  <a:txBody>
                    <a:bodyPr/>
                    <a:lstStyle/>
                    <a:p>
                      <a:pPr algn="ct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行政</a:t>
                      </a:r>
                      <a:r>
                        <a:rPr lang="zh-TW" altLang="en-US" sz="2800" dirty="0" smtClean="0">
                          <a:effectLst/>
                          <a:latin typeface="標楷體" panose="03000509000000000000" pitchFamily="65" charset="-120"/>
                          <a:ea typeface="標楷體" panose="03000509000000000000" pitchFamily="65" charset="-120"/>
                          <a:cs typeface="Times New Roman" panose="02020603050405020304" pitchFamily="18" charset="0"/>
                        </a:rPr>
                        <a:t>、</a:t>
                      </a:r>
                      <a:r>
                        <a:rPr lang="zh-HK" altLang="zh-TW" sz="2800" dirty="0" smtClean="0">
                          <a:effectLst/>
                          <a:latin typeface="標楷體" panose="03000509000000000000" pitchFamily="65" charset="-120"/>
                          <a:ea typeface="標楷體" panose="03000509000000000000" pitchFamily="65" charset="-120"/>
                          <a:cs typeface="Times New Roman" panose="02020603050405020304" pitchFamily="18" charset="0"/>
                        </a:rPr>
                        <a:t>使命單位</a:t>
                      </a:r>
                      <a:endParaRPr lang="zh-TW" altLang="en-US" sz="2800" dirty="0" smtClean="0">
                        <a:latin typeface="標楷體" panose="03000509000000000000" pitchFamily="65" charset="-120"/>
                        <a:ea typeface="標楷體" panose="03000509000000000000" pitchFamily="65" charset="-120"/>
                      </a:endParaRPr>
                    </a:p>
                  </a:txBody>
                  <a:tcPr marT="45722" marB="45722"/>
                </a:tc>
                <a:extLst>
                  <a:ext uri="{0D108BD9-81ED-4DB2-BD59-A6C34878D82A}">
                    <a16:rowId xmlns:a16="http://schemas.microsoft.com/office/drawing/2014/main" val="10000"/>
                  </a:ext>
                </a:extLst>
              </a:tr>
              <a:tr h="966331">
                <a:tc>
                  <a:txBody>
                    <a:bodyPr/>
                    <a:lstStyle/>
                    <a:p>
                      <a:r>
                        <a:rPr lang="zh-TW" altLang="en-US" sz="2400" dirty="0" smtClean="0">
                          <a:latin typeface="標楷體" panose="03000509000000000000" pitchFamily="65" charset="-120"/>
                          <a:ea typeface="標楷體" panose="03000509000000000000" pitchFamily="65" charset="-120"/>
                        </a:rPr>
                        <a:t>補助及捐贈收入</a:t>
                      </a:r>
                      <a:endParaRPr lang="en-US" altLang="zh-TW" sz="2400" dirty="0" smtClean="0">
                        <a:latin typeface="標楷體" panose="03000509000000000000" pitchFamily="65" charset="-120"/>
                        <a:ea typeface="標楷體" panose="03000509000000000000" pitchFamily="65" charset="-120"/>
                      </a:endParaRPr>
                    </a:p>
                  </a:txBody>
                  <a:tcPr marT="45722" marB="45722"/>
                </a:tc>
                <a:tc gridSpan="2">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補助收入</a:t>
                      </a:r>
                      <a:r>
                        <a:rPr lang="zh-TW" altLang="zh-TW"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各單位預計爭取公部門之補助款。</a:t>
                      </a:r>
                    </a:p>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捐</a:t>
                      </a:r>
                      <a:r>
                        <a:rPr lang="zh-TW" altLang="en-US"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贈收入</a:t>
                      </a:r>
                      <a:r>
                        <a:rPr lang="zh-TW" altLang="zh-TW" sz="24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視募款目標與計畫估列。</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tc>
                <a:tc hMerge="1">
                  <a:txBody>
                    <a:bodyPr/>
                    <a:lstStyle/>
                    <a:p>
                      <a:endParaRPr lang="zh-TW" altLang="en-US" sz="2400" dirty="0">
                        <a:latin typeface="Times New Roman" pitchFamily="18" charset="0"/>
                        <a:ea typeface="標楷體" panose="03000509000000000000" pitchFamily="65" charset="-120"/>
                        <a:cs typeface="Times New Roman" pitchFamily="18" charset="0"/>
                      </a:endParaRPr>
                    </a:p>
                  </a:txBody>
                  <a:tcPr marT="45722" marB="45722"/>
                </a:tc>
                <a:extLst>
                  <a:ext uri="{0D108BD9-81ED-4DB2-BD59-A6C34878D82A}">
                    <a16:rowId xmlns:a16="http://schemas.microsoft.com/office/drawing/2014/main" val="2261697001"/>
                  </a:ext>
                </a:extLst>
              </a:tr>
              <a:tr h="1673325">
                <a:tc>
                  <a:txBody>
                    <a:bodyPr/>
                    <a:lstStyle/>
                    <a:p>
                      <a:r>
                        <a:rPr lang="zh-TW" altLang="en-US" sz="2400" dirty="0" smtClean="0">
                          <a:latin typeface="標楷體" panose="03000509000000000000" pitchFamily="65" charset="-120"/>
                          <a:ea typeface="標楷體" panose="03000509000000000000" pitchFamily="65" charset="-120"/>
                        </a:rPr>
                        <a:t>財務收入</a:t>
                      </a:r>
                      <a:endParaRPr lang="zh-TW" altLang="en-US" sz="2400" dirty="0">
                        <a:latin typeface="標楷體" panose="03000509000000000000" pitchFamily="65" charset="-120"/>
                        <a:ea typeface="標楷體" panose="03000509000000000000" pitchFamily="65" charset="-120"/>
                      </a:endParaRPr>
                    </a:p>
                  </a:txBody>
                  <a:tcPr marT="45722" marB="45722"/>
                </a:tc>
                <a:tc>
                  <a:txBody>
                    <a:bodyPr/>
                    <a:lstStyle/>
                    <a:p>
                      <a:pPr marL="269875" indent="-269875">
                        <a:buFont typeface="+mj-lt"/>
                        <a:buAutoNum type="arabicPeriod"/>
                      </a:pPr>
                      <a:endParaRPr lang="zh-TW" altLang="en-US" sz="2400" dirty="0" smtClean="0">
                        <a:latin typeface="Times New Roman" pitchFamily="18" charset="0"/>
                        <a:ea typeface="標楷體" panose="03000509000000000000" pitchFamily="65" charset="-120"/>
                        <a:cs typeface="Times New Roman" pitchFamily="18" charset="0"/>
                      </a:endParaRPr>
                    </a:p>
                  </a:txBody>
                  <a:tcPr marT="45722" marB="45722" anchor="ctr"/>
                </a:tc>
                <a:tc>
                  <a:txBody>
                    <a:bodyPr/>
                    <a:lstStyle/>
                    <a:p>
                      <a:pPr marL="269875" indent="-269875">
                        <a:buFont typeface="+mj-lt"/>
                        <a:buAutoNum type="arabicPeriod"/>
                      </a:pPr>
                      <a:r>
                        <a:rPr lang="zh-TW" altLang="en-US" sz="2400" dirty="0" smtClean="0">
                          <a:latin typeface="Times New Roman" pitchFamily="18" charset="0"/>
                          <a:ea typeface="標楷體" panose="03000509000000000000" pitchFamily="65" charset="-120"/>
                          <a:cs typeface="Times New Roman" pitchFamily="18" charset="0"/>
                        </a:rPr>
                        <a:t>利息收入由總務處出納組預估編列。</a:t>
                      </a:r>
                    </a:p>
                    <a:p>
                      <a:pPr marL="269875" indent="-269875">
                        <a:buFont typeface="+mj-lt"/>
                        <a:buAutoNum type="arabicPeriod"/>
                      </a:pPr>
                      <a:r>
                        <a:rPr lang="zh-TW" altLang="en-US" sz="2400" dirty="0" smtClean="0">
                          <a:latin typeface="Times New Roman" pitchFamily="18" charset="0"/>
                          <a:ea typeface="標楷體" panose="03000509000000000000" pitchFamily="65" charset="-120"/>
                          <a:cs typeface="Times New Roman" pitchFamily="18" charset="0"/>
                        </a:rPr>
                        <a:t>投資收益由資金與募款中心預估編列。</a:t>
                      </a:r>
                    </a:p>
                  </a:txBody>
                  <a:tcPr marT="45722" marB="45722"/>
                </a:tc>
                <a:extLst>
                  <a:ext uri="{0D108BD9-81ED-4DB2-BD59-A6C34878D82A}">
                    <a16:rowId xmlns:a16="http://schemas.microsoft.com/office/drawing/2014/main" val="10001"/>
                  </a:ext>
                </a:extLst>
              </a:tr>
              <a:tr h="2098716">
                <a:tc>
                  <a:txBody>
                    <a:bodyPr/>
                    <a:lstStyle/>
                    <a:p>
                      <a:r>
                        <a:rPr lang="zh-TW" altLang="en-US" sz="2400" dirty="0" smtClean="0">
                          <a:latin typeface="標楷體" panose="03000509000000000000" pitchFamily="65" charset="-120"/>
                          <a:ea typeface="標楷體" panose="03000509000000000000" pitchFamily="65" charset="-120"/>
                        </a:rPr>
                        <a:t>其他收入</a:t>
                      </a:r>
                      <a:endParaRPr lang="en-US" altLang="zh-TW" sz="2400" dirty="0" smtClean="0">
                        <a:latin typeface="標楷體" panose="03000509000000000000" pitchFamily="65" charset="-120"/>
                        <a:ea typeface="標楷體" panose="03000509000000000000" pitchFamily="65" charset="-120"/>
                      </a:endParaRPr>
                    </a:p>
                  </a:txBody>
                  <a:tcPr marT="45641" marB="456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dirty="0" smtClean="0">
                          <a:solidFill>
                            <a:schemeClr val="tx1"/>
                          </a:solidFill>
                          <a:latin typeface="Times New Roman" pitchFamily="18" charset="0"/>
                          <a:ea typeface="標楷體" panose="03000509000000000000" pitchFamily="65" charset="-120"/>
                          <a:cs typeface="Times New Roman" pitchFamily="18" charset="0"/>
                        </a:rPr>
                        <a:t>由各業務單位預估可能獲得之收入。</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txBody>
                  <a:tcPr marT="45641" marB="45641"/>
                </a:tc>
                <a:tc>
                  <a:txBody>
                    <a:bodyPr/>
                    <a:lstStyle/>
                    <a:p>
                      <a:r>
                        <a:rPr lang="zh-TW" altLang="en-US" sz="2400" b="0" u="none" dirty="0" smtClean="0">
                          <a:solidFill>
                            <a:schemeClr val="tx1"/>
                          </a:solidFill>
                          <a:latin typeface="Times New Roman" pitchFamily="18" charset="0"/>
                          <a:ea typeface="標楷體" panose="03000509000000000000" pitchFamily="65" charset="-120"/>
                          <a:cs typeface="Times New Roman" pitchFamily="18" charset="0"/>
                        </a:rPr>
                        <a:t>試務費收入、住宿費收入、租金收入、停車費收入、游泳池收入、場地費收入等由各業管單位預估編列。</a:t>
                      </a:r>
                      <a:endParaRPr lang="en-US" altLang="zh-TW" sz="2400" b="0" dirty="0" smtClean="0">
                        <a:solidFill>
                          <a:schemeClr val="tx1"/>
                        </a:solidFill>
                        <a:latin typeface="Times New Roman" pitchFamily="18" charset="0"/>
                        <a:ea typeface="標楷體" panose="03000509000000000000" pitchFamily="65" charset="-120"/>
                        <a:cs typeface="Times New Roman" pitchFamily="18" charset="0"/>
                      </a:endParaRPr>
                    </a:p>
                  </a:txBody>
                  <a:tcPr marT="45641" marB="45641"/>
                </a:tc>
                <a:extLst>
                  <a:ext uri="{0D108BD9-81ED-4DB2-BD59-A6C34878D82A}">
                    <a16:rowId xmlns:a16="http://schemas.microsoft.com/office/drawing/2014/main" val="649914634"/>
                  </a:ext>
                </a:extLst>
              </a:tr>
            </a:tbl>
          </a:graphicData>
        </a:graphic>
      </p:graphicFrame>
      <p:grpSp>
        <p:nvGrpSpPr>
          <p:cNvPr id="13" name="群組 12"/>
          <p:cNvGrpSpPr/>
          <p:nvPr/>
        </p:nvGrpSpPr>
        <p:grpSpPr>
          <a:xfrm>
            <a:off x="7952" y="0"/>
            <a:ext cx="9126218" cy="646331"/>
            <a:chOff x="0" y="107742"/>
            <a:chExt cx="9126218" cy="646331"/>
          </a:xfrm>
        </p:grpSpPr>
        <p:sp>
          <p:nvSpPr>
            <p:cNvPr id="14" name="文字方塊 13"/>
            <p:cNvSpPr txBox="1"/>
            <p:nvPr/>
          </p:nvSpPr>
          <p:spPr>
            <a:xfrm>
              <a:off x="1598212" y="107742"/>
              <a:ext cx="5947576" cy="646331"/>
            </a:xfrm>
            <a:prstGeom prst="rect">
              <a:avLst/>
            </a:prstGeom>
            <a:noFill/>
          </p:spPr>
          <p:txBody>
            <a:bodyPr wrap="square" rtlCol="0">
              <a:spAutoFit/>
            </a:bodyPr>
            <a:lstStyle/>
            <a:p>
              <a:r>
                <a:rPr lang="zh-TW" altLang="en-US" sz="3600" b="1" kern="0" dirty="0" smtClean="0">
                  <a:solidFill>
                    <a:srgbClr val="002060"/>
                  </a:solidFill>
                  <a:latin typeface="標楷體" pitchFamily="65" charset="-120"/>
                  <a:cs typeface="+mj-cs"/>
                </a:rPr>
                <a:t>   預算編列原則</a:t>
              </a:r>
              <a:r>
                <a:rPr lang="en-US" altLang="zh-TW" sz="3600" b="1" kern="0" dirty="0" smtClean="0">
                  <a:solidFill>
                    <a:srgbClr val="002060"/>
                  </a:solidFill>
                  <a:latin typeface="標楷體" pitchFamily="65" charset="-120"/>
                  <a:cs typeface="+mj-cs"/>
                </a:rPr>
                <a:t>-</a:t>
              </a:r>
              <a:r>
                <a:rPr lang="zh-TW" altLang="en-US" sz="3600" b="1" kern="0" dirty="0" smtClean="0">
                  <a:solidFill>
                    <a:srgbClr val="002060"/>
                  </a:solidFill>
                  <a:latin typeface="標楷體" pitchFamily="65" charset="-120"/>
                  <a:cs typeface="+mj-cs"/>
                </a:rPr>
                <a:t>收入面</a:t>
              </a:r>
              <a:endParaRPr lang="zh-TW" altLang="en-US" dirty="0">
                <a:solidFill>
                  <a:srgbClr val="002060"/>
                </a:solidFill>
              </a:endParaRPr>
            </a:p>
          </p:txBody>
        </p:sp>
        <p:cxnSp>
          <p:nvCxnSpPr>
            <p:cNvPr id="15" name="直線接點 14"/>
            <p:cNvCxnSpPr/>
            <p:nvPr/>
          </p:nvCxnSpPr>
          <p:spPr>
            <a:xfrm flipV="1">
              <a:off x="0" y="501281"/>
              <a:ext cx="2304000" cy="32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直線接點 15"/>
            <p:cNvCxnSpPr/>
            <p:nvPr/>
          </p:nvCxnSpPr>
          <p:spPr>
            <a:xfrm>
              <a:off x="6822218" y="501281"/>
              <a:ext cx="2304000" cy="1"/>
            </a:xfrm>
            <a:prstGeom prst="line">
              <a:avLst/>
            </a:prstGeom>
          </p:spPr>
          <p:style>
            <a:lnRef idx="3">
              <a:schemeClr val="accent1"/>
            </a:lnRef>
            <a:fillRef idx="0">
              <a:schemeClr val="accent1"/>
            </a:fillRef>
            <a:effectRef idx="2">
              <a:schemeClr val="accent1"/>
            </a:effectRef>
            <a:fontRef idx="minor">
              <a:schemeClr val="tx1"/>
            </a:fontRef>
          </p:style>
        </p:cxn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菱格線條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8520_TF03031015.potx" id="{BF811ECD-E1BE-401A-A894-0A76B7AE0225}" vid="{B4976558-16A3-4184-95EE-E77E856A39AA}"/>
    </a:ext>
  </a:extLst>
</a:theme>
</file>

<file path=ppt/theme/theme3.xml><?xml version="1.0" encoding="utf-8"?>
<a:theme xmlns:a="http://schemas.openxmlformats.org/drawingml/2006/main" name="小水滴">
  <a:themeElements>
    <a:clrScheme name="橙色">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8589</TotalTime>
  <Words>3062</Words>
  <Application>Microsoft Office PowerPoint</Application>
  <PresentationFormat>如螢幕大小 (4:3)</PresentationFormat>
  <Paragraphs>338</Paragraphs>
  <Slides>27</Slides>
  <Notes>7</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27</vt:i4>
      </vt:variant>
    </vt:vector>
  </HeadingPairs>
  <TitlesOfParts>
    <vt:vector size="42" baseType="lpstr">
      <vt:lpstr>Microsoft JhengHei UI</vt:lpstr>
      <vt:lpstr>微软雅黑</vt:lpstr>
      <vt:lpstr>宋体</vt:lpstr>
      <vt:lpstr>微軟正黑體</vt:lpstr>
      <vt:lpstr>新細明體</vt:lpstr>
      <vt:lpstr>標楷體</vt:lpstr>
      <vt:lpstr>Arial</vt:lpstr>
      <vt:lpstr>Calibri</vt:lpstr>
      <vt:lpstr>Calibri Light</vt:lpstr>
      <vt:lpstr>Times New Roman</vt:lpstr>
      <vt:lpstr>Tw Cen MT</vt:lpstr>
      <vt:lpstr>Wingdings</vt:lpstr>
      <vt:lpstr>1_Office 佈景主題</vt:lpstr>
      <vt:lpstr>菱格線條 16x9</vt:lpstr>
      <vt:lpstr>小水滴</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ws14</cp:lastModifiedBy>
  <cp:revision>1177</cp:revision>
  <cp:lastPrinted>2021-01-25T07:35:32Z</cp:lastPrinted>
  <dcterms:created xsi:type="dcterms:W3CDTF">2004-11-16T16:03:16Z</dcterms:created>
  <dcterms:modified xsi:type="dcterms:W3CDTF">2021-01-27T02:25:31Z</dcterms:modified>
</cp:coreProperties>
</file>