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4" r:id="rId2"/>
  </p:sldMasterIdLst>
  <p:notesMasterIdLst>
    <p:notesMasterId r:id="rId19"/>
  </p:notesMasterIdLst>
  <p:handoutMasterIdLst>
    <p:handoutMasterId r:id="rId20"/>
  </p:handoutMasterIdLst>
  <p:sldIdLst>
    <p:sldId id="256" r:id="rId3"/>
    <p:sldId id="279" r:id="rId4"/>
    <p:sldId id="281" r:id="rId5"/>
    <p:sldId id="290" r:id="rId6"/>
    <p:sldId id="260" r:id="rId7"/>
    <p:sldId id="291" r:id="rId8"/>
    <p:sldId id="285" r:id="rId9"/>
    <p:sldId id="282" r:id="rId10"/>
    <p:sldId id="283" r:id="rId11"/>
    <p:sldId id="284" r:id="rId12"/>
    <p:sldId id="287" r:id="rId13"/>
    <p:sldId id="280" r:id="rId14"/>
    <p:sldId id="262" r:id="rId15"/>
    <p:sldId id="288" r:id="rId16"/>
    <p:sldId id="292" r:id="rId17"/>
    <p:sldId id="267" r:id="rId18"/>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中等深淺樣式 1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淺色樣式 2 - 輔色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84" d="100"/>
          <a:sy n="84" d="100"/>
        </p:scale>
        <p:origin x="1382"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a:spLocks noGrp="1"/>
          </p:cNvSpPr>
          <p:nvPr>
            <p:ph type="hdr" sz="quarter"/>
          </p:nvPr>
        </p:nvSpPr>
        <p:spPr>
          <a:xfrm>
            <a:off x="0" y="0"/>
            <a:ext cx="2945659" cy="496332"/>
          </a:xfrm>
          <a:prstGeom prst="rect">
            <a:avLst/>
          </a:prstGeom>
        </p:spPr>
        <p:txBody>
          <a:bodyPr vert="horz" rtlCol="0"/>
          <a:lstStyle>
            <a:lvl1pPr algn="l" latinLnBrk="0">
              <a:defRPr lang="zh-TW" sz="1200"/>
            </a:lvl1pPr>
          </a:lstStyle>
          <a:p>
            <a:endParaRPr lang="zh-TW"/>
          </a:p>
        </p:txBody>
      </p:sp>
      <p:sp>
        <p:nvSpPr>
          <p:cNvPr id="3" name="Rectangle 2"/>
          <p:cNvSpPr>
            <a:spLocks noGrp="1"/>
          </p:cNvSpPr>
          <p:nvPr>
            <p:ph type="dt" sz="quarter" idx="1"/>
          </p:nvPr>
        </p:nvSpPr>
        <p:spPr>
          <a:xfrm>
            <a:off x="3850443" y="0"/>
            <a:ext cx="2945659" cy="496332"/>
          </a:xfrm>
          <a:prstGeom prst="rect">
            <a:avLst/>
          </a:prstGeom>
        </p:spPr>
        <p:txBody>
          <a:bodyPr vert="horz" rtlCol="0"/>
          <a:lstStyle>
            <a:lvl1pPr algn="r" latinLnBrk="0">
              <a:defRPr lang="zh-TW" sz="1200"/>
            </a:lvl1pPr>
          </a:lstStyle>
          <a:p>
            <a:fld id="{209DC4D6-251A-4E32-9F58-5EF63A864BC7}" type="datetimeFigureOut">
              <a:rPr lang="en-US" altLang="zh-TW" smtClean="0"/>
              <a:pPr/>
              <a:t>1/27/2021</a:t>
            </a:fld>
            <a:endParaRPr lang="zh-TW"/>
          </a:p>
        </p:txBody>
      </p:sp>
      <p:sp>
        <p:nvSpPr>
          <p:cNvPr id="4" name="Rectangle 3"/>
          <p:cNvSpPr>
            <a:spLocks noGrp="1"/>
          </p:cNvSpPr>
          <p:nvPr>
            <p:ph type="ftr" sz="quarter" idx="2"/>
          </p:nvPr>
        </p:nvSpPr>
        <p:spPr>
          <a:xfrm>
            <a:off x="0" y="9428583"/>
            <a:ext cx="2945659" cy="496332"/>
          </a:xfrm>
          <a:prstGeom prst="rect">
            <a:avLst/>
          </a:prstGeom>
        </p:spPr>
        <p:txBody>
          <a:bodyPr vert="horz" rtlCol="0" anchor="b"/>
          <a:lstStyle>
            <a:lvl1pPr algn="l" latinLnBrk="0">
              <a:defRPr lang="zh-TW" sz="1200"/>
            </a:lvl1pPr>
          </a:lstStyle>
          <a:p>
            <a:endParaRPr lang="zh-TW"/>
          </a:p>
        </p:txBody>
      </p:sp>
      <p:sp>
        <p:nvSpPr>
          <p:cNvPr id="5" name="Rectangle 4"/>
          <p:cNvSpPr>
            <a:spLocks noGrp="1"/>
          </p:cNvSpPr>
          <p:nvPr>
            <p:ph type="sldNum" sz="quarter" idx="3"/>
          </p:nvPr>
        </p:nvSpPr>
        <p:spPr>
          <a:xfrm>
            <a:off x="3850443" y="9428583"/>
            <a:ext cx="2945659" cy="496332"/>
          </a:xfrm>
          <a:prstGeom prst="rect">
            <a:avLst/>
          </a:prstGeom>
        </p:spPr>
        <p:txBody>
          <a:bodyPr vert="horz" rtlCol="0" anchor="b"/>
          <a:lstStyle>
            <a:lvl1pPr algn="r" latinLnBrk="0">
              <a:defRPr lang="zh-TW" sz="1200"/>
            </a:lvl1pPr>
          </a:lstStyle>
          <a:p>
            <a:fld id="{8457CA08-D0DF-4B92-803D-2F678DDCE254}" type="slidenum">
              <a:rPr lang="zh-TW" smtClean="0"/>
              <a:pPr/>
              <a:t>‹#›</a:t>
            </a:fld>
            <a:endParaRPr lang="zh-TW"/>
          </a:p>
        </p:txBody>
      </p:sp>
    </p:spTree>
    <p:extLst>
      <p:ext uri="{BB962C8B-B14F-4D97-AF65-F5344CB8AC3E}">
        <p14:creationId xmlns:p14="http://schemas.microsoft.com/office/powerpoint/2010/main" val="42091730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a:spLocks noGrp="1"/>
          </p:cNvSpPr>
          <p:nvPr>
            <p:ph type="hdr" sz="quarter"/>
          </p:nvPr>
        </p:nvSpPr>
        <p:spPr>
          <a:xfrm>
            <a:off x="0" y="0"/>
            <a:ext cx="2945659" cy="496332"/>
          </a:xfrm>
          <a:prstGeom prst="rect">
            <a:avLst/>
          </a:prstGeom>
        </p:spPr>
        <p:txBody>
          <a:bodyPr vert="horz" rtlCol="0"/>
          <a:lstStyle>
            <a:lvl1pPr algn="l" latinLnBrk="0">
              <a:defRPr lang="zh-TW" sz="1200"/>
            </a:lvl1pPr>
          </a:lstStyle>
          <a:p>
            <a:endParaRPr lang="zh-TW"/>
          </a:p>
        </p:txBody>
      </p:sp>
      <p:sp>
        <p:nvSpPr>
          <p:cNvPr id="3" name="Rectangle 2"/>
          <p:cNvSpPr>
            <a:spLocks noGrp="1"/>
          </p:cNvSpPr>
          <p:nvPr>
            <p:ph type="dt" idx="1"/>
          </p:nvPr>
        </p:nvSpPr>
        <p:spPr>
          <a:xfrm>
            <a:off x="3850443" y="0"/>
            <a:ext cx="2945659" cy="496332"/>
          </a:xfrm>
          <a:prstGeom prst="rect">
            <a:avLst/>
          </a:prstGeom>
        </p:spPr>
        <p:txBody>
          <a:bodyPr vert="horz" rtlCol="0"/>
          <a:lstStyle>
            <a:lvl1pPr algn="r" latinLnBrk="0">
              <a:defRPr lang="zh-TW" sz="1200"/>
            </a:lvl1pPr>
          </a:lstStyle>
          <a:p>
            <a:fld id="{FE1E7E57-1F10-4268-99D2-CEDBAC6DAB5A}" type="datetimeFigureOut">
              <a:pPr/>
              <a:t>2021/1/27</a:t>
            </a:fld>
            <a:endParaRPr lang="zh-TW"/>
          </a:p>
        </p:txBody>
      </p:sp>
      <p:sp>
        <p:nvSpPr>
          <p:cNvPr id="4" name="Rectangl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rtlCol="0" anchor="ctr"/>
          <a:lstStyle/>
          <a:p>
            <a:endParaRPr lang="zh-TW"/>
          </a:p>
        </p:txBody>
      </p:sp>
      <p:sp>
        <p:nvSpPr>
          <p:cNvPr id="5" name="Rectangle 4"/>
          <p:cNvSpPr>
            <a:spLocks noGrp="1"/>
          </p:cNvSpPr>
          <p:nvPr>
            <p:ph type="body" sz="quarter" idx="3"/>
          </p:nvPr>
        </p:nvSpPr>
        <p:spPr>
          <a:xfrm>
            <a:off x="679768" y="4715153"/>
            <a:ext cx="5438140" cy="4466987"/>
          </a:xfrm>
          <a:prstGeom prst="rect">
            <a:avLst/>
          </a:prstGeom>
        </p:spPr>
        <p:txBody>
          <a:bodyPr vert="horz" rtlCol="0">
            <a:normAutofit/>
          </a:body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6" name="Rectangle 5"/>
          <p:cNvSpPr>
            <a:spLocks noGrp="1"/>
          </p:cNvSpPr>
          <p:nvPr>
            <p:ph type="ftr" sz="quarter" idx="4"/>
          </p:nvPr>
        </p:nvSpPr>
        <p:spPr>
          <a:xfrm>
            <a:off x="0" y="9428583"/>
            <a:ext cx="2945659" cy="496332"/>
          </a:xfrm>
          <a:prstGeom prst="rect">
            <a:avLst/>
          </a:prstGeom>
        </p:spPr>
        <p:txBody>
          <a:bodyPr vert="horz" rtlCol="0" anchor="b"/>
          <a:lstStyle>
            <a:lvl1pPr algn="l" latinLnBrk="0">
              <a:defRPr lang="zh-TW" sz="1200"/>
            </a:lvl1pPr>
          </a:lstStyle>
          <a:p>
            <a:endParaRPr lang="zh-TW"/>
          </a:p>
        </p:txBody>
      </p:sp>
      <p:sp>
        <p:nvSpPr>
          <p:cNvPr id="7" name="Rectangle 6"/>
          <p:cNvSpPr>
            <a:spLocks noGrp="1"/>
          </p:cNvSpPr>
          <p:nvPr>
            <p:ph type="sldNum" sz="quarter" idx="5"/>
          </p:nvPr>
        </p:nvSpPr>
        <p:spPr>
          <a:xfrm>
            <a:off x="3850443" y="9428583"/>
            <a:ext cx="2945659" cy="496332"/>
          </a:xfrm>
          <a:prstGeom prst="rect">
            <a:avLst/>
          </a:prstGeom>
        </p:spPr>
        <p:txBody>
          <a:bodyPr vert="horz" rtlCol="0" anchor="b"/>
          <a:lstStyle>
            <a:lvl1pPr algn="r" latinLnBrk="0">
              <a:defRPr lang="zh-TW" sz="1200"/>
            </a:lvl1pPr>
          </a:lstStyle>
          <a:p>
            <a:fld id="{1D2386A3-2E31-4C9B-B0BE-45709ADB9841}" type="slidenum">
              <a:pPr/>
              <a:t>‹#›</a:t>
            </a:fld>
            <a:endParaRPr lang="zh-TW"/>
          </a:p>
        </p:txBody>
      </p:sp>
    </p:spTree>
    <p:extLst>
      <p:ext uri="{BB962C8B-B14F-4D97-AF65-F5344CB8AC3E}">
        <p14:creationId xmlns:p14="http://schemas.microsoft.com/office/powerpoint/2010/main" val="3779279999"/>
      </p:ext>
    </p:extLst>
  </p:cSld>
  <p:clrMap bg1="lt1" tx1="dk1" bg2="lt2" tx2="dk2" accent1="accent1" accent2="accent2" accent3="accent3" accent4="accent4" accent5="accent5" accent6="accent6" hlink="hlink" folHlink="folHlink"/>
  <p:hf hdr="0" ftr="0" dt="0"/>
  <p:notesStyle>
    <a:lvl1pPr marL="0" algn="l" rtl="0" latinLnBrk="0">
      <a:defRPr lang="zh-TW" sz="1200" kern="1200">
        <a:solidFill>
          <a:schemeClr val="tx1"/>
        </a:solidFill>
        <a:latin typeface="+mn-lt"/>
        <a:ea typeface="+mn-ea"/>
        <a:cs typeface="+mn-cs"/>
      </a:defRPr>
    </a:lvl1pPr>
    <a:lvl2pPr marL="457200" algn="l" rtl="0">
      <a:defRPr lang="zh-TW" sz="1200" kern="1200">
        <a:solidFill>
          <a:schemeClr val="tx1"/>
        </a:solidFill>
        <a:latin typeface="+mn-lt"/>
        <a:ea typeface="+mn-ea"/>
        <a:cs typeface="+mn-cs"/>
      </a:defRPr>
    </a:lvl2pPr>
    <a:lvl3pPr marL="914400" algn="l" rtl="0">
      <a:defRPr lang="zh-TW" sz="1200" kern="1200">
        <a:solidFill>
          <a:schemeClr val="tx1"/>
        </a:solidFill>
        <a:latin typeface="+mn-lt"/>
        <a:ea typeface="+mn-ea"/>
        <a:cs typeface="+mn-cs"/>
      </a:defRPr>
    </a:lvl3pPr>
    <a:lvl4pPr marL="1371600" algn="l" rtl="0">
      <a:defRPr lang="zh-TW" sz="1200" kern="1200">
        <a:solidFill>
          <a:schemeClr val="tx1"/>
        </a:solidFill>
        <a:latin typeface="+mn-lt"/>
        <a:ea typeface="+mn-ea"/>
        <a:cs typeface="+mn-cs"/>
      </a:defRPr>
    </a:lvl4pPr>
    <a:lvl5pPr marL="1828800" algn="l" rtl="0">
      <a:defRPr lang="zh-TW" sz="1200" kern="1200">
        <a:solidFill>
          <a:schemeClr val="tx1"/>
        </a:solidFill>
        <a:latin typeface="+mn-lt"/>
        <a:ea typeface="+mn-ea"/>
        <a:cs typeface="+mn-cs"/>
      </a:defRPr>
    </a:lvl5pPr>
    <a:lvl6pPr marL="2286000" algn="l" rtl="0">
      <a:defRPr lang="zh-TW" sz="1200" kern="1200">
        <a:solidFill>
          <a:schemeClr val="tx1"/>
        </a:solidFill>
        <a:latin typeface="+mn-lt"/>
        <a:ea typeface="+mn-ea"/>
        <a:cs typeface="+mn-cs"/>
      </a:defRPr>
    </a:lvl6pPr>
    <a:lvl7pPr marL="2743200" algn="l" rtl="0">
      <a:defRPr lang="zh-TW" sz="1200" kern="1200">
        <a:solidFill>
          <a:schemeClr val="tx1"/>
        </a:solidFill>
        <a:latin typeface="+mn-lt"/>
        <a:ea typeface="+mn-ea"/>
        <a:cs typeface="+mn-cs"/>
      </a:defRPr>
    </a:lvl7pPr>
    <a:lvl8pPr marL="3200400" algn="l" rtl="0">
      <a:defRPr lang="zh-TW" sz="1200" kern="1200">
        <a:solidFill>
          <a:schemeClr val="tx1"/>
        </a:solidFill>
        <a:latin typeface="+mn-lt"/>
        <a:ea typeface="+mn-ea"/>
        <a:cs typeface="+mn-cs"/>
      </a:defRPr>
    </a:lvl8pPr>
    <a:lvl9pPr marL="3657600" algn="l" rtl="0">
      <a:defRPr lang="zh-TW"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TW"/>
          </a:p>
        </p:txBody>
      </p:sp>
      <p:sp>
        <p:nvSpPr>
          <p:cNvPr id="4" name="Slide Number Placeholder 3"/>
          <p:cNvSpPr>
            <a:spLocks noGrp="1"/>
          </p:cNvSpPr>
          <p:nvPr>
            <p:ph type="sldNum" sz="quarter" idx="10"/>
          </p:nvPr>
        </p:nvSpPr>
        <p:spPr/>
        <p:txBody>
          <a:bodyPr/>
          <a:lstStyle/>
          <a:p>
            <a:fld id="{1D2386A3-2E31-4C9B-B0BE-45709ADB9841}" type="slidenum">
              <a:rPr lang="zh-TW" smtClean="0"/>
              <a:pPr/>
              <a:t>1</a:t>
            </a:fld>
            <a:endParaRPr lang="zh-TW"/>
          </a:p>
        </p:txBody>
      </p:sp>
    </p:spTree>
    <p:extLst>
      <p:ext uri="{BB962C8B-B14F-4D97-AF65-F5344CB8AC3E}">
        <p14:creationId xmlns:p14="http://schemas.microsoft.com/office/powerpoint/2010/main" val="3790437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TW"/>
          </a:p>
        </p:txBody>
      </p:sp>
      <p:sp>
        <p:nvSpPr>
          <p:cNvPr id="4" name="Slide Number Placeholder 3"/>
          <p:cNvSpPr>
            <a:spLocks noGrp="1"/>
          </p:cNvSpPr>
          <p:nvPr>
            <p:ph type="sldNum" sz="quarter" idx="10"/>
          </p:nvPr>
        </p:nvSpPr>
        <p:spPr/>
        <p:txBody>
          <a:bodyPr/>
          <a:lstStyle/>
          <a:p>
            <a:fld id="{1D2386A3-2E31-4C9B-B0BE-45709ADB9841}" type="slidenum">
              <a:rPr lang="en-US" altLang="zh-TW" smtClean="0"/>
              <a:pPr/>
              <a:t>5</a:t>
            </a:fld>
            <a:endParaRPr lang="zh-TW"/>
          </a:p>
        </p:txBody>
      </p:sp>
    </p:spTree>
    <p:extLst>
      <p:ext uri="{BB962C8B-B14F-4D97-AF65-F5344CB8AC3E}">
        <p14:creationId xmlns:p14="http://schemas.microsoft.com/office/powerpoint/2010/main" val="1626484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TW"/>
          </a:p>
        </p:txBody>
      </p:sp>
      <p:sp>
        <p:nvSpPr>
          <p:cNvPr id="4" name="Slide Number Placeholder 3"/>
          <p:cNvSpPr>
            <a:spLocks noGrp="1"/>
          </p:cNvSpPr>
          <p:nvPr>
            <p:ph type="sldNum" sz="quarter" idx="10"/>
          </p:nvPr>
        </p:nvSpPr>
        <p:spPr/>
        <p:txBody>
          <a:bodyPr/>
          <a:lstStyle/>
          <a:p>
            <a:fld id="{1D2386A3-2E31-4C9B-B0BE-45709ADB9841}" type="slidenum">
              <a:rPr lang="en-US" altLang="zh-TW" smtClean="0"/>
              <a:pPr/>
              <a:t>6</a:t>
            </a:fld>
            <a:endParaRPr lang="zh-TW"/>
          </a:p>
        </p:txBody>
      </p:sp>
    </p:spTree>
    <p:extLst>
      <p:ext uri="{BB962C8B-B14F-4D97-AF65-F5344CB8AC3E}">
        <p14:creationId xmlns:p14="http://schemas.microsoft.com/office/powerpoint/2010/main" val="1329537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TW"/>
          </a:p>
        </p:txBody>
      </p:sp>
      <p:sp>
        <p:nvSpPr>
          <p:cNvPr id="4" name="Slide Number Placeholder 3"/>
          <p:cNvSpPr>
            <a:spLocks noGrp="1"/>
          </p:cNvSpPr>
          <p:nvPr>
            <p:ph type="sldNum" sz="quarter" idx="10"/>
          </p:nvPr>
        </p:nvSpPr>
        <p:spPr/>
        <p:txBody>
          <a:bodyPr/>
          <a:lstStyle/>
          <a:p>
            <a:fld id="{1D2386A3-2E31-4C9B-B0BE-45709ADB9841}" type="slidenum">
              <a:rPr lang="en-US" altLang="zh-TW" smtClean="0"/>
              <a:pPr/>
              <a:t>8</a:t>
            </a:fld>
            <a:endParaRPr lang="zh-TW"/>
          </a:p>
        </p:txBody>
      </p:sp>
    </p:spTree>
    <p:extLst>
      <p:ext uri="{BB962C8B-B14F-4D97-AF65-F5344CB8AC3E}">
        <p14:creationId xmlns:p14="http://schemas.microsoft.com/office/powerpoint/2010/main" val="3619979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TW"/>
          </a:p>
        </p:txBody>
      </p:sp>
      <p:sp>
        <p:nvSpPr>
          <p:cNvPr id="4" name="Slide Number Placeholder 3"/>
          <p:cNvSpPr>
            <a:spLocks noGrp="1"/>
          </p:cNvSpPr>
          <p:nvPr>
            <p:ph type="sldNum" sz="quarter" idx="10"/>
          </p:nvPr>
        </p:nvSpPr>
        <p:spPr/>
        <p:txBody>
          <a:bodyPr/>
          <a:lstStyle/>
          <a:p>
            <a:fld id="{1D2386A3-2E31-4C9B-B0BE-45709ADB9841}" type="slidenum">
              <a:rPr lang="en-US" altLang="zh-TW" smtClean="0"/>
              <a:pPr/>
              <a:t>13</a:t>
            </a:fld>
            <a:endParaRPr lang="zh-TW"/>
          </a:p>
        </p:txBody>
      </p:sp>
    </p:spTree>
    <p:extLst>
      <p:ext uri="{BB962C8B-B14F-4D97-AF65-F5344CB8AC3E}">
        <p14:creationId xmlns:p14="http://schemas.microsoft.com/office/powerpoint/2010/main" val="167764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A07D405F-6FF4-4285-A0BC-34972C913E57}" type="datetime1">
              <a:rPr lang="zh-TW" altLang="en-US" smtClean="0"/>
              <a:t>2021/1/27</a:t>
            </a:fld>
            <a:endParaRPr lang="zh-TW"/>
          </a:p>
        </p:txBody>
      </p:sp>
      <p:sp>
        <p:nvSpPr>
          <p:cNvPr id="5" name="Footer Placeholder 4"/>
          <p:cNvSpPr>
            <a:spLocks noGrp="1"/>
          </p:cNvSpPr>
          <p:nvPr>
            <p:ph type="ftr" sz="quarter" idx="11"/>
          </p:nvPr>
        </p:nvSpPr>
        <p:spPr/>
        <p:txBody>
          <a:bodyPr/>
          <a:lstStyle/>
          <a:p>
            <a:endParaRPr lang="zh-TW"/>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E5C7EF4D-DD50-400C-9F04-EB20CB99416E}" type="slidenum">
              <a:rPr lang="zh-TW" sz="2800" smtClean="0">
                <a:solidFill>
                  <a:schemeClr val="tx2"/>
                </a:solidFill>
              </a:rPr>
              <a:pPr algn="ctr"/>
              <a:t>‹#›</a:t>
            </a:fld>
            <a:endParaRPr lang="zh-TW"/>
          </a:p>
        </p:txBody>
      </p:sp>
    </p:spTree>
    <p:extLst>
      <p:ext uri="{BB962C8B-B14F-4D97-AF65-F5344CB8AC3E}">
        <p14:creationId xmlns:p14="http://schemas.microsoft.com/office/powerpoint/2010/main" val="4022511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pPr algn="r"/>
            <a:fld id="{92B7F42D-CACE-4369-BC32-6C9B37694362}" type="datetime1">
              <a:rPr lang="zh-TW" altLang="en-US" smtClean="0"/>
              <a:t>2021/1/27</a:t>
            </a:fld>
            <a:endParaRPr lang="zh-TW" sz="1200">
              <a:solidFill>
                <a:schemeClr val="bg2">
                  <a:shade val="50000"/>
                </a:schemeClr>
              </a:solidFill>
            </a:endParaRPr>
          </a:p>
        </p:txBody>
      </p:sp>
      <p:sp>
        <p:nvSpPr>
          <p:cNvPr id="5" name="Footer Placeholder 4"/>
          <p:cNvSpPr>
            <a:spLocks noGrp="1"/>
          </p:cNvSpPr>
          <p:nvPr>
            <p:ph type="ftr" sz="quarter" idx="11"/>
          </p:nvPr>
        </p:nvSpPr>
        <p:spPr/>
        <p:txBody>
          <a:bodyPr/>
          <a:lstStyle/>
          <a:p>
            <a:endParaRPr lang="zh-TW" sz="1200">
              <a:solidFill>
                <a:schemeClr val="bg2">
                  <a:shade val="50000"/>
                </a:schemeClr>
              </a:solidFill>
              <a:effectLst/>
            </a:endParaRP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lgn="ctr"/>
            <a:fld id="{E5C7EF4D-DD50-400C-9F04-EB20CB99416E}" type="slidenum">
              <a:rPr lang="zh-TW" sz="2800" smtClean="0">
                <a:solidFill>
                  <a:schemeClr val="tx2"/>
                </a:solidFill>
              </a:rPr>
              <a:pPr algn="ctr"/>
              <a:t>‹#›</a:t>
            </a:fld>
            <a:endParaRPr lang="zh-TW" sz="1200">
              <a:solidFill>
                <a:schemeClr val="bg2">
                  <a:shade val="50000"/>
                </a:schemeClr>
              </a:solidFill>
              <a:effectLst/>
            </a:endParaRPr>
          </a:p>
        </p:txBody>
      </p:sp>
    </p:spTree>
    <p:extLst>
      <p:ext uri="{BB962C8B-B14F-4D97-AF65-F5344CB8AC3E}">
        <p14:creationId xmlns:p14="http://schemas.microsoft.com/office/powerpoint/2010/main" val="371766454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zh-TW" altLang="en-US" smtClean="0"/>
              <a:t>按一下以編輯母片標題樣式</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pPr algn="r"/>
            <a:fld id="{92B7F42D-CACE-4369-BC32-6C9B37694362}" type="datetime1">
              <a:rPr lang="zh-TW" altLang="en-US" smtClean="0"/>
              <a:t>2021/1/27</a:t>
            </a:fld>
            <a:endParaRPr lang="zh-TW" sz="1200">
              <a:solidFill>
                <a:schemeClr val="bg2">
                  <a:shade val="50000"/>
                </a:schemeClr>
              </a:solidFill>
            </a:endParaRPr>
          </a:p>
        </p:txBody>
      </p:sp>
      <p:sp>
        <p:nvSpPr>
          <p:cNvPr id="5" name="Footer Placeholder 4"/>
          <p:cNvSpPr>
            <a:spLocks noGrp="1"/>
          </p:cNvSpPr>
          <p:nvPr>
            <p:ph type="ftr" sz="quarter" idx="11"/>
          </p:nvPr>
        </p:nvSpPr>
        <p:spPr/>
        <p:txBody>
          <a:bodyPr/>
          <a:lstStyle/>
          <a:p>
            <a:endParaRPr lang="zh-TW" sz="1200">
              <a:solidFill>
                <a:schemeClr val="bg2">
                  <a:shade val="50000"/>
                </a:schemeClr>
              </a:solidFill>
              <a:effectLst/>
            </a:endParaRP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lgn="ctr"/>
            <a:fld id="{E5C7EF4D-DD50-400C-9F04-EB20CB99416E}" type="slidenum">
              <a:rPr lang="zh-TW" sz="2800" smtClean="0">
                <a:solidFill>
                  <a:schemeClr val="tx2"/>
                </a:solidFill>
              </a:rPr>
              <a:pPr algn="ctr"/>
              <a:t>‹#›</a:t>
            </a:fld>
            <a:endParaRPr lang="zh-TW" sz="1200">
              <a:solidFill>
                <a:schemeClr val="bg2">
                  <a:shade val="50000"/>
                </a:schemeClr>
              </a:solidFill>
              <a:effectLst/>
            </a:endParaRP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1892775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TW" altLang="en-US" smtClean="0"/>
              <a:t>編輯母片文字樣式</a:t>
            </a:r>
          </a:p>
        </p:txBody>
      </p:sp>
      <p:sp>
        <p:nvSpPr>
          <p:cNvPr id="5" name="Date Placeholder 4"/>
          <p:cNvSpPr>
            <a:spLocks noGrp="1"/>
          </p:cNvSpPr>
          <p:nvPr>
            <p:ph type="dt" sz="half" idx="10"/>
          </p:nvPr>
        </p:nvSpPr>
        <p:spPr/>
        <p:txBody>
          <a:bodyPr/>
          <a:lstStyle/>
          <a:p>
            <a:pPr algn="r"/>
            <a:fld id="{92B7F42D-CACE-4369-BC32-6C9B37694362}" type="datetime1">
              <a:rPr lang="zh-TW" altLang="en-US" smtClean="0"/>
              <a:t>2021/1/27</a:t>
            </a:fld>
            <a:endParaRPr lang="zh-TW" sz="1200">
              <a:solidFill>
                <a:schemeClr val="bg2">
                  <a:shade val="50000"/>
                </a:schemeClr>
              </a:solidFill>
            </a:endParaRPr>
          </a:p>
        </p:txBody>
      </p:sp>
      <p:sp>
        <p:nvSpPr>
          <p:cNvPr id="6" name="Footer Placeholder 5"/>
          <p:cNvSpPr>
            <a:spLocks noGrp="1"/>
          </p:cNvSpPr>
          <p:nvPr>
            <p:ph type="ftr" sz="quarter" idx="11"/>
          </p:nvPr>
        </p:nvSpPr>
        <p:spPr/>
        <p:txBody>
          <a:bodyPr/>
          <a:lstStyle/>
          <a:p>
            <a:endParaRPr lang="zh-TW" sz="1200">
              <a:solidFill>
                <a:schemeClr val="bg2">
                  <a:shade val="50000"/>
                </a:schemeClr>
              </a:solidFill>
              <a:effectLst/>
            </a:endParaRP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lgn="ctr"/>
            <a:fld id="{E5C7EF4D-DD50-400C-9F04-EB20CB99416E}" type="slidenum">
              <a:rPr lang="zh-TW" sz="2800" smtClean="0">
                <a:solidFill>
                  <a:schemeClr val="tx2"/>
                </a:solidFill>
              </a:rPr>
              <a:pPr algn="ctr"/>
              <a:t>‹#›</a:t>
            </a:fld>
            <a:endParaRPr lang="zh-TW" sz="1200">
              <a:solidFill>
                <a:schemeClr val="bg2">
                  <a:shade val="50000"/>
                </a:schemeClr>
              </a:solidFill>
              <a:effectLst/>
            </a:endParaRPr>
          </a:p>
        </p:txBody>
      </p:sp>
    </p:spTree>
    <p:extLst>
      <p:ext uri="{BB962C8B-B14F-4D97-AF65-F5344CB8AC3E}">
        <p14:creationId xmlns:p14="http://schemas.microsoft.com/office/powerpoint/2010/main" val="1733530455"/>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zh-TW" altLang="en-US" smtClean="0"/>
              <a:t>按一下以編輯母片標題樣式</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TW" altLang="en-US" smtClean="0"/>
              <a:t>編輯母片文字樣式</a:t>
            </a:r>
          </a:p>
        </p:txBody>
      </p:sp>
      <p:sp>
        <p:nvSpPr>
          <p:cNvPr id="5" name="Date Placeholder 4"/>
          <p:cNvSpPr>
            <a:spLocks noGrp="1"/>
          </p:cNvSpPr>
          <p:nvPr>
            <p:ph type="dt" sz="half" idx="10"/>
          </p:nvPr>
        </p:nvSpPr>
        <p:spPr/>
        <p:txBody>
          <a:bodyPr/>
          <a:lstStyle/>
          <a:p>
            <a:pPr algn="r"/>
            <a:fld id="{92B7F42D-CACE-4369-BC32-6C9B37694362}" type="datetime1">
              <a:rPr lang="zh-TW" altLang="en-US" smtClean="0"/>
              <a:t>2021/1/27</a:t>
            </a:fld>
            <a:endParaRPr lang="zh-TW" sz="1200">
              <a:solidFill>
                <a:schemeClr val="bg2">
                  <a:shade val="50000"/>
                </a:schemeClr>
              </a:solidFill>
            </a:endParaRPr>
          </a:p>
        </p:txBody>
      </p:sp>
      <p:sp>
        <p:nvSpPr>
          <p:cNvPr id="6" name="Footer Placeholder 5"/>
          <p:cNvSpPr>
            <a:spLocks noGrp="1"/>
          </p:cNvSpPr>
          <p:nvPr>
            <p:ph type="ftr" sz="quarter" idx="11"/>
          </p:nvPr>
        </p:nvSpPr>
        <p:spPr/>
        <p:txBody>
          <a:bodyPr/>
          <a:lstStyle/>
          <a:p>
            <a:endParaRPr lang="zh-TW" sz="1200">
              <a:solidFill>
                <a:schemeClr val="bg2">
                  <a:shade val="50000"/>
                </a:schemeClr>
              </a:solidFill>
              <a:effectLst/>
            </a:endParaRP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lgn="ctr"/>
            <a:fld id="{E5C7EF4D-DD50-400C-9F04-EB20CB99416E}" type="slidenum">
              <a:rPr lang="zh-TW" sz="2800" smtClean="0">
                <a:solidFill>
                  <a:schemeClr val="tx2"/>
                </a:solidFill>
              </a:rPr>
              <a:pPr algn="ctr"/>
              <a:t>‹#›</a:t>
            </a:fld>
            <a:endParaRPr lang="zh-TW" sz="1200">
              <a:solidFill>
                <a:schemeClr val="bg2">
                  <a:shade val="50000"/>
                </a:schemeClr>
              </a:solidFill>
              <a:effectLst/>
            </a:endParaRP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285760"/>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zh-TW" altLang="en-US" smtClean="0"/>
              <a:t>按一下以編輯母片標題樣式</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TW" altLang="en-US" smtClean="0"/>
              <a:t>編輯母片文字樣式</a:t>
            </a:r>
          </a:p>
        </p:txBody>
      </p:sp>
      <p:sp>
        <p:nvSpPr>
          <p:cNvPr id="5" name="Date Placeholder 4"/>
          <p:cNvSpPr>
            <a:spLocks noGrp="1"/>
          </p:cNvSpPr>
          <p:nvPr>
            <p:ph type="dt" sz="half" idx="10"/>
          </p:nvPr>
        </p:nvSpPr>
        <p:spPr/>
        <p:txBody>
          <a:bodyPr/>
          <a:lstStyle/>
          <a:p>
            <a:pPr algn="r"/>
            <a:fld id="{92B7F42D-CACE-4369-BC32-6C9B37694362}" type="datetime1">
              <a:rPr lang="zh-TW" altLang="en-US" smtClean="0"/>
              <a:t>2021/1/27</a:t>
            </a:fld>
            <a:endParaRPr lang="zh-TW" sz="1200">
              <a:solidFill>
                <a:schemeClr val="bg2">
                  <a:shade val="50000"/>
                </a:schemeClr>
              </a:solidFill>
            </a:endParaRPr>
          </a:p>
        </p:txBody>
      </p:sp>
      <p:sp>
        <p:nvSpPr>
          <p:cNvPr id="6" name="Footer Placeholder 5"/>
          <p:cNvSpPr>
            <a:spLocks noGrp="1"/>
          </p:cNvSpPr>
          <p:nvPr>
            <p:ph type="ftr" sz="quarter" idx="11"/>
          </p:nvPr>
        </p:nvSpPr>
        <p:spPr/>
        <p:txBody>
          <a:bodyPr/>
          <a:lstStyle/>
          <a:p>
            <a:endParaRPr lang="zh-TW" sz="1200">
              <a:solidFill>
                <a:schemeClr val="bg2">
                  <a:shade val="50000"/>
                </a:schemeClr>
              </a:solidFill>
              <a:effectLst/>
            </a:endParaRP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lgn="ctr"/>
            <a:fld id="{E5C7EF4D-DD50-400C-9F04-EB20CB99416E}" type="slidenum">
              <a:rPr lang="zh-TW" sz="2800" smtClean="0">
                <a:solidFill>
                  <a:schemeClr val="tx2"/>
                </a:solidFill>
              </a:rPr>
              <a:pPr algn="ctr"/>
              <a:t>‹#›</a:t>
            </a:fld>
            <a:endParaRPr lang="zh-TW" sz="1200">
              <a:solidFill>
                <a:schemeClr val="bg2">
                  <a:shade val="50000"/>
                </a:schemeClr>
              </a:solidFill>
              <a:effectLst/>
            </a:endParaRPr>
          </a:p>
        </p:txBody>
      </p:sp>
    </p:spTree>
    <p:extLst>
      <p:ext uri="{BB962C8B-B14F-4D97-AF65-F5344CB8AC3E}">
        <p14:creationId xmlns:p14="http://schemas.microsoft.com/office/powerpoint/2010/main" val="2433735384"/>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ncho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06F9A681-4ECE-47B5-AB19-DDC2B2833B57}" type="datetime1">
              <a:rPr lang="zh-TW" altLang="en-US" smtClean="0"/>
              <a:t>2021/1/27</a:t>
            </a:fld>
            <a:endParaRPr lang="zh-TW"/>
          </a:p>
        </p:txBody>
      </p:sp>
      <p:sp>
        <p:nvSpPr>
          <p:cNvPr id="5" name="Footer Placeholder 4"/>
          <p:cNvSpPr>
            <a:spLocks noGrp="1"/>
          </p:cNvSpPr>
          <p:nvPr>
            <p:ph type="ftr" sz="quarter" idx="11"/>
          </p:nvPr>
        </p:nvSpPr>
        <p:spPr/>
        <p:txBody>
          <a:bodyPr/>
          <a:lstStyle/>
          <a:p>
            <a:endParaRPr lang="zh-TW"/>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5C7EF4D-DD50-400C-9F04-EB20CB99416E}" type="slidenum">
              <a:rPr lang="zh-TW" sz="2800" smtClean="0">
                <a:solidFill>
                  <a:schemeClr val="tx2"/>
                </a:solidFill>
              </a:rPr>
              <a:pPr algn="ctr"/>
              <a:t>‹#›</a:t>
            </a:fld>
            <a:endParaRPr lang="zh-TW"/>
          </a:p>
        </p:txBody>
      </p:sp>
    </p:spTree>
    <p:extLst>
      <p:ext uri="{BB962C8B-B14F-4D97-AF65-F5344CB8AC3E}">
        <p14:creationId xmlns:p14="http://schemas.microsoft.com/office/powerpoint/2010/main" val="28580126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CEE145A-59C2-4DEE-9C1B-FBD617C6DB87}" type="datetime1">
              <a:rPr lang="zh-TW" altLang="en-US" smtClean="0"/>
              <a:t>2021/1/27</a:t>
            </a:fld>
            <a:endParaRPr lang="zh-TW"/>
          </a:p>
        </p:txBody>
      </p:sp>
      <p:sp>
        <p:nvSpPr>
          <p:cNvPr id="5" name="Footer Placeholder 4"/>
          <p:cNvSpPr>
            <a:spLocks noGrp="1"/>
          </p:cNvSpPr>
          <p:nvPr>
            <p:ph type="ftr" sz="quarter" idx="11"/>
          </p:nvPr>
        </p:nvSpPr>
        <p:spPr/>
        <p:txBody>
          <a:bodyPr/>
          <a:lstStyle/>
          <a:p>
            <a:endParaRPr lang="zh-TW"/>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5C7EF4D-DD50-400C-9F04-EB20CB99416E}" type="slidenum">
              <a:rPr lang="zh-TW" sz="2800" smtClean="0">
                <a:solidFill>
                  <a:schemeClr val="tx2"/>
                </a:solidFill>
              </a:rPr>
              <a:pPr algn="ctr"/>
              <a:t>‹#›</a:t>
            </a:fld>
            <a:endParaRPr lang="zh-TW"/>
          </a:p>
        </p:txBody>
      </p:sp>
    </p:spTree>
    <p:extLst>
      <p:ext uri="{BB962C8B-B14F-4D97-AF65-F5344CB8AC3E}">
        <p14:creationId xmlns:p14="http://schemas.microsoft.com/office/powerpoint/2010/main" val="1631986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06C29D5C-ED1F-4C19-9157-40A5E81DA3AA}" type="datetime1">
              <a:rPr lang="zh-TW" altLang="en-US" smtClean="0"/>
              <a:t>2021/1/27</a:t>
            </a:fld>
            <a:endParaRPr lang="zh-TW"/>
          </a:p>
        </p:txBody>
      </p:sp>
      <p:sp>
        <p:nvSpPr>
          <p:cNvPr id="5" name="Footer Placeholder 4"/>
          <p:cNvSpPr>
            <a:spLocks noGrp="1"/>
          </p:cNvSpPr>
          <p:nvPr>
            <p:ph type="ftr" sz="quarter" idx="11"/>
          </p:nvPr>
        </p:nvSpPr>
        <p:spPr/>
        <p:txBody>
          <a:bodyPr/>
          <a:lstStyle/>
          <a:p>
            <a:endParaRPr lang="zh-TW"/>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5C7EF4D-DD50-400C-9F04-EB20CB99416E}" type="slidenum">
              <a:rPr lang="zh-TW" sz="2800" smtClean="0">
                <a:solidFill>
                  <a:schemeClr val="tx2"/>
                </a:solidFill>
              </a:rPr>
              <a:pPr algn="ctr"/>
              <a:t>‹#›</a:t>
            </a:fld>
            <a:endParaRPr lang="zh-TW"/>
          </a:p>
        </p:txBody>
      </p:sp>
    </p:spTree>
    <p:extLst>
      <p:ext uri="{BB962C8B-B14F-4D97-AF65-F5344CB8AC3E}">
        <p14:creationId xmlns:p14="http://schemas.microsoft.com/office/powerpoint/2010/main" val="1850232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pPr algn="r"/>
            <a:fld id="{92B7F42D-CACE-4369-BC32-6C9B37694362}" type="datetime1">
              <a:rPr lang="zh-TW" altLang="en-US" smtClean="0"/>
              <a:t>2021/1/27</a:t>
            </a:fld>
            <a:endParaRPr lang="zh-TW" sz="1200">
              <a:solidFill>
                <a:schemeClr val="bg2">
                  <a:shade val="50000"/>
                </a:schemeClr>
              </a:solidFill>
            </a:endParaRPr>
          </a:p>
        </p:txBody>
      </p:sp>
      <p:sp>
        <p:nvSpPr>
          <p:cNvPr id="5" name="Footer Placeholder 4"/>
          <p:cNvSpPr>
            <a:spLocks noGrp="1"/>
          </p:cNvSpPr>
          <p:nvPr>
            <p:ph type="ftr" sz="quarter" idx="11"/>
          </p:nvPr>
        </p:nvSpPr>
        <p:spPr/>
        <p:txBody>
          <a:bodyPr/>
          <a:lstStyle/>
          <a:p>
            <a:endParaRPr lang="zh-TW" sz="1200">
              <a:solidFill>
                <a:schemeClr val="bg2">
                  <a:shade val="50000"/>
                </a:schemeClr>
              </a:solidFill>
              <a:effectLst/>
            </a:endParaRP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lgn="ctr"/>
            <a:fld id="{E5C7EF4D-DD50-400C-9F04-EB20CB99416E}" type="slidenum">
              <a:rPr lang="zh-TW" sz="2800" smtClean="0">
                <a:solidFill>
                  <a:schemeClr val="tx2"/>
                </a:solidFill>
              </a:rPr>
              <a:pPr algn="ctr"/>
              <a:t>‹#›</a:t>
            </a:fld>
            <a:endParaRPr lang="zh-TW" sz="1200">
              <a:solidFill>
                <a:schemeClr val="bg2">
                  <a:shade val="50000"/>
                </a:schemeClr>
              </a:solidFill>
              <a:effectLst/>
            </a:endParaRPr>
          </a:p>
        </p:txBody>
      </p:sp>
    </p:spTree>
    <p:extLst>
      <p:ext uri="{BB962C8B-B14F-4D97-AF65-F5344CB8AC3E}">
        <p14:creationId xmlns:p14="http://schemas.microsoft.com/office/powerpoint/2010/main" val="1841874099"/>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8471070A-324A-4CF7-98FC-C4C53BBDE0ED}" type="datetime1">
              <a:rPr lang="zh-TW" altLang="en-US" smtClean="0"/>
              <a:t>2021/1/27</a:t>
            </a:fld>
            <a:endParaRPr lang="zh-TW"/>
          </a:p>
        </p:txBody>
      </p:sp>
      <p:sp>
        <p:nvSpPr>
          <p:cNvPr id="6" name="Footer Placeholder 5"/>
          <p:cNvSpPr>
            <a:spLocks noGrp="1"/>
          </p:cNvSpPr>
          <p:nvPr>
            <p:ph type="ftr" sz="quarter" idx="11"/>
          </p:nvPr>
        </p:nvSpPr>
        <p:spPr/>
        <p:txBody>
          <a:bodyPr/>
          <a:lstStyle/>
          <a:p>
            <a:endParaRPr lang="zh-TW"/>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A86442B7-F7A6-44F5-A940-BF91B5A1AE3C}" type="slidenum">
              <a:rPr lang="en-US" altLang="zh-TW" smtClean="0"/>
              <a:pPr/>
              <a:t>‹#›</a:t>
            </a:fld>
            <a:endParaRPr lang="zh-TW" altLang="en-US"/>
          </a:p>
        </p:txBody>
      </p:sp>
    </p:spTree>
    <p:extLst>
      <p:ext uri="{BB962C8B-B14F-4D97-AF65-F5344CB8AC3E}">
        <p14:creationId xmlns:p14="http://schemas.microsoft.com/office/powerpoint/2010/main" val="1710835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pPr algn="r"/>
            <a:fld id="{92B7F42D-CACE-4369-BC32-6C9B37694362}" type="datetime1">
              <a:rPr lang="zh-TW" altLang="en-US" smtClean="0"/>
              <a:t>2021/1/27</a:t>
            </a:fld>
            <a:endParaRPr lang="zh-TW" sz="1200">
              <a:solidFill>
                <a:schemeClr val="bg2">
                  <a:shade val="50000"/>
                </a:schemeClr>
              </a:solidFill>
            </a:endParaRPr>
          </a:p>
        </p:txBody>
      </p:sp>
      <p:sp>
        <p:nvSpPr>
          <p:cNvPr id="8" name="Footer Placeholder 7"/>
          <p:cNvSpPr>
            <a:spLocks noGrp="1"/>
          </p:cNvSpPr>
          <p:nvPr>
            <p:ph type="ftr" sz="quarter" idx="11"/>
          </p:nvPr>
        </p:nvSpPr>
        <p:spPr/>
        <p:txBody>
          <a:bodyPr/>
          <a:lstStyle/>
          <a:p>
            <a:endParaRPr lang="zh-TW" sz="1200">
              <a:solidFill>
                <a:schemeClr val="bg2">
                  <a:shade val="50000"/>
                </a:schemeClr>
              </a:solidFill>
              <a:effectLst/>
            </a:endParaRP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pPr algn="ctr"/>
            <a:fld id="{E5C7EF4D-DD50-400C-9F04-EB20CB99416E}" type="slidenum">
              <a:rPr lang="zh-TW" sz="2800" smtClean="0">
                <a:solidFill>
                  <a:schemeClr val="tx2"/>
                </a:solidFill>
              </a:rPr>
              <a:pPr algn="ctr"/>
              <a:t>‹#›</a:t>
            </a:fld>
            <a:endParaRPr lang="zh-TW" sz="1200">
              <a:solidFill>
                <a:schemeClr val="bg2">
                  <a:shade val="50000"/>
                </a:schemeClr>
              </a:solidFill>
              <a:effectLst/>
            </a:endParaRPr>
          </a:p>
        </p:txBody>
      </p:sp>
    </p:spTree>
    <p:extLst>
      <p:ext uri="{BB962C8B-B14F-4D97-AF65-F5344CB8AC3E}">
        <p14:creationId xmlns:p14="http://schemas.microsoft.com/office/powerpoint/2010/main" val="1730683071"/>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F5FF9FC0-FFD1-493D-A449-EEEDEA177EC5}" type="datetime1">
              <a:rPr lang="zh-TW" altLang="en-US" smtClean="0"/>
              <a:t>2021/1/27</a:t>
            </a:fld>
            <a:endParaRPr lang="zh-TW"/>
          </a:p>
        </p:txBody>
      </p:sp>
      <p:sp>
        <p:nvSpPr>
          <p:cNvPr id="4" name="Footer Placeholder 3"/>
          <p:cNvSpPr>
            <a:spLocks noGrp="1"/>
          </p:cNvSpPr>
          <p:nvPr>
            <p:ph type="ftr" sz="quarter" idx="11"/>
          </p:nvPr>
        </p:nvSpPr>
        <p:spPr/>
        <p:txBody>
          <a:bodyPr/>
          <a:lstStyle/>
          <a:p>
            <a:endParaRPr lang="zh-TW"/>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86442B7-F7A6-44F5-A940-BF91B5A1AE3C}" type="slidenum">
              <a:rPr lang="en-US" altLang="zh-TW" smtClean="0"/>
              <a:pPr/>
              <a:t>‹#›</a:t>
            </a:fld>
            <a:endParaRPr lang="zh-TW" altLang="en-US"/>
          </a:p>
        </p:txBody>
      </p:sp>
    </p:spTree>
    <p:extLst>
      <p:ext uri="{BB962C8B-B14F-4D97-AF65-F5344CB8AC3E}">
        <p14:creationId xmlns:p14="http://schemas.microsoft.com/office/powerpoint/2010/main" val="2086419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5E62EC-C6AF-42C2-AAD3-C5BD0617BEA1}" type="datetime1">
              <a:rPr lang="zh-TW" altLang="en-US" smtClean="0"/>
              <a:t>2021/1/27</a:t>
            </a:fld>
            <a:endParaRPr lang="zh-TW"/>
          </a:p>
        </p:txBody>
      </p:sp>
      <p:sp>
        <p:nvSpPr>
          <p:cNvPr id="3" name="Footer Placeholder 2"/>
          <p:cNvSpPr>
            <a:spLocks noGrp="1"/>
          </p:cNvSpPr>
          <p:nvPr>
            <p:ph type="ftr" sz="quarter" idx="11"/>
          </p:nvPr>
        </p:nvSpPr>
        <p:spPr/>
        <p:txBody>
          <a:bodyPr/>
          <a:lstStyle/>
          <a:p>
            <a:endParaRPr lang="zh-TW"/>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86442B7-F7A6-44F5-A940-BF91B5A1AE3C}" type="slidenum">
              <a:rPr lang="en-US" altLang="zh-TW" smtClean="0"/>
              <a:pPr/>
              <a:t>‹#›</a:t>
            </a:fld>
            <a:endParaRPr lang="zh-TW" altLang="en-US"/>
          </a:p>
        </p:txBody>
      </p:sp>
    </p:spTree>
    <p:extLst>
      <p:ext uri="{BB962C8B-B14F-4D97-AF65-F5344CB8AC3E}">
        <p14:creationId xmlns:p14="http://schemas.microsoft.com/office/powerpoint/2010/main" val="2257103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8928AE2E-2D22-490E-8C9D-51231A77D9C0}" type="datetime1">
              <a:rPr lang="zh-TW" altLang="en-US" smtClean="0"/>
              <a:t>2021/1/27</a:t>
            </a:fld>
            <a:endParaRPr lang="zh-TW"/>
          </a:p>
        </p:txBody>
      </p:sp>
      <p:sp>
        <p:nvSpPr>
          <p:cNvPr id="6" name="Footer Placeholder 5"/>
          <p:cNvSpPr>
            <a:spLocks noGrp="1"/>
          </p:cNvSpPr>
          <p:nvPr>
            <p:ph type="ftr" sz="quarter" idx="11"/>
          </p:nvPr>
        </p:nvSpPr>
        <p:spPr/>
        <p:txBody>
          <a:bodyPr/>
          <a:lstStyle/>
          <a:p>
            <a:endParaRPr lang="zh-TW"/>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86442B7-F7A6-44F5-A940-BF91B5A1AE3C}" type="slidenum">
              <a:rPr lang="zh-TW" smtClean="0">
                <a:solidFill>
                  <a:srgbClr val="FFFFFF"/>
                </a:solidFill>
              </a:rPr>
              <a:pPr/>
              <a:t>‹#›</a:t>
            </a:fld>
            <a:endParaRPr lang="zh-TW"/>
          </a:p>
        </p:txBody>
      </p:sp>
    </p:spTree>
    <p:extLst>
      <p:ext uri="{BB962C8B-B14F-4D97-AF65-F5344CB8AC3E}">
        <p14:creationId xmlns:p14="http://schemas.microsoft.com/office/powerpoint/2010/main" val="245383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39EB8493-33F0-471B-970D-28067E7FB676}" type="datetime1">
              <a:rPr lang="zh-TW" altLang="en-US" smtClean="0"/>
              <a:t>2021/1/27</a:t>
            </a:fld>
            <a:endParaRPr lang="zh-TW"/>
          </a:p>
        </p:txBody>
      </p:sp>
      <p:sp>
        <p:nvSpPr>
          <p:cNvPr id="6" name="Footer Placeholder 5"/>
          <p:cNvSpPr>
            <a:spLocks noGrp="1"/>
          </p:cNvSpPr>
          <p:nvPr>
            <p:ph type="ftr" sz="quarter" idx="11"/>
          </p:nvPr>
        </p:nvSpPr>
        <p:spPr/>
        <p:txBody>
          <a:bodyPr/>
          <a:lstStyle/>
          <a:p>
            <a:endParaRPr lang="zh-TW"/>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86442B7-F7A6-44F5-A940-BF91B5A1AE3C}" type="slidenum">
              <a:rPr lang="zh-TW" smtClean="0">
                <a:solidFill>
                  <a:srgbClr val="FFFFFF"/>
                </a:solidFill>
              </a:rPr>
              <a:pPr/>
              <a:t>‹#›</a:t>
            </a:fld>
            <a:endParaRPr lang="zh-TW"/>
          </a:p>
        </p:txBody>
      </p:sp>
    </p:spTree>
    <p:extLst>
      <p:ext uri="{BB962C8B-B14F-4D97-AF65-F5344CB8AC3E}">
        <p14:creationId xmlns:p14="http://schemas.microsoft.com/office/powerpoint/2010/main" val="3518407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lgn="r"/>
            <a:fld id="{92B7F42D-CACE-4369-BC32-6C9B37694362}" type="datetime1">
              <a:rPr lang="zh-TW" altLang="en-US" smtClean="0"/>
              <a:t>2021/1/27</a:t>
            </a:fld>
            <a:endParaRPr lang="zh-TW" sz="1200">
              <a:solidFill>
                <a:schemeClr val="bg2">
                  <a:shade val="50000"/>
                </a:schemeClr>
              </a:solidFill>
            </a:endParaRP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TW" sz="1200">
              <a:solidFill>
                <a:schemeClr val="bg2">
                  <a:shade val="50000"/>
                </a:schemeClr>
              </a:solidFill>
              <a:effectLst/>
            </a:endParaRP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pPr algn="ctr"/>
            <a:fld id="{E5C7EF4D-DD50-400C-9F04-EB20CB99416E}" type="slidenum">
              <a:rPr lang="zh-TW" sz="2800" smtClean="0">
                <a:solidFill>
                  <a:schemeClr val="tx2"/>
                </a:solidFill>
              </a:rPr>
              <a:pPr algn="ctr"/>
              <a:t>‹#›</a:t>
            </a:fld>
            <a:endParaRPr lang="zh-TW" sz="1200">
              <a:solidFill>
                <a:schemeClr val="bg2">
                  <a:shade val="50000"/>
                </a:schemeClr>
              </a:solidFill>
              <a:effectLst/>
            </a:endParaRPr>
          </a:p>
        </p:txBody>
      </p:sp>
    </p:spTree>
    <p:extLst>
      <p:ext uri="{BB962C8B-B14F-4D97-AF65-F5344CB8AC3E}">
        <p14:creationId xmlns:p14="http://schemas.microsoft.com/office/powerpoint/2010/main" val="1308752989"/>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7.jpg"/></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1403648" y="1772816"/>
            <a:ext cx="7308304" cy="2016224"/>
          </a:xfrm>
        </p:spPr>
        <p:txBody>
          <a:bodyPr>
            <a:noAutofit/>
          </a:bodyPr>
          <a:lstStyle/>
          <a:p>
            <a:pPr algn="ctr">
              <a:spcBef>
                <a:spcPts val="600"/>
              </a:spcBef>
              <a:spcAft>
                <a:spcPts val="0"/>
              </a:spcAft>
            </a:pPr>
            <a:r>
              <a:rPr lang="zh-TW" altLang="zh-TW" sz="4000" kern="100" dirty="0" smtClean="0">
                <a:effectLst/>
                <a:latin typeface="+mn-ea"/>
                <a:ea typeface="+mn-ea"/>
                <a:cs typeface="Times New Roman" panose="02020603050405020304" pitchFamily="18" charset="0"/>
              </a:rPr>
              <a:t>「</a:t>
            </a:r>
            <a:r>
              <a:rPr lang="en-US" altLang="zh-TW" sz="4000" kern="100" dirty="0" smtClean="0">
                <a:effectLst/>
                <a:latin typeface="+mn-ea"/>
                <a:ea typeface="+mn-ea"/>
                <a:cs typeface="Times New Roman" panose="02020603050405020304" pitchFamily="18" charset="0"/>
              </a:rPr>
              <a:t>110</a:t>
            </a:r>
            <a:r>
              <a:rPr lang="zh-TW" altLang="en-US" sz="4000" kern="100" dirty="0" smtClean="0">
                <a:effectLst/>
                <a:latin typeface="+mn-ea"/>
                <a:ea typeface="+mn-ea"/>
                <a:cs typeface="Times New Roman" panose="02020603050405020304" pitchFamily="18" charset="0"/>
              </a:rPr>
              <a:t>學年度獎補助預算</a:t>
            </a:r>
            <a:r>
              <a:rPr lang="en-US" altLang="zh-TW" sz="4000" kern="100" dirty="0" smtClean="0">
                <a:effectLst/>
                <a:latin typeface="+mn-ea"/>
                <a:ea typeface="+mn-ea"/>
                <a:cs typeface="Times New Roman" panose="02020603050405020304" pitchFamily="18" charset="0"/>
              </a:rPr>
              <a:t/>
            </a:r>
            <a:br>
              <a:rPr lang="en-US" altLang="zh-TW" sz="4000" kern="100" dirty="0" smtClean="0">
                <a:effectLst/>
                <a:latin typeface="+mn-ea"/>
                <a:ea typeface="+mn-ea"/>
                <a:cs typeface="Times New Roman" panose="02020603050405020304" pitchFamily="18" charset="0"/>
              </a:rPr>
            </a:br>
            <a:r>
              <a:rPr lang="zh-TW" altLang="en-US" sz="4000" kern="100" dirty="0" smtClean="0">
                <a:effectLst/>
                <a:latin typeface="+mn-ea"/>
                <a:ea typeface="+mn-ea"/>
                <a:cs typeface="Times New Roman" panose="02020603050405020304" pitchFamily="18" charset="0"/>
              </a:rPr>
              <a:t>執行及核銷作業說明</a:t>
            </a:r>
            <a:r>
              <a:rPr lang="zh-TW" altLang="zh-TW" sz="4000" kern="100" dirty="0" smtClean="0">
                <a:effectLst/>
                <a:latin typeface="+mn-ea"/>
                <a:ea typeface="+mn-ea"/>
                <a:cs typeface="Times New Roman" panose="02020603050405020304" pitchFamily="18" charset="0"/>
              </a:rPr>
              <a:t>」</a:t>
            </a:r>
            <a:r>
              <a:rPr lang="en-US" altLang="zh-TW" sz="4000" kern="100" dirty="0" smtClean="0">
                <a:effectLst/>
                <a:latin typeface="+mn-ea"/>
                <a:ea typeface="+mn-ea"/>
                <a:cs typeface="Times New Roman" panose="02020603050405020304" pitchFamily="18" charset="0"/>
              </a:rPr>
              <a:t/>
            </a:r>
            <a:br>
              <a:rPr lang="en-US" altLang="zh-TW" sz="4000" kern="100" dirty="0" smtClean="0">
                <a:effectLst/>
                <a:latin typeface="+mn-ea"/>
                <a:ea typeface="+mn-ea"/>
                <a:cs typeface="Times New Roman" panose="02020603050405020304" pitchFamily="18" charset="0"/>
              </a:rPr>
            </a:br>
            <a:r>
              <a:rPr lang="zh-TW" altLang="en-US" sz="2800" kern="100" dirty="0" smtClean="0">
                <a:effectLst/>
                <a:latin typeface="+mn-ea"/>
                <a:ea typeface="+mn-ea"/>
                <a:cs typeface="Times New Roman" panose="02020603050405020304" pitchFamily="18" charset="0"/>
              </a:rPr>
              <a:t>      </a:t>
            </a:r>
            <a:endParaRPr lang="zh-TW" sz="2800" dirty="0">
              <a:latin typeface="+mn-ea"/>
              <a:ea typeface="+mn-ea"/>
            </a:endParaRPr>
          </a:p>
        </p:txBody>
      </p:sp>
      <p:sp>
        <p:nvSpPr>
          <p:cNvPr id="3" name="Rectangle 2"/>
          <p:cNvSpPr>
            <a:spLocks noGrp="1"/>
          </p:cNvSpPr>
          <p:nvPr>
            <p:ph type="subTitle" idx="1"/>
          </p:nvPr>
        </p:nvSpPr>
        <p:spPr>
          <a:xfrm>
            <a:off x="3347864" y="4581128"/>
            <a:ext cx="3584004" cy="1176536"/>
          </a:xfrm>
        </p:spPr>
        <p:txBody>
          <a:bodyPr>
            <a:noAutofit/>
          </a:bodyPr>
          <a:lstStyle/>
          <a:p>
            <a:pPr algn="ctr"/>
            <a:r>
              <a:rPr lang="zh-TW" altLang="en-US" sz="2000" dirty="0" smtClean="0">
                <a:latin typeface="+mn-ea"/>
              </a:rPr>
              <a:t>研發處</a:t>
            </a:r>
            <a:endParaRPr lang="en-US" altLang="zh-TW" sz="2000" dirty="0" smtClean="0">
              <a:latin typeface="+mn-ea"/>
            </a:endParaRPr>
          </a:p>
          <a:p>
            <a:pPr algn="ctr"/>
            <a:r>
              <a:rPr lang="zh-TW" altLang="en-US" sz="2000" dirty="0" smtClean="0">
                <a:latin typeface="+mn-ea"/>
              </a:rPr>
              <a:t>校務發展暨評鑑中心</a:t>
            </a:r>
            <a:endParaRPr lang="en-US" altLang="zh-TW" sz="2000" dirty="0" smtClean="0">
              <a:latin typeface="+mn-ea"/>
            </a:endParaRPr>
          </a:p>
          <a:p>
            <a:pPr algn="ctr"/>
            <a:r>
              <a:rPr lang="en-US" altLang="zh-TW" sz="2000" dirty="0" smtClean="0">
                <a:latin typeface="+mn-ea"/>
              </a:rPr>
              <a:t>110</a:t>
            </a:r>
            <a:r>
              <a:rPr lang="zh-TW" altLang="en-US" sz="2000" dirty="0" smtClean="0">
                <a:latin typeface="+mn-ea"/>
              </a:rPr>
              <a:t>年</a:t>
            </a:r>
            <a:r>
              <a:rPr lang="en-US" altLang="zh-TW" sz="2000" dirty="0" smtClean="0">
                <a:latin typeface="+mn-ea"/>
              </a:rPr>
              <a:t>1</a:t>
            </a:r>
            <a:r>
              <a:rPr lang="zh-TW" altLang="en-US" sz="2000" dirty="0" smtClean="0">
                <a:latin typeface="+mn-ea"/>
              </a:rPr>
              <a:t>月</a:t>
            </a:r>
            <a:r>
              <a:rPr lang="en-US" altLang="zh-TW" sz="2000" dirty="0" smtClean="0">
                <a:latin typeface="+mn-ea"/>
              </a:rPr>
              <a:t>27</a:t>
            </a:r>
            <a:r>
              <a:rPr lang="zh-TW" altLang="en-US" sz="2000" smtClean="0">
                <a:latin typeface="+mn-ea"/>
              </a:rPr>
              <a:t>日</a:t>
            </a:r>
            <a:endParaRPr lang="zh-TW" sz="2000" dirty="0">
              <a:latin typeface="+mn-ea"/>
            </a:endParaRPr>
          </a:p>
        </p:txBody>
      </p:sp>
      <p:pic>
        <p:nvPicPr>
          <p:cNvPr id="5" name="圖片 4"/>
          <p:cNvPicPr>
            <a:picLocks noChangeAspect="1"/>
          </p:cNvPicPr>
          <p:nvPr/>
        </p:nvPicPr>
        <p:blipFill>
          <a:blip r:embed="rId3"/>
          <a:stretch>
            <a:fillRect/>
          </a:stretch>
        </p:blipFill>
        <p:spPr>
          <a:xfrm>
            <a:off x="5687268" y="5720"/>
            <a:ext cx="3456732" cy="69500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259632" y="722507"/>
            <a:ext cx="6589199" cy="902199"/>
          </a:xfrm>
        </p:spPr>
        <p:txBody>
          <a:bodyPr>
            <a:normAutofit/>
          </a:bodyPr>
          <a:lstStyle/>
          <a:p>
            <a:r>
              <a:rPr lang="zh-TW" altLang="zh-TW" sz="3200" b="1" dirty="0">
                <a:latin typeface="微軟正黑體" panose="020B0604030504040204" pitchFamily="34" charset="-120"/>
                <a:cs typeface="Times New Roman" panose="02020603050405020304" pitchFamily="18" charset="0"/>
              </a:rPr>
              <a:t>三、百萬以下採購案</a:t>
            </a:r>
            <a:r>
              <a:rPr lang="zh-TW" altLang="zh-TW" sz="3200" b="1" dirty="0" smtClean="0">
                <a:latin typeface="微軟正黑體" panose="020B0604030504040204" pitchFamily="34" charset="-120"/>
                <a:cs typeface="Times New Roman" panose="02020603050405020304" pitchFamily="18" charset="0"/>
              </a:rPr>
              <a:t>：</a:t>
            </a:r>
            <a:endParaRPr lang="zh-TW" altLang="en-US" sz="3200" dirty="0"/>
          </a:p>
        </p:txBody>
      </p:sp>
      <p:graphicFrame>
        <p:nvGraphicFramePr>
          <p:cNvPr id="5" name="內容版面配置區 4"/>
          <p:cNvGraphicFramePr>
            <a:graphicFrameLocks noGrp="1"/>
          </p:cNvGraphicFramePr>
          <p:nvPr>
            <p:ph idx="1"/>
            <p:extLst>
              <p:ext uri="{D42A27DB-BD31-4B8C-83A1-F6EECF244321}">
                <p14:modId xmlns:p14="http://schemas.microsoft.com/office/powerpoint/2010/main" val="1400025109"/>
              </p:ext>
            </p:extLst>
          </p:nvPr>
        </p:nvGraphicFramePr>
        <p:xfrm>
          <a:off x="755576" y="1628801"/>
          <a:ext cx="8217507" cy="3999211"/>
        </p:xfrm>
        <a:graphic>
          <a:graphicData uri="http://schemas.openxmlformats.org/drawingml/2006/table">
            <a:tbl>
              <a:tblPr firstRow="1" bandRow="1">
                <a:tableStyleId>{21E4AEA4-8DFA-4A89-87EB-49C32662AFE0}</a:tableStyleId>
              </a:tblPr>
              <a:tblGrid>
                <a:gridCol w="964428">
                  <a:extLst>
                    <a:ext uri="{9D8B030D-6E8A-4147-A177-3AD203B41FA5}">
                      <a16:colId xmlns:a16="http://schemas.microsoft.com/office/drawing/2014/main" val="20000"/>
                    </a:ext>
                  </a:extLst>
                </a:gridCol>
                <a:gridCol w="3672408">
                  <a:extLst>
                    <a:ext uri="{9D8B030D-6E8A-4147-A177-3AD203B41FA5}">
                      <a16:colId xmlns:a16="http://schemas.microsoft.com/office/drawing/2014/main" val="20001"/>
                    </a:ext>
                  </a:extLst>
                </a:gridCol>
                <a:gridCol w="3580671">
                  <a:extLst>
                    <a:ext uri="{9D8B030D-6E8A-4147-A177-3AD203B41FA5}">
                      <a16:colId xmlns:a16="http://schemas.microsoft.com/office/drawing/2014/main" val="20002"/>
                    </a:ext>
                  </a:extLst>
                </a:gridCol>
              </a:tblGrid>
              <a:tr h="598221">
                <a:tc>
                  <a:txBody>
                    <a:bodyPr/>
                    <a:lstStyle/>
                    <a:p>
                      <a:pPr>
                        <a:spcAft>
                          <a:spcPts val="0"/>
                        </a:spcAft>
                      </a:pPr>
                      <a:r>
                        <a:rPr lang="zh-TW" sz="1600" kern="100" dirty="0">
                          <a:effectLst/>
                        </a:rPr>
                        <a:t>項目類別</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1018" marR="510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zh-TW" sz="1600" kern="100" dirty="0">
                          <a:effectLst/>
                        </a:rPr>
                        <a:t>請購起訖日</a:t>
                      </a:r>
                    </a:p>
                    <a:p>
                      <a:pPr>
                        <a:spcAft>
                          <a:spcPts val="0"/>
                        </a:spcAft>
                      </a:pPr>
                      <a:r>
                        <a:rPr lang="en-US" sz="1600" kern="100" dirty="0">
                          <a:effectLst/>
                        </a:rPr>
                        <a:t>(</a:t>
                      </a:r>
                      <a:r>
                        <a:rPr lang="zh-TW" sz="1600" kern="100" dirty="0">
                          <a:effectLst/>
                        </a:rPr>
                        <a:t>請購單送達研發處</a:t>
                      </a:r>
                      <a:r>
                        <a:rPr lang="en-US" sz="1600" kern="100" dirty="0">
                          <a:effectLst/>
                        </a:rPr>
                        <a:t>)</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1018" marR="510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zh-TW" sz="1600" kern="100" dirty="0">
                          <a:effectLst/>
                        </a:rPr>
                        <a:t>核銷作業截止日</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1018" marR="510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09890">
                <a:tc>
                  <a:txBody>
                    <a:bodyPr/>
                    <a:lstStyle/>
                    <a:p>
                      <a:pPr algn="l">
                        <a:spcAft>
                          <a:spcPts val="0"/>
                        </a:spcAft>
                      </a:pPr>
                      <a:r>
                        <a:rPr lang="en-US" sz="1600" kern="100" dirty="0">
                          <a:effectLst/>
                        </a:rPr>
                        <a:t>8-12</a:t>
                      </a:r>
                      <a:r>
                        <a:rPr lang="zh-TW" sz="1600" kern="100" dirty="0">
                          <a:effectLst/>
                        </a:rPr>
                        <a:t>月</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1018" marR="510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zh-TW" sz="1600" kern="100" dirty="0">
                          <a:effectLst/>
                        </a:rPr>
                        <a:t>當年度</a:t>
                      </a:r>
                      <a:r>
                        <a:rPr lang="en-US" sz="1600" kern="100" dirty="0">
                          <a:effectLst/>
                        </a:rPr>
                        <a:t>8/1</a:t>
                      </a:r>
                      <a:r>
                        <a:rPr lang="zh-TW" sz="1600" kern="100" dirty="0">
                          <a:effectLst/>
                        </a:rPr>
                        <a:t>〜</a:t>
                      </a:r>
                      <a:r>
                        <a:rPr lang="en-US" sz="1600" kern="100" dirty="0">
                          <a:effectLst/>
                        </a:rPr>
                        <a:t>9/30</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1018" marR="510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600" kern="100" dirty="0">
                          <a:effectLst/>
                        </a:rPr>
                        <a:t>11/30</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1018" marR="510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98221">
                <a:tc>
                  <a:txBody>
                    <a:bodyPr/>
                    <a:lstStyle/>
                    <a:p>
                      <a:pPr>
                        <a:spcAft>
                          <a:spcPts val="0"/>
                        </a:spcAft>
                      </a:pPr>
                      <a:r>
                        <a:rPr lang="en-US" sz="1600" kern="100" dirty="0">
                          <a:effectLst/>
                        </a:rPr>
                        <a:t>1-7</a:t>
                      </a:r>
                      <a:r>
                        <a:rPr lang="zh-TW" sz="1600" kern="100" dirty="0">
                          <a:effectLst/>
                        </a:rPr>
                        <a:t>月</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1018" marR="510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zh-TW" sz="1600" kern="100" dirty="0">
                          <a:effectLst/>
                        </a:rPr>
                        <a:t>採購可提前進行：</a:t>
                      </a:r>
                    </a:p>
                    <a:p>
                      <a:pPr>
                        <a:spcAft>
                          <a:spcPts val="0"/>
                        </a:spcAft>
                      </a:pPr>
                      <a:r>
                        <a:rPr lang="zh-TW" sz="1600" kern="100" dirty="0">
                          <a:effectLst/>
                        </a:rPr>
                        <a:t>前一年度</a:t>
                      </a:r>
                      <a:r>
                        <a:rPr lang="en-US" sz="1600" kern="100" dirty="0">
                          <a:effectLst/>
                        </a:rPr>
                        <a:t>11/15</a:t>
                      </a:r>
                      <a:r>
                        <a:rPr lang="zh-TW" sz="1600" kern="100" dirty="0">
                          <a:effectLst/>
                        </a:rPr>
                        <a:t>〜當年度</a:t>
                      </a:r>
                      <a:r>
                        <a:rPr lang="en-US" sz="1600" kern="100" dirty="0">
                          <a:effectLst/>
                        </a:rPr>
                        <a:t>4/30</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1018" marR="510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600" kern="100" dirty="0">
                          <a:effectLst/>
                        </a:rPr>
                        <a:t>6/30</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1018" marR="510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392879">
                <a:tc>
                  <a:txBody>
                    <a:bodyPr/>
                    <a:lstStyle/>
                    <a:p>
                      <a:pPr>
                        <a:spcAft>
                          <a:spcPts val="0"/>
                        </a:spcAft>
                      </a:pPr>
                      <a:r>
                        <a:rPr lang="zh-TW" sz="1600" kern="100" dirty="0">
                          <a:effectLst/>
                        </a:rPr>
                        <a:t>備註</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1018" marR="510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342900" lvl="0" indent="-342900">
                        <a:spcAft>
                          <a:spcPts val="0"/>
                        </a:spcAft>
                        <a:buSzPts val="1000"/>
                        <a:buFont typeface="微軟正黑體 Light" panose="020B0304030504040204" pitchFamily="34" charset="-120"/>
                        <a:buAutoNum type="arabicPeriod"/>
                      </a:pPr>
                      <a:r>
                        <a:rPr lang="zh-TW" sz="1600" kern="100" dirty="0">
                          <a:effectLst/>
                          <a:latin typeface="+mj-ea"/>
                          <a:ea typeface="+mj-ea"/>
                        </a:rPr>
                        <a:t>如單位因故不執行，研發處將提案至獎補助經費專責小組討論，並視當年度資本門整體執行狀況另作調整或遞補其他計畫。</a:t>
                      </a:r>
                    </a:p>
                    <a:p>
                      <a:pPr marL="342900" lvl="0" indent="-342900">
                        <a:spcAft>
                          <a:spcPts val="0"/>
                        </a:spcAft>
                        <a:buSzPts val="1000"/>
                        <a:buFont typeface="微軟正黑體 Light" panose="020B0304030504040204" pitchFamily="34" charset="-120"/>
                        <a:buAutoNum type="arabicPeriod"/>
                      </a:pPr>
                      <a:r>
                        <a:rPr lang="zh-TW" sz="1600" kern="100" dirty="0">
                          <a:effectLst/>
                          <a:latin typeface="+mj-ea"/>
                          <a:ea typeface="+mj-ea"/>
                        </a:rPr>
                        <a:t>依據</a:t>
                      </a:r>
                      <a:r>
                        <a:rPr lang="en-US" sz="1600" kern="100" dirty="0">
                          <a:effectLst/>
                          <a:latin typeface="+mj-ea"/>
                          <a:ea typeface="+mj-ea"/>
                        </a:rPr>
                        <a:t>108</a:t>
                      </a:r>
                      <a:r>
                        <a:rPr lang="zh-TW" sz="1600" kern="100" dirty="0">
                          <a:effectLst/>
                          <a:latin typeface="+mj-ea"/>
                          <a:ea typeface="+mj-ea"/>
                        </a:rPr>
                        <a:t>學年度</a:t>
                      </a:r>
                      <a:r>
                        <a:rPr lang="en-US" sz="1600" kern="100" dirty="0">
                          <a:effectLst/>
                          <a:latin typeface="+mj-ea"/>
                          <a:ea typeface="+mj-ea"/>
                        </a:rPr>
                        <a:t>109.6.15</a:t>
                      </a:r>
                      <a:r>
                        <a:rPr lang="zh-TW" sz="1600" kern="100" dirty="0">
                          <a:effectLst/>
                          <a:latin typeface="+mj-ea"/>
                          <a:ea typeface="+mj-ea"/>
                        </a:rPr>
                        <a:t>獎補助經費專責小組會議決議：獎補助計畫資本門之執行期限，不可延長或變更執行年度。計畫執行期限，需依原規劃時程作業，上</a:t>
                      </a:r>
                      <a:r>
                        <a:rPr lang="en-US" sz="1600" kern="100" dirty="0">
                          <a:effectLst/>
                          <a:latin typeface="+mj-ea"/>
                          <a:ea typeface="+mj-ea"/>
                        </a:rPr>
                        <a:t>/</a:t>
                      </a:r>
                      <a:r>
                        <a:rPr lang="zh-TW" sz="1600" kern="100" dirty="0">
                          <a:effectLst/>
                          <a:latin typeface="+mj-ea"/>
                          <a:ea typeface="+mj-ea"/>
                        </a:rPr>
                        <a:t>下年度計畫不得申請互換或延長。</a:t>
                      </a:r>
                    </a:p>
                    <a:p>
                      <a:pPr marL="342900" lvl="0" indent="-342900">
                        <a:spcAft>
                          <a:spcPts val="0"/>
                        </a:spcAft>
                        <a:buSzPts val="1000"/>
                        <a:buFont typeface="微軟正黑體 Light" panose="020B0304030504040204" pitchFamily="34" charset="-120"/>
                        <a:buAutoNum type="arabicPeriod"/>
                      </a:pPr>
                      <a:r>
                        <a:rPr lang="zh-TW" sz="1600" kern="100" dirty="0">
                          <a:effectLst/>
                          <a:latin typeface="+mj-ea"/>
                          <a:ea typeface="+mj-ea"/>
                        </a:rPr>
                        <a:t>未妥善執行獎補助經費之單位，如再提出計畫申請，將從嚴審查；申請通過後未執行完成，研發處將提案至獎補助經費專責小組討論後予以停權</a:t>
                      </a:r>
                      <a:r>
                        <a:rPr lang="en-US" sz="1600" kern="100" dirty="0">
                          <a:effectLst/>
                          <a:latin typeface="+mj-ea"/>
                          <a:ea typeface="+mj-ea"/>
                        </a:rPr>
                        <a:t>1</a:t>
                      </a:r>
                      <a:r>
                        <a:rPr lang="zh-TW" sz="1600" kern="100" dirty="0">
                          <a:effectLst/>
                          <a:latin typeface="+mj-ea"/>
                          <a:ea typeface="+mj-ea"/>
                        </a:rPr>
                        <a:t>年，不可申請補助。</a:t>
                      </a:r>
                      <a:endParaRPr lang="zh-TW" sz="1600" kern="100" dirty="0">
                        <a:effectLst/>
                        <a:latin typeface="+mj-ea"/>
                        <a:ea typeface="+mj-ea"/>
                        <a:cs typeface="Times New Roman" panose="02020603050405020304" pitchFamily="18" charset="0"/>
                      </a:endParaRPr>
                    </a:p>
                  </a:txBody>
                  <a:tcPr marL="51018" marR="510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extLst>
                  <a:ext uri="{0D108BD9-81ED-4DB2-BD59-A6C34878D82A}">
                    <a16:rowId xmlns:a16="http://schemas.microsoft.com/office/drawing/2014/main" val="10003"/>
                  </a:ext>
                </a:extLst>
              </a:tr>
            </a:tbl>
          </a:graphicData>
        </a:graphic>
      </p:graphicFrame>
      <p:sp>
        <p:nvSpPr>
          <p:cNvPr id="8" name="矩形 7"/>
          <p:cNvSpPr/>
          <p:nvPr/>
        </p:nvSpPr>
        <p:spPr>
          <a:xfrm>
            <a:off x="8388424" y="6124655"/>
            <a:ext cx="384914" cy="523220"/>
          </a:xfrm>
          <a:prstGeom prst="rect">
            <a:avLst/>
          </a:prstGeom>
        </p:spPr>
        <p:txBody>
          <a:bodyPr wrap="square">
            <a:spAutoFit/>
          </a:bodyPr>
          <a:lstStyle/>
          <a:p>
            <a:pPr algn="ctr"/>
            <a:r>
              <a:rPr lang="en-US" altLang="zh-TW" sz="2800" dirty="0" smtClean="0">
                <a:solidFill>
                  <a:schemeClr val="tx2"/>
                </a:solidFill>
              </a:rPr>
              <a:t>8</a:t>
            </a:r>
            <a:endParaRPr lang="zh-TW" altLang="zh-TW" sz="2800" dirty="0"/>
          </a:p>
        </p:txBody>
      </p:sp>
      <p:pic>
        <p:nvPicPr>
          <p:cNvPr id="9" name="圖片 8"/>
          <p:cNvPicPr>
            <a:picLocks noChangeAspect="1"/>
          </p:cNvPicPr>
          <p:nvPr/>
        </p:nvPicPr>
        <p:blipFill>
          <a:blip r:embed="rId2"/>
          <a:stretch>
            <a:fillRect/>
          </a:stretch>
        </p:blipFill>
        <p:spPr>
          <a:xfrm>
            <a:off x="5687268" y="-516"/>
            <a:ext cx="3456732" cy="695004"/>
          </a:xfrm>
          <a:prstGeom prst="rect">
            <a:avLst/>
          </a:prstGeom>
        </p:spPr>
      </p:pic>
    </p:spTree>
    <p:extLst>
      <p:ext uri="{BB962C8B-B14F-4D97-AF65-F5344CB8AC3E}">
        <p14:creationId xmlns:p14="http://schemas.microsoft.com/office/powerpoint/2010/main" val="17082639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561024" y="620688"/>
            <a:ext cx="6589199" cy="1280890"/>
          </a:xfrm>
        </p:spPr>
        <p:txBody>
          <a:bodyPr/>
          <a:lstStyle/>
          <a:p>
            <a:r>
              <a:rPr lang="zh-TW" altLang="en-US" dirty="0">
                <a:latin typeface="+mj-ea"/>
                <a:cs typeface="Times New Roman" panose="02020603050405020304" pitchFamily="18" charset="0"/>
              </a:rPr>
              <a:t>圖示說明</a:t>
            </a:r>
            <a:endParaRPr lang="zh-TW" altLang="en-US" dirty="0"/>
          </a:p>
        </p:txBody>
      </p:sp>
      <p:sp>
        <p:nvSpPr>
          <p:cNvPr id="4" name="投影片編號版面配置區 3"/>
          <p:cNvSpPr>
            <a:spLocks noGrp="1"/>
          </p:cNvSpPr>
          <p:nvPr>
            <p:ph type="sldNum" sz="quarter" idx="12"/>
          </p:nvPr>
        </p:nvSpPr>
        <p:spPr>
          <a:xfrm>
            <a:off x="8241911" y="5986542"/>
            <a:ext cx="584978" cy="365125"/>
          </a:xfrm>
        </p:spPr>
        <p:txBody>
          <a:bodyPr/>
          <a:lstStyle/>
          <a:p>
            <a:pPr algn="ctr"/>
            <a:fld id="{E5C7EF4D-DD50-400C-9F04-EB20CB99416E}" type="slidenum">
              <a:rPr lang="en-US" altLang="zh-TW" sz="2800" smtClean="0">
                <a:solidFill>
                  <a:schemeClr val="tx2"/>
                </a:solidFill>
              </a:rPr>
              <a:pPr algn="ctr"/>
              <a:t>11</a:t>
            </a:fld>
            <a:endParaRPr lang="zh-TW" dirty="0"/>
          </a:p>
        </p:txBody>
      </p:sp>
      <p:pic>
        <p:nvPicPr>
          <p:cNvPr id="100" name="內容版面配置區 9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8775" y="1700808"/>
            <a:ext cx="8737600" cy="3534310"/>
          </a:xfrm>
        </p:spPr>
      </p:pic>
      <p:grpSp>
        <p:nvGrpSpPr>
          <p:cNvPr id="4180" name="群組 13"/>
          <p:cNvGrpSpPr>
            <a:grpSpLocks/>
          </p:cNvGrpSpPr>
          <p:nvPr/>
        </p:nvGrpSpPr>
        <p:grpSpPr bwMode="auto">
          <a:xfrm>
            <a:off x="296863" y="71438"/>
            <a:ext cx="2682875" cy="107950"/>
            <a:chOff x="-383" y="0"/>
            <a:chExt cx="26976" cy="1080"/>
          </a:xfrm>
        </p:grpSpPr>
      </p:grpSp>
      <p:grpSp>
        <p:nvGrpSpPr>
          <p:cNvPr id="4165" name="群組 34"/>
          <p:cNvGrpSpPr>
            <a:grpSpLocks/>
          </p:cNvGrpSpPr>
          <p:nvPr/>
        </p:nvGrpSpPr>
        <p:grpSpPr bwMode="auto">
          <a:xfrm>
            <a:off x="76200" y="223838"/>
            <a:ext cx="2921000" cy="109537"/>
            <a:chOff x="183" y="84"/>
            <a:chExt cx="29210" cy="1096"/>
          </a:xfrm>
        </p:grpSpPr>
        <p:grpSp>
          <p:nvGrpSpPr>
            <p:cNvPr id="21" name="群組 21"/>
            <p:cNvGrpSpPr>
              <a:grpSpLocks/>
            </p:cNvGrpSpPr>
            <p:nvPr/>
          </p:nvGrpSpPr>
          <p:grpSpPr bwMode="auto">
            <a:xfrm>
              <a:off x="183" y="84"/>
              <a:ext cx="29210" cy="1080"/>
              <a:chOff x="-86" y="40"/>
              <a:chExt cx="29210" cy="1080"/>
            </a:xfrm>
          </p:grpSpPr>
        </p:grpSp>
      </p:grpSp>
    </p:spTree>
    <p:extLst>
      <p:ext uri="{BB962C8B-B14F-4D97-AF65-F5344CB8AC3E}">
        <p14:creationId xmlns:p14="http://schemas.microsoft.com/office/powerpoint/2010/main" val="11472742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35608" y="807355"/>
            <a:ext cx="6589199" cy="1280890"/>
          </a:xfrm>
        </p:spPr>
        <p:txBody>
          <a:bodyPr>
            <a:normAutofit/>
          </a:bodyPr>
          <a:lstStyle/>
          <a:p>
            <a:r>
              <a:rPr lang="zh-TW" altLang="en-US" dirty="0"/>
              <a:t>最後一個</a:t>
            </a:r>
            <a:r>
              <a:rPr lang="zh-TW" altLang="en-US" dirty="0" smtClean="0"/>
              <a:t>月之</a:t>
            </a:r>
            <a:r>
              <a:rPr lang="zh-TW" altLang="en-US" dirty="0"/>
              <a:t>核銷注意事項</a:t>
            </a:r>
          </a:p>
        </p:txBody>
      </p:sp>
      <p:sp>
        <p:nvSpPr>
          <p:cNvPr id="3" name="內容版面配置區 2"/>
          <p:cNvSpPr>
            <a:spLocks noGrp="1"/>
          </p:cNvSpPr>
          <p:nvPr>
            <p:ph idx="1"/>
          </p:nvPr>
        </p:nvSpPr>
        <p:spPr>
          <a:xfrm>
            <a:off x="1435608" y="1447800"/>
            <a:ext cx="7498080" cy="5221560"/>
          </a:xfrm>
        </p:spPr>
        <p:txBody>
          <a:bodyPr>
            <a:normAutofit/>
          </a:bodyPr>
          <a:lstStyle/>
          <a:p>
            <a:endParaRPr lang="en-US" altLang="zh-TW" dirty="0" smtClean="0"/>
          </a:p>
          <a:p>
            <a:r>
              <a:rPr lang="zh-TW" altLang="en-US" sz="2400" dirty="0" smtClean="0">
                <a:latin typeface="+mj-ea"/>
                <a:ea typeface="+mj-ea"/>
              </a:rPr>
              <a:t>僅限最後</a:t>
            </a:r>
            <a:r>
              <a:rPr lang="zh-TW" altLang="en-US" sz="2400" dirty="0">
                <a:latin typeface="+mj-ea"/>
                <a:ea typeface="+mj-ea"/>
              </a:rPr>
              <a:t>一個月須執行之項目為限</a:t>
            </a:r>
            <a:r>
              <a:rPr lang="en-US" altLang="zh-TW" sz="2400" dirty="0">
                <a:latin typeface="+mj-ea"/>
                <a:ea typeface="+mj-ea"/>
              </a:rPr>
              <a:t>(</a:t>
            </a:r>
            <a:r>
              <a:rPr lang="zh-TW" altLang="en-US" sz="2400" dirty="0">
                <a:latin typeface="+mj-ea"/>
                <a:ea typeface="+mj-ea"/>
              </a:rPr>
              <a:t>如差旅費、外國學者交流、學生成果發表等項</a:t>
            </a:r>
            <a:r>
              <a:rPr lang="en-US" altLang="zh-TW" sz="2400" dirty="0">
                <a:latin typeface="+mj-ea"/>
                <a:ea typeface="+mj-ea"/>
              </a:rPr>
              <a:t>)</a:t>
            </a:r>
            <a:r>
              <a:rPr lang="zh-TW" altLang="en-US" sz="2400" dirty="0">
                <a:latin typeface="+mj-ea"/>
                <a:ea typeface="+mj-ea"/>
              </a:rPr>
              <a:t>，單位須事先填寫最後一個月辦理核銷</a:t>
            </a:r>
            <a:r>
              <a:rPr lang="zh-TW" altLang="en-US" sz="2400" dirty="0" smtClean="0">
                <a:latin typeface="+mj-ea"/>
                <a:ea typeface="+mj-ea"/>
              </a:rPr>
              <a:t>申請表，用印完成後</a:t>
            </a:r>
            <a:r>
              <a:rPr lang="zh-TW" altLang="zh-TW" sz="2400" kern="100" dirty="0" smtClean="0">
                <a:latin typeface="+mj-ea"/>
                <a:ea typeface="+mj-ea"/>
                <a:cs typeface="Times New Roman" panose="02020603050405020304" pitchFamily="18" charset="0"/>
              </a:rPr>
              <a:t>擲</a:t>
            </a:r>
            <a:r>
              <a:rPr lang="zh-TW" altLang="zh-TW" sz="2400" kern="100" dirty="0">
                <a:latin typeface="+mj-ea"/>
                <a:ea typeface="+mj-ea"/>
                <a:cs typeface="Times New Roman" panose="02020603050405020304" pitchFamily="18" charset="0"/>
              </a:rPr>
              <a:t>回研發</a:t>
            </a:r>
            <a:r>
              <a:rPr lang="zh-TW" altLang="zh-TW" sz="2400" kern="100" dirty="0" smtClean="0">
                <a:latin typeface="+mj-ea"/>
                <a:ea typeface="+mj-ea"/>
                <a:cs typeface="Times New Roman" panose="02020603050405020304" pitchFamily="18" charset="0"/>
              </a:rPr>
              <a:t>處</a:t>
            </a:r>
            <a:r>
              <a:rPr lang="zh-TW" altLang="en-US" sz="2400" kern="100" dirty="0" smtClean="0">
                <a:latin typeface="+mj-ea"/>
                <a:ea typeface="+mj-ea"/>
                <a:cs typeface="Times New Roman" panose="02020603050405020304" pitchFamily="18" charset="0"/>
              </a:rPr>
              <a:t>校發中心</a:t>
            </a:r>
            <a:r>
              <a:rPr lang="en-US" altLang="zh-TW" sz="2400" kern="100" dirty="0" smtClean="0">
                <a:latin typeface="+mj-ea"/>
                <a:ea typeface="+mj-ea"/>
                <a:cs typeface="Times New Roman" panose="02020603050405020304" pitchFamily="18" charset="0"/>
              </a:rPr>
              <a:t>(</a:t>
            </a:r>
            <a:r>
              <a:rPr lang="en-US" altLang="zh-TW" sz="2400" kern="100" dirty="0">
                <a:latin typeface="+mj-ea"/>
                <a:ea typeface="+mj-ea"/>
                <a:cs typeface="Times New Roman" panose="02020603050405020304" pitchFamily="18" charset="0"/>
              </a:rPr>
              <a:t>SL101)</a:t>
            </a:r>
            <a:r>
              <a:rPr lang="zh-TW" altLang="zh-TW" sz="2400" kern="100" dirty="0">
                <a:latin typeface="+mj-ea"/>
                <a:ea typeface="+mj-ea"/>
                <a:cs typeface="Times New Roman" panose="02020603050405020304" pitchFamily="18" charset="0"/>
              </a:rPr>
              <a:t>，確認後始可核銷</a:t>
            </a:r>
            <a:r>
              <a:rPr lang="zh-TW" altLang="en-US" sz="2400" dirty="0" smtClean="0">
                <a:latin typeface="+mj-ea"/>
                <a:ea typeface="+mj-ea"/>
              </a:rPr>
              <a:t>。</a:t>
            </a:r>
            <a:endParaRPr lang="en-US" altLang="zh-TW" sz="2400" dirty="0" smtClean="0">
              <a:latin typeface="+mj-ea"/>
              <a:ea typeface="+mj-ea"/>
            </a:endParaRPr>
          </a:p>
          <a:p>
            <a:endParaRPr lang="en-US" altLang="zh-TW" dirty="0"/>
          </a:p>
          <a:p>
            <a:endParaRPr lang="en-US" altLang="zh-TW" dirty="0" smtClean="0"/>
          </a:p>
          <a:p>
            <a:endParaRPr lang="en-US" altLang="zh-TW" dirty="0" smtClean="0"/>
          </a:p>
          <a:p>
            <a:endParaRPr lang="zh-TW" altLang="en-US" dirty="0"/>
          </a:p>
        </p:txBody>
      </p:sp>
      <p:sp>
        <p:nvSpPr>
          <p:cNvPr id="4" name="投影片編號版面配置區 3"/>
          <p:cNvSpPr>
            <a:spLocks noGrp="1"/>
          </p:cNvSpPr>
          <p:nvPr>
            <p:ph type="sldNum" sz="quarter" idx="12"/>
          </p:nvPr>
        </p:nvSpPr>
        <p:spPr>
          <a:xfrm>
            <a:off x="8172400" y="6305550"/>
            <a:ext cx="898448" cy="476250"/>
          </a:xfrm>
        </p:spPr>
        <p:txBody>
          <a:bodyPr/>
          <a:lstStyle/>
          <a:p>
            <a:pPr algn="ctr"/>
            <a:fld id="{E5C7EF4D-DD50-400C-9F04-EB20CB99416E}" type="slidenum">
              <a:rPr lang="en-US" altLang="zh-TW" sz="2800" smtClean="0">
                <a:solidFill>
                  <a:schemeClr val="tx2"/>
                </a:solidFill>
              </a:rPr>
              <a:pPr algn="ctr"/>
              <a:t>12</a:t>
            </a:fld>
            <a:endParaRPr lang="zh-TW"/>
          </a:p>
        </p:txBody>
      </p:sp>
      <p:graphicFrame>
        <p:nvGraphicFramePr>
          <p:cNvPr id="6" name="表格 5"/>
          <p:cNvGraphicFramePr>
            <a:graphicFrameLocks noGrp="1"/>
          </p:cNvGraphicFramePr>
          <p:nvPr>
            <p:extLst>
              <p:ext uri="{D42A27DB-BD31-4B8C-83A1-F6EECF244321}">
                <p14:modId xmlns:p14="http://schemas.microsoft.com/office/powerpoint/2010/main" val="1924863550"/>
              </p:ext>
            </p:extLst>
          </p:nvPr>
        </p:nvGraphicFramePr>
        <p:xfrm>
          <a:off x="1907704" y="3673772"/>
          <a:ext cx="6480720" cy="2621280"/>
        </p:xfrm>
        <a:graphic>
          <a:graphicData uri="http://schemas.openxmlformats.org/drawingml/2006/table">
            <a:tbl>
              <a:tblPr firstRow="1" bandRow="1">
                <a:tableStyleId>{5C22544A-7EE6-4342-B048-85BDC9FD1C3A}</a:tableStyleId>
              </a:tblPr>
              <a:tblGrid>
                <a:gridCol w="3240360">
                  <a:extLst>
                    <a:ext uri="{9D8B030D-6E8A-4147-A177-3AD203B41FA5}">
                      <a16:colId xmlns:a16="http://schemas.microsoft.com/office/drawing/2014/main" val="336129866"/>
                    </a:ext>
                  </a:extLst>
                </a:gridCol>
                <a:gridCol w="3240360">
                  <a:extLst>
                    <a:ext uri="{9D8B030D-6E8A-4147-A177-3AD203B41FA5}">
                      <a16:colId xmlns:a16="http://schemas.microsoft.com/office/drawing/2014/main" val="3479395667"/>
                    </a:ext>
                  </a:extLst>
                </a:gridCol>
              </a:tblGrid>
              <a:tr h="248482">
                <a:tc>
                  <a:txBody>
                    <a:bodyPr/>
                    <a:lstStyle/>
                    <a:p>
                      <a:r>
                        <a:rPr lang="zh-TW" altLang="en-US" sz="2000" dirty="0" smtClean="0">
                          <a:latin typeface="+mn-ea"/>
                          <a:ea typeface="+mn-ea"/>
                        </a:rPr>
                        <a:t>１１０學年度</a:t>
                      </a:r>
                      <a:r>
                        <a:rPr lang="en-US" altLang="zh-TW" sz="2000" dirty="0" smtClean="0">
                          <a:latin typeface="+mn-ea"/>
                          <a:ea typeface="+mn-ea"/>
                        </a:rPr>
                        <a:t>(</a:t>
                      </a:r>
                      <a:r>
                        <a:rPr lang="zh-TW" altLang="en-US" sz="2000" dirty="0" smtClean="0">
                          <a:latin typeface="+mn-ea"/>
                          <a:ea typeface="+mn-ea"/>
                        </a:rPr>
                        <a:t>上</a:t>
                      </a:r>
                      <a:r>
                        <a:rPr lang="en-US" altLang="zh-TW" sz="2000" dirty="0" smtClean="0">
                          <a:latin typeface="+mn-ea"/>
                          <a:ea typeface="+mn-ea"/>
                        </a:rPr>
                        <a:t>)</a:t>
                      </a:r>
                      <a:endParaRPr lang="zh-TW" altLang="en-US" sz="2000" dirty="0">
                        <a:latin typeface="+mn-ea"/>
                        <a:ea typeface="+mn-ea"/>
                      </a:endParaRPr>
                    </a:p>
                  </a:txBody>
                  <a:tcPr/>
                </a:tc>
                <a:tc>
                  <a:txBody>
                    <a:bodyPr/>
                    <a:lstStyle/>
                    <a:p>
                      <a:r>
                        <a:rPr lang="en-US" altLang="zh-TW" sz="2000" dirty="0" smtClean="0">
                          <a:latin typeface="+mn-ea"/>
                          <a:ea typeface="+mn-ea"/>
                        </a:rPr>
                        <a:t>1</a:t>
                      </a:r>
                      <a:r>
                        <a:rPr lang="zh-TW" altLang="en-US" sz="2000" dirty="0" smtClean="0">
                          <a:latin typeface="+mn-ea"/>
                          <a:ea typeface="+mn-ea"/>
                        </a:rPr>
                        <a:t>１０學年度</a:t>
                      </a:r>
                      <a:r>
                        <a:rPr lang="en-US" altLang="zh-TW" sz="2000" dirty="0" smtClean="0">
                          <a:latin typeface="+mn-ea"/>
                          <a:ea typeface="+mn-ea"/>
                        </a:rPr>
                        <a:t>(</a:t>
                      </a:r>
                      <a:r>
                        <a:rPr lang="zh-TW" altLang="en-US" sz="2000" dirty="0" smtClean="0">
                          <a:latin typeface="+mn-ea"/>
                          <a:ea typeface="+mn-ea"/>
                        </a:rPr>
                        <a:t>下</a:t>
                      </a:r>
                      <a:r>
                        <a:rPr lang="en-US" altLang="zh-TW" sz="2000" dirty="0" smtClean="0">
                          <a:latin typeface="+mn-ea"/>
                          <a:ea typeface="+mn-ea"/>
                        </a:rPr>
                        <a:t>)</a:t>
                      </a:r>
                      <a:endParaRPr lang="zh-TW" altLang="en-US" sz="2000" dirty="0">
                        <a:latin typeface="+mn-ea"/>
                        <a:ea typeface="+mn-ea"/>
                      </a:endParaRPr>
                    </a:p>
                  </a:txBody>
                  <a:tcPr/>
                </a:tc>
                <a:extLst>
                  <a:ext uri="{0D108BD9-81ED-4DB2-BD59-A6C34878D82A}">
                    <a16:rowId xmlns:a16="http://schemas.microsoft.com/office/drawing/2014/main" val="2930285033"/>
                  </a:ext>
                </a:extLst>
              </a:tr>
              <a:tr h="12110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2000" dirty="0" smtClean="0">
                          <a:latin typeface="+mn-ea"/>
                          <a:ea typeface="+mn-ea"/>
                        </a:rPr>
                        <a:t>12/1-12/13</a:t>
                      </a:r>
                      <a:r>
                        <a:rPr lang="zh-TW" altLang="en-US" sz="2000" dirty="0" smtClean="0">
                          <a:latin typeface="+mn-ea"/>
                          <a:ea typeface="+mn-ea"/>
                        </a:rPr>
                        <a:t>產生之單據，必須</a:t>
                      </a:r>
                      <a:r>
                        <a:rPr lang="en-US" altLang="zh-TW" sz="2000" dirty="0" smtClean="0">
                          <a:latin typeface="+mn-ea"/>
                          <a:ea typeface="+mn-ea"/>
                        </a:rPr>
                        <a:t>2</a:t>
                      </a:r>
                      <a:r>
                        <a:rPr lang="zh-TW" altLang="en-US" sz="2000" dirty="0" smtClean="0">
                          <a:latin typeface="+mn-ea"/>
                          <a:ea typeface="+mn-ea"/>
                        </a:rPr>
                        <a:t>日內完成核銷；</a:t>
                      </a:r>
                      <a:endParaRPr lang="en-US" altLang="zh-TW" sz="20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2000" dirty="0" smtClean="0">
                          <a:latin typeface="+mn-ea"/>
                          <a:ea typeface="+mn-ea"/>
                        </a:rPr>
                        <a:t>12/14-12/15</a:t>
                      </a:r>
                      <a:r>
                        <a:rPr lang="zh-TW" altLang="en-US" sz="2000" dirty="0" smtClean="0">
                          <a:latin typeface="+mn-ea"/>
                          <a:ea typeface="+mn-ea"/>
                        </a:rPr>
                        <a:t>產生之單據，必須當日完成核銷。</a:t>
                      </a:r>
                      <a:r>
                        <a:rPr lang="en-US" altLang="zh-TW" sz="2000" dirty="0" smtClean="0">
                          <a:latin typeface="+mn-ea"/>
                          <a:ea typeface="+mn-ea"/>
                        </a:rPr>
                        <a:t>(</a:t>
                      </a:r>
                      <a:r>
                        <a:rPr lang="zh-TW" altLang="en-US" sz="2000" dirty="0" smtClean="0">
                          <a:latin typeface="+mn-ea"/>
                          <a:ea typeface="+mn-ea"/>
                        </a:rPr>
                        <a:t>含經資門</a:t>
                      </a:r>
                      <a:r>
                        <a:rPr lang="en-US" altLang="zh-TW" sz="2000" dirty="0" smtClean="0">
                          <a:latin typeface="+mn-ea"/>
                          <a:ea typeface="+mn-ea"/>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2000" dirty="0" smtClean="0">
                          <a:solidFill>
                            <a:srgbClr val="FF0000"/>
                          </a:solidFill>
                          <a:latin typeface="+mn-ea"/>
                          <a:ea typeface="+mn-ea"/>
                        </a:rPr>
                        <a:t>12/16-12/31</a:t>
                      </a:r>
                      <a:r>
                        <a:rPr lang="zh-TW" altLang="en-US" sz="2000" dirty="0" smtClean="0">
                          <a:solidFill>
                            <a:srgbClr val="FF0000"/>
                          </a:solidFill>
                          <a:latin typeface="+mn-ea"/>
                          <a:ea typeface="+mn-ea"/>
                        </a:rPr>
                        <a:t>停止收受當年度核銷案件</a:t>
                      </a:r>
                      <a:endParaRPr lang="en-US" altLang="zh-TW" sz="2000" dirty="0" smtClean="0">
                        <a:solidFill>
                          <a:srgbClr val="FF0000"/>
                        </a:solidFill>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2000" kern="100" dirty="0" smtClean="0">
                          <a:latin typeface="+mn-ea"/>
                          <a:ea typeface="+mn-ea"/>
                          <a:cs typeface="Times New Roman" panose="02020603050405020304" pitchFamily="18" charset="0"/>
                        </a:rPr>
                        <a:t>7/1-7/28</a:t>
                      </a:r>
                      <a:r>
                        <a:rPr lang="zh-TW" altLang="zh-TW" sz="2000" kern="100" dirty="0" smtClean="0">
                          <a:latin typeface="+mn-ea"/>
                          <a:ea typeface="+mn-ea"/>
                          <a:cs typeface="Times New Roman" panose="02020603050405020304" pitchFamily="18" charset="0"/>
                        </a:rPr>
                        <a:t>產生之單據，必須</a:t>
                      </a:r>
                      <a:r>
                        <a:rPr lang="en-US" altLang="zh-TW" sz="2000" kern="100" dirty="0" smtClean="0">
                          <a:latin typeface="+mn-ea"/>
                          <a:ea typeface="+mn-ea"/>
                          <a:cs typeface="Times New Roman" panose="02020603050405020304" pitchFamily="18" charset="0"/>
                        </a:rPr>
                        <a:t>2</a:t>
                      </a:r>
                      <a:r>
                        <a:rPr lang="zh-TW" altLang="zh-TW" sz="2000" kern="100" dirty="0" smtClean="0">
                          <a:latin typeface="+mn-ea"/>
                          <a:ea typeface="+mn-ea"/>
                          <a:cs typeface="Times New Roman" panose="02020603050405020304" pitchFamily="18" charset="0"/>
                        </a:rPr>
                        <a:t>日內完成核銷；</a:t>
                      </a:r>
                      <a:endParaRPr lang="en-US" altLang="zh-TW" sz="2000" kern="100" dirty="0" smtClean="0">
                        <a:latin typeface="+mn-ea"/>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2000" kern="100" dirty="0" smtClean="0">
                          <a:latin typeface="+mn-ea"/>
                          <a:ea typeface="+mn-ea"/>
                          <a:cs typeface="Times New Roman" panose="02020603050405020304" pitchFamily="18" charset="0"/>
                        </a:rPr>
                        <a:t>7/29-7/31</a:t>
                      </a:r>
                      <a:r>
                        <a:rPr lang="zh-TW" altLang="zh-TW" sz="2000" kern="100" dirty="0" smtClean="0">
                          <a:latin typeface="+mn-ea"/>
                          <a:ea typeface="+mn-ea"/>
                          <a:cs typeface="Times New Roman" panose="02020603050405020304" pitchFamily="18" charset="0"/>
                        </a:rPr>
                        <a:t>產生之單據，必須當日完成核銷。</a:t>
                      </a:r>
                      <a:r>
                        <a:rPr lang="en-US" altLang="zh-TW" sz="2000" kern="100" dirty="0" smtClean="0">
                          <a:latin typeface="+mn-ea"/>
                          <a:ea typeface="+mn-ea"/>
                          <a:cs typeface="Times New Roman" panose="02020603050405020304" pitchFamily="18" charset="0"/>
                        </a:rPr>
                        <a:t>(</a:t>
                      </a:r>
                      <a:r>
                        <a:rPr lang="zh-TW" altLang="zh-TW" sz="2000" kern="100" dirty="0" smtClean="0">
                          <a:latin typeface="+mn-ea"/>
                          <a:ea typeface="+mn-ea"/>
                          <a:cs typeface="Times New Roman" panose="02020603050405020304" pitchFamily="18" charset="0"/>
                        </a:rPr>
                        <a:t>含經資門</a:t>
                      </a:r>
                      <a:r>
                        <a:rPr lang="en-US" altLang="zh-TW" sz="2000" kern="100" dirty="0" smtClean="0">
                          <a:latin typeface="+mn-ea"/>
                          <a:ea typeface="+mn-ea"/>
                          <a:cs typeface="Times New Roman" panose="02020603050405020304" pitchFamily="18" charset="0"/>
                        </a:rPr>
                        <a:t>)</a:t>
                      </a:r>
                      <a:endParaRPr lang="zh-TW" altLang="zh-TW" sz="2000" kern="100" dirty="0" smtClean="0">
                        <a:latin typeface="+mn-ea"/>
                        <a:ea typeface="+mn-ea"/>
                        <a:cs typeface="Times New Roman" panose="02020603050405020304" pitchFamily="18" charset="0"/>
                      </a:endParaRPr>
                    </a:p>
                    <a:p>
                      <a:endParaRPr lang="zh-TW" altLang="en-US" sz="2000" dirty="0">
                        <a:latin typeface="+mn-ea"/>
                        <a:ea typeface="+mn-ea"/>
                      </a:endParaRPr>
                    </a:p>
                  </a:txBody>
                  <a:tcPr/>
                </a:tc>
                <a:extLst>
                  <a:ext uri="{0D108BD9-81ED-4DB2-BD59-A6C34878D82A}">
                    <a16:rowId xmlns:a16="http://schemas.microsoft.com/office/drawing/2014/main" val="2997920201"/>
                  </a:ext>
                </a:extLst>
              </a:tr>
            </a:tbl>
          </a:graphicData>
        </a:graphic>
      </p:graphicFrame>
      <p:pic>
        <p:nvPicPr>
          <p:cNvPr id="7" name="圖片 6"/>
          <p:cNvPicPr>
            <a:picLocks noChangeAspect="1"/>
          </p:cNvPicPr>
          <p:nvPr/>
        </p:nvPicPr>
        <p:blipFill>
          <a:blip r:embed="rId2"/>
          <a:stretch>
            <a:fillRect/>
          </a:stretch>
        </p:blipFill>
        <p:spPr>
          <a:xfrm>
            <a:off x="5687268" y="31661"/>
            <a:ext cx="3456732" cy="695004"/>
          </a:xfrm>
          <a:prstGeom prst="rect">
            <a:avLst/>
          </a:prstGeom>
        </p:spPr>
      </p:pic>
    </p:spTree>
    <p:extLst>
      <p:ext uri="{BB962C8B-B14F-4D97-AF65-F5344CB8AC3E}">
        <p14:creationId xmlns:p14="http://schemas.microsoft.com/office/powerpoint/2010/main" val="6387458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zh-TW" altLang="en-US" dirty="0"/>
              <a:t>計畫</a:t>
            </a:r>
            <a:r>
              <a:rPr lang="zh-TW" altLang="en-US" dirty="0" smtClean="0"/>
              <a:t>管考及成效報告作業</a:t>
            </a:r>
            <a:endParaRPr lang="zh-TW" dirty="0"/>
          </a:p>
        </p:txBody>
      </p:sp>
      <p:sp>
        <p:nvSpPr>
          <p:cNvPr id="3" name="Rectangle 2"/>
          <p:cNvSpPr>
            <a:spLocks noGrp="1"/>
          </p:cNvSpPr>
          <p:nvPr>
            <p:ph idx="1"/>
          </p:nvPr>
        </p:nvSpPr>
        <p:spPr>
          <a:xfrm>
            <a:off x="1043608" y="1538139"/>
            <a:ext cx="8027240" cy="5005536"/>
          </a:xfrm>
        </p:spPr>
        <p:txBody>
          <a:bodyPr/>
          <a:lstStyle/>
          <a:p>
            <a:pPr marL="402336" lvl="1" indent="0">
              <a:buClr>
                <a:schemeClr val="accent4">
                  <a:lumMod val="75000"/>
                </a:schemeClr>
              </a:buClr>
              <a:buSzPct val="60000"/>
              <a:buNone/>
            </a:pPr>
            <a:endParaRPr lang="en-US" altLang="zh-TW" dirty="0" smtClean="0"/>
          </a:p>
          <a:p>
            <a:pPr marL="82296" indent="0">
              <a:buClr>
                <a:schemeClr val="accent1">
                  <a:lumMod val="75000"/>
                </a:schemeClr>
              </a:buClr>
              <a:buSzPct val="60000"/>
              <a:buNone/>
            </a:pPr>
            <a:endParaRPr lang="en-US" altLang="zh-TW" sz="2800" dirty="0" smtClean="0"/>
          </a:p>
          <a:p>
            <a:pPr lvl="1">
              <a:spcBef>
                <a:spcPts val="1200"/>
              </a:spcBef>
              <a:spcAft>
                <a:spcPts val="1200"/>
              </a:spcAft>
              <a:buClr>
                <a:schemeClr val="accent4">
                  <a:lumMod val="75000"/>
                </a:schemeClr>
              </a:buClr>
              <a:buSzPct val="60000"/>
              <a:buFont typeface="Wingdings" panose="05000000000000000000" pitchFamily="2" charset="2"/>
              <a:buChar char="l"/>
            </a:pPr>
            <a:r>
              <a:rPr lang="zh-TW" altLang="en-US" sz="2400" b="1" dirty="0" smtClean="0"/>
              <a:t>成效</a:t>
            </a:r>
            <a:r>
              <a:rPr lang="zh-TW" altLang="en-US" sz="2400" b="1" dirty="0"/>
              <a:t>報告及佐證資料</a:t>
            </a:r>
            <a:r>
              <a:rPr lang="en-US" altLang="zh-TW" sz="2400" dirty="0" smtClean="0"/>
              <a:t>:</a:t>
            </a:r>
            <a:r>
              <a:rPr lang="zh-TW" altLang="en-US" sz="2400" dirty="0" smtClean="0"/>
              <a:t>採系統線上繳交方式，</a:t>
            </a:r>
            <a:r>
              <a:rPr lang="en-US" altLang="zh-TW" sz="2400" dirty="0" smtClean="0"/>
              <a:t>110</a:t>
            </a:r>
            <a:r>
              <a:rPr lang="zh-TW" altLang="en-US" sz="2400" dirty="0" smtClean="0"/>
              <a:t>年預計分上、下年度繳交成效報告。</a:t>
            </a:r>
            <a:endParaRPr lang="en-US" altLang="zh-TW" sz="2400" dirty="0" smtClean="0"/>
          </a:p>
          <a:p>
            <a:pPr lvl="1">
              <a:spcBef>
                <a:spcPts val="1200"/>
              </a:spcBef>
              <a:spcAft>
                <a:spcPts val="1200"/>
              </a:spcAft>
              <a:buClr>
                <a:schemeClr val="accent4">
                  <a:lumMod val="75000"/>
                </a:schemeClr>
              </a:buClr>
              <a:buSzPct val="60000"/>
              <a:buFont typeface="Wingdings" panose="05000000000000000000" pitchFamily="2" charset="2"/>
              <a:buChar char="l"/>
            </a:pPr>
            <a:r>
              <a:rPr lang="zh-TW" altLang="en-US" sz="2400" b="1" dirty="0" smtClean="0"/>
              <a:t>期中</a:t>
            </a:r>
            <a:r>
              <a:rPr lang="zh-TW" altLang="en-US" sz="2400" b="1" dirty="0"/>
              <a:t>管考</a:t>
            </a:r>
            <a:r>
              <a:rPr lang="zh-TW" altLang="en-US" sz="2400" b="1" dirty="0" smtClean="0"/>
              <a:t>會議：</a:t>
            </a:r>
            <a:r>
              <a:rPr lang="en-US" altLang="zh-TW" sz="2400" dirty="0" smtClean="0"/>
              <a:t>110</a:t>
            </a:r>
            <a:r>
              <a:rPr lang="zh-TW" altLang="en-US" sz="2400" dirty="0" smtClean="0"/>
              <a:t>年</a:t>
            </a:r>
            <a:r>
              <a:rPr lang="en-US" altLang="zh-TW" sz="2400" dirty="0" smtClean="0"/>
              <a:t>6</a:t>
            </a:r>
            <a:r>
              <a:rPr lang="zh-TW" altLang="en-US" sz="2400" dirty="0" smtClean="0"/>
              <a:t>月</a:t>
            </a:r>
            <a:r>
              <a:rPr lang="en-US" altLang="zh-TW" sz="2400" dirty="0" smtClean="0"/>
              <a:t>17</a:t>
            </a:r>
            <a:r>
              <a:rPr lang="zh-TW" altLang="en-US" sz="2400" dirty="0" smtClean="0"/>
              <a:t>日</a:t>
            </a:r>
            <a:r>
              <a:rPr lang="en-US" altLang="zh-TW" sz="2400" dirty="0" smtClean="0"/>
              <a:t>(</a:t>
            </a:r>
            <a:r>
              <a:rPr lang="zh-TW" altLang="en-US" sz="2400" dirty="0" smtClean="0"/>
              <a:t>半天</a:t>
            </a:r>
            <a:r>
              <a:rPr lang="en-US" altLang="zh-TW" sz="2400" dirty="0" smtClean="0"/>
              <a:t>)</a:t>
            </a:r>
            <a:r>
              <a:rPr lang="zh-TW" altLang="en-US" sz="2400" dirty="0" smtClean="0"/>
              <a:t>及</a:t>
            </a:r>
            <a:r>
              <a:rPr lang="en-US" altLang="zh-TW" sz="2400" dirty="0" smtClean="0"/>
              <a:t>6</a:t>
            </a:r>
            <a:r>
              <a:rPr lang="zh-TW" altLang="en-US" sz="2400" dirty="0" smtClean="0"/>
              <a:t>月</a:t>
            </a:r>
            <a:r>
              <a:rPr lang="en-US" altLang="zh-TW" sz="2400" dirty="0" smtClean="0"/>
              <a:t>24</a:t>
            </a:r>
            <a:r>
              <a:rPr lang="zh-TW" altLang="en-US" sz="2400" dirty="0" smtClean="0"/>
              <a:t>日</a:t>
            </a:r>
            <a:r>
              <a:rPr lang="en-US" altLang="zh-TW" sz="2400" dirty="0" smtClean="0"/>
              <a:t>(</a:t>
            </a:r>
            <a:r>
              <a:rPr lang="zh-TW" altLang="en-US" sz="2400" dirty="0" smtClean="0"/>
              <a:t>整天</a:t>
            </a:r>
            <a:r>
              <a:rPr lang="en-US" altLang="zh-TW" sz="2400" dirty="0" smtClean="0"/>
              <a:t>)</a:t>
            </a:r>
          </a:p>
          <a:p>
            <a:pPr lvl="1">
              <a:spcBef>
                <a:spcPts val="1200"/>
              </a:spcBef>
              <a:spcAft>
                <a:spcPts val="1200"/>
              </a:spcAft>
              <a:buClr>
                <a:schemeClr val="accent4">
                  <a:lumMod val="75000"/>
                </a:schemeClr>
              </a:buClr>
              <a:buSzPct val="60000"/>
              <a:buFont typeface="Wingdings" panose="05000000000000000000" pitchFamily="2" charset="2"/>
              <a:buChar char="l"/>
            </a:pPr>
            <a:r>
              <a:rPr lang="zh-TW" altLang="en-US" sz="2400" b="1" dirty="0" smtClean="0"/>
              <a:t>計畫成果發表會：</a:t>
            </a:r>
            <a:r>
              <a:rPr lang="zh-TW" altLang="en-US" sz="2400" dirty="0" smtClean="0"/>
              <a:t>暫定</a:t>
            </a:r>
            <a:r>
              <a:rPr lang="en-US" altLang="zh-TW" sz="2400" dirty="0" smtClean="0"/>
              <a:t>110</a:t>
            </a:r>
            <a:r>
              <a:rPr lang="zh-TW" altLang="en-US" sz="2400" dirty="0" smtClean="0"/>
              <a:t>年</a:t>
            </a:r>
            <a:r>
              <a:rPr lang="en-US" altLang="zh-TW" sz="2400" dirty="0" smtClean="0"/>
              <a:t>10</a:t>
            </a:r>
            <a:r>
              <a:rPr lang="zh-TW" altLang="en-US" sz="2400" dirty="0" smtClean="0"/>
              <a:t>月</a:t>
            </a:r>
            <a:r>
              <a:rPr lang="en-US" altLang="zh-TW" sz="2400" dirty="0" smtClean="0"/>
              <a:t>28</a:t>
            </a:r>
            <a:r>
              <a:rPr lang="zh-TW" altLang="en-US" sz="2400" dirty="0" smtClean="0"/>
              <a:t>日</a:t>
            </a:r>
            <a:r>
              <a:rPr lang="en-US" altLang="zh-TW" sz="2400" dirty="0" smtClean="0"/>
              <a:t>(</a:t>
            </a:r>
            <a:r>
              <a:rPr lang="zh-TW" altLang="en-US" sz="2400" dirty="0" smtClean="0"/>
              <a:t>整天</a:t>
            </a:r>
            <a:r>
              <a:rPr lang="en-US" altLang="zh-TW" sz="2400" dirty="0" smtClean="0"/>
              <a:t>)</a:t>
            </a:r>
          </a:p>
          <a:p>
            <a:pPr lvl="1">
              <a:buClr>
                <a:schemeClr val="accent4">
                  <a:lumMod val="75000"/>
                </a:schemeClr>
              </a:buClr>
              <a:buSzPct val="60000"/>
              <a:buFont typeface="Wingdings" panose="05000000000000000000" pitchFamily="2" charset="2"/>
              <a:buChar char="l"/>
            </a:pPr>
            <a:endParaRPr lang="en-US" altLang="zh-TW" sz="2400" dirty="0" smtClean="0"/>
          </a:p>
          <a:p>
            <a:pPr marL="402336" lvl="1" indent="0">
              <a:buClr>
                <a:schemeClr val="accent4">
                  <a:lumMod val="75000"/>
                </a:schemeClr>
              </a:buClr>
              <a:buSzPct val="60000"/>
              <a:buNone/>
            </a:pPr>
            <a:endParaRPr lang="en-US" altLang="zh-TW" sz="2400" dirty="0" smtClean="0"/>
          </a:p>
          <a:p>
            <a:pPr lvl="1">
              <a:buClr>
                <a:schemeClr val="accent4">
                  <a:lumMod val="75000"/>
                </a:schemeClr>
              </a:buClr>
              <a:buSzPct val="60000"/>
              <a:buFont typeface="Wingdings" panose="05000000000000000000" pitchFamily="2" charset="2"/>
              <a:buChar char="l"/>
            </a:pPr>
            <a:endParaRPr lang="en-US" altLang="zh-TW" sz="2000" dirty="0" smtClean="0">
              <a:solidFill>
                <a:srgbClr val="FF0000"/>
              </a:solidFill>
            </a:endParaRPr>
          </a:p>
          <a:p>
            <a:pPr lvl="1">
              <a:buClr>
                <a:schemeClr val="accent4">
                  <a:lumMod val="75000"/>
                </a:schemeClr>
              </a:buClr>
              <a:buSzPct val="60000"/>
              <a:buFont typeface="Wingdings" panose="05000000000000000000" pitchFamily="2" charset="2"/>
              <a:buChar char="l"/>
            </a:pPr>
            <a:endParaRPr lang="en-US" altLang="zh-TW" dirty="0" smtClean="0"/>
          </a:p>
          <a:p>
            <a:pPr lvl="2">
              <a:buSzPct val="60000"/>
              <a:buFont typeface="Wingdings" panose="05000000000000000000" pitchFamily="2" charset="2"/>
              <a:buChar char="l"/>
            </a:pPr>
            <a:endParaRPr lang="zh-TW" dirty="0"/>
          </a:p>
        </p:txBody>
      </p:sp>
      <p:sp>
        <p:nvSpPr>
          <p:cNvPr id="8" name="投影片編號版面配置區 7"/>
          <p:cNvSpPr>
            <a:spLocks noGrp="1"/>
          </p:cNvSpPr>
          <p:nvPr>
            <p:ph type="sldNum" sz="quarter" idx="12"/>
          </p:nvPr>
        </p:nvSpPr>
        <p:spPr>
          <a:xfrm>
            <a:off x="8244408" y="6305550"/>
            <a:ext cx="826440" cy="476250"/>
          </a:xfrm>
        </p:spPr>
        <p:txBody>
          <a:bodyPr/>
          <a:lstStyle/>
          <a:p>
            <a:pPr algn="ctr"/>
            <a:fld id="{E5C7EF4D-DD50-400C-9F04-EB20CB99416E}" type="slidenum">
              <a:rPr lang="en-US" altLang="zh-TW" sz="2800" smtClean="0">
                <a:solidFill>
                  <a:schemeClr val="tx2"/>
                </a:solidFill>
              </a:rPr>
              <a:pPr algn="ctr"/>
              <a:t>13</a:t>
            </a:fld>
            <a:endParaRPr lang="zh-TW" dirty="0"/>
          </a:p>
        </p:txBody>
      </p:sp>
      <p:pic>
        <p:nvPicPr>
          <p:cNvPr id="5" name="圖片 4"/>
          <p:cNvPicPr>
            <a:picLocks noChangeAspect="1"/>
          </p:cNvPicPr>
          <p:nvPr/>
        </p:nvPicPr>
        <p:blipFill>
          <a:blip r:embed="rId3"/>
          <a:stretch>
            <a:fillRect/>
          </a:stretch>
        </p:blipFill>
        <p:spPr>
          <a:xfrm>
            <a:off x="5687268" y="31661"/>
            <a:ext cx="3456732" cy="695004"/>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45928" y="476672"/>
            <a:ext cx="6589199" cy="1280890"/>
          </a:xfrm>
        </p:spPr>
        <p:txBody>
          <a:bodyPr>
            <a:normAutofit/>
          </a:bodyPr>
          <a:lstStyle/>
          <a:p>
            <a:r>
              <a:rPr lang="zh-TW" altLang="zh-TW" dirty="0" smtClean="0">
                <a:effectLst/>
              </a:rPr>
              <a:t>其</a:t>
            </a:r>
            <a:r>
              <a:rPr lang="zh-TW" altLang="en-US" dirty="0" smtClean="0">
                <a:effectLst/>
              </a:rPr>
              <a:t>它</a:t>
            </a:r>
            <a:r>
              <a:rPr lang="zh-TW" altLang="zh-TW" dirty="0" smtClean="0">
                <a:effectLst/>
              </a:rPr>
              <a:t>相關注意事項</a:t>
            </a:r>
            <a:endParaRPr lang="zh-TW" altLang="en-US" dirty="0"/>
          </a:p>
        </p:txBody>
      </p:sp>
      <p:sp>
        <p:nvSpPr>
          <p:cNvPr id="3" name="內容版面配置區 2"/>
          <p:cNvSpPr>
            <a:spLocks noGrp="1"/>
          </p:cNvSpPr>
          <p:nvPr>
            <p:ph idx="1"/>
          </p:nvPr>
        </p:nvSpPr>
        <p:spPr>
          <a:xfrm>
            <a:off x="1445928" y="1117117"/>
            <a:ext cx="7498080" cy="5513040"/>
          </a:xfrm>
        </p:spPr>
        <p:txBody>
          <a:bodyPr>
            <a:normAutofit fontScale="62500" lnSpcReduction="20000"/>
          </a:bodyPr>
          <a:lstStyle/>
          <a:p>
            <a:pPr>
              <a:lnSpc>
                <a:spcPct val="120000"/>
              </a:lnSpc>
              <a:spcAft>
                <a:spcPts val="600"/>
              </a:spcAft>
            </a:pPr>
            <a:r>
              <a:rPr lang="zh-TW" altLang="zh-TW" sz="3400" dirty="0"/>
              <a:t>採購方面請依「輔仁大學採購作業辦法」及「輔仁大學自行採購實施要點」辦理，請購日期需早於發票日期，採購金額</a:t>
            </a:r>
            <a:r>
              <a:rPr lang="en-US" altLang="zh-TW" sz="3400" dirty="0"/>
              <a:t>1</a:t>
            </a:r>
            <a:r>
              <a:rPr lang="zh-TW" altLang="zh-TW" sz="3400" dirty="0"/>
              <a:t>萬元以下可合併請購核銷</a:t>
            </a:r>
            <a:r>
              <a:rPr lang="zh-TW" altLang="zh-TW" sz="3400" dirty="0" smtClean="0"/>
              <a:t>程序</a:t>
            </a:r>
            <a:r>
              <a:rPr lang="zh-TW" altLang="en-US" sz="3400" dirty="0" smtClean="0"/>
              <a:t>。</a:t>
            </a:r>
            <a:endParaRPr lang="zh-TW" altLang="zh-TW" sz="3400" dirty="0"/>
          </a:p>
          <a:p>
            <a:pPr>
              <a:lnSpc>
                <a:spcPct val="120000"/>
              </a:lnSpc>
              <a:spcAft>
                <a:spcPts val="600"/>
              </a:spcAft>
            </a:pPr>
            <a:r>
              <a:rPr lang="zh-TW" altLang="zh-TW" sz="3400" dirty="0"/>
              <a:t>敬請</a:t>
            </a:r>
            <a:r>
              <a:rPr lang="zh-TW" altLang="zh-TW" sz="3400" dirty="0">
                <a:solidFill>
                  <a:srgbClr val="FF0000"/>
                </a:solidFill>
              </a:rPr>
              <a:t>各單位經辦</a:t>
            </a:r>
            <a:r>
              <a:rPr lang="en-US" altLang="zh-TW" sz="3400" dirty="0">
                <a:solidFill>
                  <a:srgbClr val="FF0000"/>
                </a:solidFill>
              </a:rPr>
              <a:t>(</a:t>
            </a:r>
            <a:r>
              <a:rPr lang="zh-TW" altLang="zh-TW" sz="3400" dirty="0">
                <a:solidFill>
                  <a:srgbClr val="FF0000"/>
                </a:solidFill>
              </a:rPr>
              <a:t>製單</a:t>
            </a:r>
            <a:r>
              <a:rPr lang="en-US" altLang="zh-TW" sz="3400" dirty="0">
                <a:solidFill>
                  <a:srgbClr val="FF0000"/>
                </a:solidFill>
              </a:rPr>
              <a:t>)</a:t>
            </a:r>
            <a:r>
              <a:rPr lang="zh-TW" altLang="zh-TW" sz="3400" dirty="0">
                <a:solidFill>
                  <a:srgbClr val="FF0000"/>
                </a:solidFill>
              </a:rPr>
              <a:t>人員及所屬主管</a:t>
            </a:r>
            <a:r>
              <a:rPr lang="zh-TW" altLang="zh-TW" sz="3400" dirty="0"/>
              <a:t>，於各相關單據上</a:t>
            </a:r>
            <a:r>
              <a:rPr lang="en-US" altLang="zh-TW" sz="3400" dirty="0"/>
              <a:t>(</a:t>
            </a:r>
            <a:r>
              <a:rPr lang="zh-TW" altLang="zh-TW" sz="3400" dirty="0"/>
              <a:t>如請購</a:t>
            </a:r>
            <a:r>
              <a:rPr lang="en-US" altLang="zh-TW" sz="3400" dirty="0"/>
              <a:t>(</a:t>
            </a:r>
            <a:r>
              <a:rPr lang="zh-TW" altLang="zh-TW" sz="3400" dirty="0"/>
              <a:t>款</a:t>
            </a:r>
            <a:r>
              <a:rPr lang="en-US" altLang="zh-TW" sz="3400" dirty="0"/>
              <a:t>)</a:t>
            </a:r>
            <a:r>
              <a:rPr lang="zh-TW" altLang="zh-TW" sz="3400" dirty="0"/>
              <a:t>單、單據報銷清單、黏貼憑證及財產增加單等</a:t>
            </a:r>
            <a:r>
              <a:rPr lang="en-US" altLang="zh-TW" sz="3400" dirty="0"/>
              <a:t>)</a:t>
            </a:r>
            <a:r>
              <a:rPr lang="zh-TW" altLang="zh-TW" sz="3400" dirty="0"/>
              <a:t>，</a:t>
            </a:r>
            <a:r>
              <a:rPr lang="zh-TW" altLang="zh-TW" sz="3400" dirty="0">
                <a:solidFill>
                  <a:srgbClr val="FF0000"/>
                </a:solidFill>
              </a:rPr>
              <a:t>加蓋職章並</a:t>
            </a:r>
            <a:r>
              <a:rPr lang="zh-TW" altLang="en-US" sz="3400" dirty="0">
                <a:solidFill>
                  <a:srgbClr val="FF0000"/>
                </a:solidFill>
              </a:rPr>
              <a:t>請務必</a:t>
            </a:r>
            <a:r>
              <a:rPr lang="zh-TW" altLang="zh-TW" sz="3400" dirty="0">
                <a:solidFill>
                  <a:srgbClr val="FF0000"/>
                </a:solidFill>
              </a:rPr>
              <a:t>簽署日期</a:t>
            </a:r>
            <a:r>
              <a:rPr lang="zh-TW" altLang="zh-TW" sz="3400" dirty="0"/>
              <a:t>，以符合獎補助經費使用規定</a:t>
            </a:r>
            <a:r>
              <a:rPr lang="zh-TW" altLang="en-US" sz="3400" dirty="0"/>
              <a:t>。</a:t>
            </a:r>
            <a:endParaRPr lang="en-US" altLang="zh-TW" sz="3400" dirty="0"/>
          </a:p>
          <a:p>
            <a:pPr>
              <a:lnSpc>
                <a:spcPct val="120000"/>
              </a:lnSpc>
              <a:spcAft>
                <a:spcPts val="600"/>
              </a:spcAft>
            </a:pPr>
            <a:r>
              <a:rPr lang="zh-TW" altLang="en-US" sz="3400" dirty="0"/>
              <a:t>使用獎、補助經費購置之財產及列管物品，請貼妥本校「財產牌」及「○○○年度教育部獎補助經費」字樣之標籤，圖書期刊等得以蓋印戳章代替。</a:t>
            </a:r>
            <a:r>
              <a:rPr lang="zh-TW" altLang="en-US" sz="3400" dirty="0">
                <a:solidFill>
                  <a:srgbClr val="FF0000"/>
                </a:solidFill>
              </a:rPr>
              <a:t>本獎勵、補助經費所購置財產之使用及保管情形：不得移置校外或附屬機構</a:t>
            </a:r>
            <a:r>
              <a:rPr lang="zh-TW" altLang="en-US" sz="3400" dirty="0"/>
              <a:t>。</a:t>
            </a:r>
            <a:endParaRPr lang="zh-TW" altLang="zh-TW" sz="3400" dirty="0"/>
          </a:p>
          <a:p>
            <a:pPr>
              <a:lnSpc>
                <a:spcPct val="120000"/>
              </a:lnSpc>
              <a:spcAft>
                <a:spcPts val="600"/>
              </a:spcAft>
            </a:pPr>
            <a:r>
              <a:rPr lang="zh-TW" altLang="en-US" sz="3400" dirty="0">
                <a:solidFill>
                  <a:srgbClr val="FF0000"/>
                </a:solidFill>
              </a:rPr>
              <a:t>計畫經費需</a:t>
            </a:r>
            <a:r>
              <a:rPr lang="zh-TW" altLang="en-US" sz="3400" dirty="0" smtClean="0">
                <a:solidFill>
                  <a:srgbClr val="FF0000"/>
                </a:solidFill>
              </a:rPr>
              <a:t>於依核定期程執行</a:t>
            </a:r>
            <a:r>
              <a:rPr lang="zh-TW" altLang="en-US" sz="3400" dirty="0">
                <a:solidFill>
                  <a:srgbClr val="FF0000"/>
                </a:solidFill>
              </a:rPr>
              <a:t>完畢，不得申請變更及保留</a:t>
            </a:r>
            <a:r>
              <a:rPr lang="zh-TW" altLang="en-US" sz="3400" dirty="0" smtClean="0">
                <a:solidFill>
                  <a:srgbClr val="FF0000"/>
                </a:solidFill>
              </a:rPr>
              <a:t>。</a:t>
            </a:r>
            <a:endParaRPr lang="en-US" altLang="zh-TW" sz="3400" dirty="0" smtClean="0">
              <a:solidFill>
                <a:srgbClr val="FF0000"/>
              </a:solidFill>
            </a:endParaRPr>
          </a:p>
          <a:p>
            <a:pPr>
              <a:lnSpc>
                <a:spcPct val="120000"/>
              </a:lnSpc>
              <a:spcAft>
                <a:spcPts val="600"/>
              </a:spcAft>
            </a:pPr>
            <a:r>
              <a:rPr lang="zh-TW" altLang="en-US" sz="3400" dirty="0" smtClean="0">
                <a:solidFill>
                  <a:srgbClr val="FF0000"/>
                </a:solidFill>
              </a:rPr>
              <a:t>以獎補助經費購置之設備所產生</a:t>
            </a:r>
            <a:r>
              <a:rPr lang="zh-TW" altLang="en-US" sz="3400" dirty="0">
                <a:solidFill>
                  <a:srgbClr val="FF0000"/>
                </a:solidFill>
              </a:rPr>
              <a:t>下列</a:t>
            </a:r>
            <a:r>
              <a:rPr lang="zh-TW" altLang="en-US" sz="3400" dirty="0" smtClean="0">
                <a:solidFill>
                  <a:srgbClr val="FF0000"/>
                </a:solidFill>
              </a:rPr>
              <a:t>收入，應</a:t>
            </a:r>
            <a:r>
              <a:rPr lang="zh-TW" altLang="en-US" sz="3400" dirty="0">
                <a:solidFill>
                  <a:srgbClr val="FF0000"/>
                </a:solidFill>
              </a:rPr>
              <a:t>全數或按原補</a:t>
            </a:r>
            <a:r>
              <a:rPr lang="en-US" altLang="zh-TW" sz="3400" dirty="0">
                <a:solidFill>
                  <a:srgbClr val="FF0000"/>
                </a:solidFill>
              </a:rPr>
              <a:t>(</a:t>
            </a:r>
            <a:r>
              <a:rPr lang="zh-TW" altLang="en-US" sz="3400" dirty="0">
                <a:solidFill>
                  <a:srgbClr val="FF0000"/>
                </a:solidFill>
              </a:rPr>
              <a:t>捐</a:t>
            </a:r>
            <a:r>
              <a:rPr lang="en-US" altLang="zh-TW" sz="3400" dirty="0">
                <a:solidFill>
                  <a:srgbClr val="FF0000"/>
                </a:solidFill>
              </a:rPr>
              <a:t>)</a:t>
            </a:r>
            <a:r>
              <a:rPr lang="zh-TW" altLang="en-US" sz="3400" dirty="0">
                <a:solidFill>
                  <a:srgbClr val="FF0000"/>
                </a:solidFill>
              </a:rPr>
              <a:t>助比率繳回</a:t>
            </a:r>
            <a:r>
              <a:rPr lang="zh-TW" altLang="en-US" sz="3400" dirty="0" smtClean="0">
                <a:solidFill>
                  <a:srgbClr val="FF0000"/>
                </a:solidFill>
              </a:rPr>
              <a:t>教育部：（一）研發成果收入（二）廠商違約金收入及其他衍生收入。</a:t>
            </a:r>
            <a:endParaRPr lang="en-US" altLang="zh-TW" sz="3400" dirty="0" smtClean="0">
              <a:solidFill>
                <a:srgbClr val="FF0000"/>
              </a:solidFill>
            </a:endParaRPr>
          </a:p>
          <a:p>
            <a:pPr>
              <a:lnSpc>
                <a:spcPct val="120000"/>
              </a:lnSpc>
              <a:spcAft>
                <a:spcPts val="600"/>
              </a:spcAft>
            </a:pPr>
            <a:endParaRPr lang="en-US" altLang="zh-TW" sz="3400" dirty="0" smtClean="0">
              <a:solidFill>
                <a:srgbClr val="FF0000"/>
              </a:solidFill>
            </a:endParaRPr>
          </a:p>
          <a:p>
            <a:pPr marL="0" indent="0">
              <a:lnSpc>
                <a:spcPct val="120000"/>
              </a:lnSpc>
              <a:spcAft>
                <a:spcPts val="600"/>
              </a:spcAft>
              <a:buNone/>
            </a:pPr>
            <a:endParaRPr lang="en-US" altLang="zh-TW" sz="3400" dirty="0">
              <a:solidFill>
                <a:srgbClr val="FF0000"/>
              </a:solidFill>
            </a:endParaRPr>
          </a:p>
          <a:p>
            <a:endParaRPr lang="en-US" altLang="zh-TW" dirty="0" smtClean="0"/>
          </a:p>
          <a:p>
            <a:pPr marL="82296" indent="0">
              <a:buNone/>
            </a:pPr>
            <a:endParaRPr lang="zh-TW" altLang="en-US" dirty="0"/>
          </a:p>
        </p:txBody>
      </p:sp>
      <p:sp>
        <p:nvSpPr>
          <p:cNvPr id="4" name="投影片編號版面配置區 3"/>
          <p:cNvSpPr>
            <a:spLocks noGrp="1"/>
          </p:cNvSpPr>
          <p:nvPr>
            <p:ph type="sldNum" sz="quarter" idx="12"/>
          </p:nvPr>
        </p:nvSpPr>
        <p:spPr>
          <a:xfrm>
            <a:off x="8244408" y="6305550"/>
            <a:ext cx="826440" cy="476250"/>
          </a:xfrm>
        </p:spPr>
        <p:txBody>
          <a:bodyPr/>
          <a:lstStyle/>
          <a:p>
            <a:pPr algn="ctr"/>
            <a:fld id="{E5C7EF4D-DD50-400C-9F04-EB20CB99416E}" type="slidenum">
              <a:rPr lang="en-US" altLang="zh-TW" sz="2800" smtClean="0">
                <a:solidFill>
                  <a:schemeClr val="tx2"/>
                </a:solidFill>
              </a:rPr>
              <a:pPr algn="ctr"/>
              <a:t>14</a:t>
            </a:fld>
            <a:endParaRPr lang="zh-TW" dirty="0"/>
          </a:p>
        </p:txBody>
      </p:sp>
      <p:pic>
        <p:nvPicPr>
          <p:cNvPr id="5" name="圖片 4"/>
          <p:cNvPicPr>
            <a:picLocks noChangeAspect="1"/>
          </p:cNvPicPr>
          <p:nvPr/>
        </p:nvPicPr>
        <p:blipFill>
          <a:blip r:embed="rId2"/>
          <a:stretch>
            <a:fillRect/>
          </a:stretch>
        </p:blipFill>
        <p:spPr>
          <a:xfrm>
            <a:off x="5687268" y="31661"/>
            <a:ext cx="3456732" cy="695004"/>
          </a:xfrm>
          <a:prstGeom prst="rect">
            <a:avLst/>
          </a:prstGeom>
        </p:spPr>
      </p:pic>
    </p:spTree>
    <p:extLst>
      <p:ext uri="{BB962C8B-B14F-4D97-AF65-F5344CB8AC3E}">
        <p14:creationId xmlns:p14="http://schemas.microsoft.com/office/powerpoint/2010/main" val="16305095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lgn="ctr" defTabSz="342900">
              <a:defRPr/>
            </a:pPr>
            <a:fld id="{4FAB73BC-B049-4115-A692-8D63A059BFB8}" type="slidenum">
              <a:rPr lang="en-US" sz="1050" b="1">
                <a:solidFill>
                  <a:srgbClr val="FFFFFF"/>
                </a:solidFill>
                <a:latin typeface="Rockwell Condensed" panose="02060603050405020104"/>
              </a:rPr>
              <a:pPr algn="ctr" defTabSz="342900">
                <a:defRPr/>
              </a:pPr>
              <a:t>15</a:t>
            </a:fld>
            <a:endParaRPr lang="en-US" sz="1050" b="1" dirty="0">
              <a:solidFill>
                <a:srgbClr val="FFFFFF"/>
              </a:solidFill>
              <a:latin typeface="Rockwell Condensed" panose="02060603050405020104"/>
            </a:endParaRPr>
          </a:p>
        </p:txBody>
      </p:sp>
      <p:sp>
        <p:nvSpPr>
          <p:cNvPr id="81" name="標題 1"/>
          <p:cNvSpPr txBox="1">
            <a:spLocks/>
          </p:cNvSpPr>
          <p:nvPr/>
        </p:nvSpPr>
        <p:spPr>
          <a:xfrm>
            <a:off x="2339752" y="165496"/>
            <a:ext cx="3548678" cy="575500"/>
          </a:xfrm>
          <a:prstGeom prst="rect">
            <a:avLst/>
          </a:prstGeom>
        </p:spPr>
        <p:txBody>
          <a:bodyPr vert="horz" lIns="68580" tIns="34290" rIns="68580" bIns="34290" rtlCol="0" anchor="ctr">
            <a:normAutofit fontScale="97500"/>
          </a:bodyPr>
          <a:lstStyle>
            <a:defPPr>
              <a:defRPr lang="en-US"/>
            </a:defPPr>
            <a:lvl1pPr algn="ctr" defTabSz="914400">
              <a:lnSpc>
                <a:spcPct val="90000"/>
              </a:lnSpc>
              <a:spcBef>
                <a:spcPct val="0"/>
              </a:spcBef>
              <a:buNone/>
              <a:defRPr sz="3600" b="1"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lvl="0">
              <a:defRPr/>
            </a:pPr>
            <a:r>
              <a:rPr lang="zh-TW" altLang="zh-TW" sz="2700" dirty="0"/>
              <a:t>中程計畫</a:t>
            </a:r>
            <a:r>
              <a:rPr lang="zh-TW" altLang="en-US" sz="2700" dirty="0"/>
              <a:t>推動與執行</a:t>
            </a:r>
            <a:endParaRPr lang="zh-TW" altLang="en-US" sz="2700" dirty="0">
              <a:latin typeface="Rockwell Condensed" panose="02060603050405020104"/>
              <a:ea typeface="微軟正黑體" panose="020B0604030504040204" pitchFamily="34" charset="-120"/>
            </a:endParaRPr>
          </a:p>
        </p:txBody>
      </p:sp>
      <p:grpSp>
        <p:nvGrpSpPr>
          <p:cNvPr id="6" name="群組 5"/>
          <p:cNvGrpSpPr/>
          <p:nvPr/>
        </p:nvGrpSpPr>
        <p:grpSpPr>
          <a:xfrm>
            <a:off x="4632295" y="1012153"/>
            <a:ext cx="4396950" cy="3104956"/>
            <a:chOff x="5971632" y="191894"/>
            <a:chExt cx="5862598" cy="4139940"/>
          </a:xfrm>
        </p:grpSpPr>
        <p:sp>
          <p:nvSpPr>
            <p:cNvPr id="53" name="Rectangle 21"/>
            <p:cNvSpPr/>
            <p:nvPr/>
          </p:nvSpPr>
          <p:spPr>
            <a:xfrm>
              <a:off x="5971632" y="191894"/>
              <a:ext cx="5862598" cy="4139940"/>
            </a:xfrm>
            <a:prstGeom prst="rect">
              <a:avLst/>
            </a:prstGeom>
            <a:solidFill>
              <a:srgbClr val="CDD1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defRPr/>
              </a:pPr>
              <a:endParaRPr lang="en-US" sz="1200">
                <a:solidFill>
                  <a:prstClr val="white"/>
                </a:solidFill>
              </a:endParaRPr>
            </a:p>
          </p:txBody>
        </p:sp>
        <p:sp>
          <p:nvSpPr>
            <p:cNvPr id="107" name="矩形 106"/>
            <p:cNvSpPr/>
            <p:nvPr/>
          </p:nvSpPr>
          <p:spPr>
            <a:xfrm>
              <a:off x="6008108" y="370829"/>
              <a:ext cx="5756686" cy="3816428"/>
            </a:xfrm>
            <a:prstGeom prst="rect">
              <a:avLst/>
            </a:prstGeom>
          </p:spPr>
          <p:txBody>
            <a:bodyPr wrap="square">
              <a:spAutoFit/>
            </a:bodyPr>
            <a:lstStyle/>
            <a:p>
              <a:pPr algn="ctr" defTabSz="342900">
                <a:spcBef>
                  <a:spcPts val="450"/>
                </a:spcBef>
                <a:spcAft>
                  <a:spcPts val="450"/>
                </a:spcAft>
                <a:defRPr/>
              </a:pPr>
              <a:r>
                <a:rPr lang="zh-TW" altLang="en-US" sz="2000" b="1" dirty="0">
                  <a:solidFill>
                    <a:prstClr val="black"/>
                  </a:solidFill>
                  <a:latin typeface="微軟正黑體" panose="020B0604030504040204" pitchFamily="34" charset="-120"/>
                  <a:ea typeface="微軟正黑體" panose="020B0604030504040204" pitchFamily="34" charset="-120"/>
                </a:rPr>
                <a:t>各單位發展計畫之推動</a:t>
              </a:r>
              <a:endParaRPr lang="en-US" altLang="zh-TW" sz="2000" b="1" dirty="0">
                <a:solidFill>
                  <a:prstClr val="black"/>
                </a:solidFill>
                <a:latin typeface="微軟正黑體" panose="020B0604030504040204" pitchFamily="34" charset="-120"/>
                <a:ea typeface="微軟正黑體" panose="020B0604030504040204" pitchFamily="34" charset="-120"/>
              </a:endParaRPr>
            </a:p>
            <a:p>
              <a:pPr defTabSz="342900">
                <a:spcBef>
                  <a:spcPts val="450"/>
                </a:spcBef>
                <a:spcAft>
                  <a:spcPts val="450"/>
                </a:spcAft>
                <a:defRPr/>
              </a:pPr>
              <a:r>
                <a:rPr lang="en-US" altLang="zh-TW" b="1" dirty="0">
                  <a:solidFill>
                    <a:prstClr val="black"/>
                  </a:solidFill>
                  <a:latin typeface="微軟正黑體" panose="020B0604030504040204" pitchFamily="34" charset="-120"/>
                  <a:ea typeface="微軟正黑體" panose="020B0604030504040204" pitchFamily="34" charset="-120"/>
                </a:rPr>
                <a:t>(</a:t>
              </a:r>
              <a:r>
                <a:rPr lang="zh-TW" altLang="en-US" b="1" dirty="0">
                  <a:solidFill>
                    <a:prstClr val="black"/>
                  </a:solidFill>
                  <a:latin typeface="微軟正黑體" panose="020B0604030504040204" pitchFamily="34" charset="-120"/>
                  <a:ea typeface="微軟正黑體" panose="020B0604030504040204" pitchFamily="34" charset="-120"/>
                </a:rPr>
                <a:t>一</a:t>
              </a:r>
              <a:r>
                <a:rPr lang="en-US" altLang="zh-TW" b="1" dirty="0">
                  <a:solidFill>
                    <a:prstClr val="black"/>
                  </a:solidFill>
                  <a:latin typeface="微軟正黑體" panose="020B0604030504040204" pitchFamily="34" charset="-120"/>
                  <a:ea typeface="微軟正黑體" panose="020B0604030504040204" pitchFamily="34" charset="-120"/>
                </a:rPr>
                <a:t>)</a:t>
              </a:r>
              <a:r>
                <a:rPr lang="zh-TW" altLang="en-US" b="1" dirty="0">
                  <a:solidFill>
                    <a:prstClr val="black"/>
                  </a:solidFill>
                  <a:latin typeface="微軟正黑體" panose="020B0604030504040204" pitchFamily="34" charset="-120"/>
                  <a:ea typeface="微軟正黑體" panose="020B0604030504040204" pitchFamily="34" charset="-120"/>
                </a:rPr>
                <a:t>聯合徵件</a:t>
              </a:r>
              <a:endParaRPr lang="en-US" altLang="zh-TW" b="1" dirty="0">
                <a:solidFill>
                  <a:prstClr val="black"/>
                </a:solidFill>
                <a:latin typeface="微軟正黑體" panose="020B0604030504040204" pitchFamily="34" charset="-120"/>
                <a:ea typeface="微軟正黑體" panose="020B0604030504040204" pitchFamily="34" charset="-120"/>
              </a:endParaRPr>
            </a:p>
            <a:p>
              <a:pPr defTabSz="342900">
                <a:spcBef>
                  <a:spcPts val="450"/>
                </a:spcBef>
                <a:spcAft>
                  <a:spcPts val="450"/>
                </a:spcAft>
                <a:defRPr/>
              </a:pPr>
              <a:r>
                <a:rPr lang="zh-TW" altLang="en-US" sz="1400" dirty="0">
                  <a:solidFill>
                    <a:prstClr val="black"/>
                  </a:solidFill>
                  <a:latin typeface="微軟正黑體" panose="020B0604030504040204" pitchFamily="34" charset="-120"/>
                  <a:ea typeface="微軟正黑體" panose="020B0604030504040204" pitchFamily="34" charset="-120"/>
                </a:rPr>
                <a:t>每年</a:t>
              </a:r>
              <a:r>
                <a:rPr lang="en-US" altLang="zh-TW" sz="1400" dirty="0">
                  <a:solidFill>
                    <a:prstClr val="black"/>
                  </a:solidFill>
                  <a:latin typeface="微軟正黑體" panose="020B0604030504040204" pitchFamily="34" charset="-120"/>
                  <a:ea typeface="微軟正黑體" panose="020B0604030504040204" pitchFamily="34" charset="-120"/>
                </a:rPr>
                <a:t>11</a:t>
              </a:r>
              <a:r>
                <a:rPr lang="zh-TW" altLang="en-US" sz="1400" dirty="0">
                  <a:solidFill>
                    <a:prstClr val="black"/>
                  </a:solidFill>
                  <a:latin typeface="微軟正黑體" panose="020B0604030504040204" pitchFamily="34" charset="-120"/>
                  <a:ea typeface="微軟正黑體" panose="020B0604030504040204" pitchFamily="34" charset="-120"/>
                </a:rPr>
                <a:t>月申請聯合徵件計畫，爭取特別計畫經費補助</a:t>
              </a:r>
              <a:endParaRPr lang="en-US" altLang="zh-TW" sz="1400" dirty="0">
                <a:solidFill>
                  <a:prstClr val="black"/>
                </a:solidFill>
                <a:latin typeface="微軟正黑體" panose="020B0604030504040204" pitchFamily="34" charset="-120"/>
                <a:ea typeface="微軟正黑體" panose="020B0604030504040204" pitchFamily="34" charset="-120"/>
              </a:endParaRPr>
            </a:p>
            <a:p>
              <a:pPr defTabSz="342900">
                <a:spcBef>
                  <a:spcPts val="450"/>
                </a:spcBef>
                <a:spcAft>
                  <a:spcPts val="450"/>
                </a:spcAft>
                <a:defRPr/>
              </a:pPr>
              <a:r>
                <a:rPr lang="zh-TW" altLang="en-US" dirty="0">
                  <a:solidFill>
                    <a:prstClr val="black"/>
                  </a:solidFill>
                  <a:latin typeface="微軟正黑體" panose="020B0604030504040204" pitchFamily="34" charset="-120"/>
                  <a:ea typeface="微軟正黑體" panose="020B0604030504040204" pitchFamily="34" charset="-120"/>
                </a:rPr>
                <a:t> </a:t>
              </a:r>
              <a:r>
                <a:rPr lang="en-US" altLang="zh-TW" b="1" dirty="0">
                  <a:solidFill>
                    <a:prstClr val="black"/>
                  </a:solidFill>
                  <a:latin typeface="微軟正黑體" panose="020B0604030504040204" pitchFamily="34" charset="-120"/>
                  <a:ea typeface="微軟正黑體" panose="020B0604030504040204" pitchFamily="34" charset="-120"/>
                </a:rPr>
                <a:t>(</a:t>
              </a:r>
              <a:r>
                <a:rPr lang="zh-TW" altLang="en-US" b="1" dirty="0">
                  <a:solidFill>
                    <a:prstClr val="black"/>
                  </a:solidFill>
                  <a:latin typeface="微軟正黑體" panose="020B0604030504040204" pitchFamily="34" charset="-120"/>
                  <a:ea typeface="微軟正黑體" panose="020B0604030504040204" pitchFamily="34" charset="-120"/>
                </a:rPr>
                <a:t>二</a:t>
              </a:r>
              <a:r>
                <a:rPr lang="en-US" altLang="zh-TW" b="1" dirty="0">
                  <a:solidFill>
                    <a:prstClr val="black"/>
                  </a:solidFill>
                  <a:latin typeface="微軟正黑體" panose="020B0604030504040204" pitchFamily="34" charset="-120"/>
                  <a:ea typeface="微軟正黑體" panose="020B0604030504040204" pitchFamily="34" charset="-120"/>
                </a:rPr>
                <a:t>)</a:t>
              </a:r>
              <a:r>
                <a:rPr lang="zh-TW" altLang="en-US" b="1" dirty="0">
                  <a:solidFill>
                    <a:prstClr val="black"/>
                  </a:solidFill>
                  <a:latin typeface="微軟正黑體" panose="020B0604030504040204" pitchFamily="34" charset="-120"/>
                  <a:ea typeface="微軟正黑體" panose="020B0604030504040204" pitchFamily="34" charset="-120"/>
                </a:rPr>
                <a:t>編列校預算特別計畫</a:t>
              </a:r>
              <a:endParaRPr lang="en-US" altLang="zh-TW" b="1" dirty="0">
                <a:solidFill>
                  <a:prstClr val="black"/>
                </a:solidFill>
                <a:latin typeface="微軟正黑體" panose="020B0604030504040204" pitchFamily="34" charset="-120"/>
                <a:ea typeface="微軟正黑體" panose="020B0604030504040204" pitchFamily="34" charset="-120"/>
              </a:endParaRPr>
            </a:p>
            <a:p>
              <a:pPr defTabSz="342900">
                <a:spcBef>
                  <a:spcPts val="450"/>
                </a:spcBef>
                <a:spcAft>
                  <a:spcPts val="450"/>
                </a:spcAft>
                <a:defRPr/>
              </a:pPr>
              <a:r>
                <a:rPr lang="zh-TW" altLang="en-US" sz="1400" dirty="0">
                  <a:solidFill>
                    <a:prstClr val="black"/>
                  </a:solidFill>
                  <a:latin typeface="微軟正黑體" panose="020B0604030504040204" pitchFamily="34" charset="-120"/>
                  <a:ea typeface="微軟正黑體" panose="020B0604030504040204" pitchFamily="34" charset="-120"/>
                </a:rPr>
                <a:t>每年編列單位校預算之特別計畫執行或由單位預算內推動</a:t>
              </a:r>
              <a:endParaRPr lang="en-US" altLang="zh-TW" sz="1400" dirty="0">
                <a:solidFill>
                  <a:prstClr val="black"/>
                </a:solidFill>
                <a:latin typeface="微軟正黑體" panose="020B0604030504040204" pitchFamily="34" charset="-120"/>
                <a:ea typeface="微軟正黑體" panose="020B0604030504040204" pitchFamily="34" charset="-120"/>
              </a:endParaRPr>
            </a:p>
            <a:p>
              <a:pPr defTabSz="342900">
                <a:spcBef>
                  <a:spcPts val="450"/>
                </a:spcBef>
                <a:spcAft>
                  <a:spcPts val="450"/>
                </a:spcAft>
                <a:defRPr/>
              </a:pPr>
              <a:r>
                <a:rPr lang="en-US" altLang="zh-TW" b="1" dirty="0">
                  <a:solidFill>
                    <a:prstClr val="black"/>
                  </a:solidFill>
                  <a:latin typeface="微軟正黑體" panose="020B0604030504040204" pitchFamily="34" charset="-120"/>
                  <a:ea typeface="微軟正黑體" panose="020B0604030504040204" pitchFamily="34" charset="-120"/>
                </a:rPr>
                <a:t>(</a:t>
              </a:r>
              <a:r>
                <a:rPr lang="zh-TW" altLang="en-US" b="1" dirty="0">
                  <a:solidFill>
                    <a:prstClr val="black"/>
                  </a:solidFill>
                  <a:latin typeface="微軟正黑體" panose="020B0604030504040204" pitchFamily="34" charset="-120"/>
                  <a:ea typeface="微軟正黑體" panose="020B0604030504040204" pitchFamily="34" charset="-120"/>
                </a:rPr>
                <a:t>三</a:t>
              </a:r>
              <a:r>
                <a:rPr lang="en-US" altLang="zh-TW" b="1" dirty="0">
                  <a:solidFill>
                    <a:prstClr val="black"/>
                  </a:solidFill>
                  <a:latin typeface="微軟正黑體" panose="020B0604030504040204" pitchFamily="34" charset="-120"/>
                  <a:ea typeface="微軟正黑體" panose="020B0604030504040204" pitchFamily="34" charset="-120"/>
                </a:rPr>
                <a:t>)</a:t>
              </a:r>
              <a:r>
                <a:rPr lang="zh-TW" altLang="en-US" b="1" dirty="0">
                  <a:solidFill>
                    <a:prstClr val="black"/>
                  </a:solidFill>
                  <a:latin typeface="微軟正黑體" panose="020B0604030504040204" pitchFamily="34" charset="-120"/>
                  <a:ea typeface="微軟正黑體" panose="020B0604030504040204" pitchFamily="34" charset="-120"/>
                </a:rPr>
                <a:t>對外申請外部經費挹注</a:t>
              </a:r>
              <a:endParaRPr lang="en-US" altLang="zh-TW" b="1" dirty="0">
                <a:solidFill>
                  <a:prstClr val="black"/>
                </a:solidFill>
                <a:latin typeface="微軟正黑體" panose="020B0604030504040204" pitchFamily="34" charset="-120"/>
                <a:ea typeface="微軟正黑體" panose="020B0604030504040204" pitchFamily="34" charset="-120"/>
              </a:endParaRPr>
            </a:p>
            <a:p>
              <a:pPr defTabSz="342900">
                <a:spcBef>
                  <a:spcPts val="450"/>
                </a:spcBef>
                <a:spcAft>
                  <a:spcPts val="450"/>
                </a:spcAft>
                <a:defRPr/>
              </a:pPr>
              <a:r>
                <a:rPr lang="zh-TW" altLang="en-US" sz="1400" dirty="0">
                  <a:solidFill>
                    <a:prstClr val="black"/>
                  </a:solidFill>
                  <a:latin typeface="微軟正黑體" panose="020B0604030504040204" pitchFamily="34" charset="-120"/>
                  <a:ea typeface="微軟正黑體" panose="020B0604030504040204" pitchFamily="34" charset="-120"/>
                </a:rPr>
                <a:t>積極申請外部自籌經費推動</a:t>
              </a:r>
              <a:endParaRPr lang="en-US" altLang="zh-TW" sz="1400" dirty="0">
                <a:solidFill>
                  <a:prstClr val="black"/>
                </a:solidFill>
                <a:latin typeface="微軟正黑體" panose="020B0604030504040204" pitchFamily="34" charset="-120"/>
                <a:ea typeface="微軟正黑體" panose="020B0604030504040204" pitchFamily="34" charset="-120"/>
              </a:endParaRPr>
            </a:p>
          </p:txBody>
        </p:sp>
      </p:grpSp>
      <p:pic>
        <p:nvPicPr>
          <p:cNvPr id="37" name="圖片 36"/>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149400" y="5482047"/>
            <a:ext cx="879843" cy="994516"/>
          </a:xfrm>
          <a:prstGeom prst="rect">
            <a:avLst/>
          </a:prstGeom>
        </p:spPr>
      </p:pic>
      <p:pic>
        <p:nvPicPr>
          <p:cNvPr id="25" name="圖片 24"/>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8373" y="165496"/>
            <a:ext cx="4638309" cy="6692504"/>
          </a:xfrm>
          <a:prstGeom prst="rect">
            <a:avLst/>
          </a:prstGeom>
        </p:spPr>
      </p:pic>
      <p:sp>
        <p:nvSpPr>
          <p:cNvPr id="3" name="矩形 2"/>
          <p:cNvSpPr/>
          <p:nvPr/>
        </p:nvSpPr>
        <p:spPr>
          <a:xfrm>
            <a:off x="1096206" y="1792444"/>
            <a:ext cx="2395674" cy="916476"/>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zh-TW" altLang="en-US" sz="1350"/>
          </a:p>
        </p:txBody>
      </p:sp>
      <p:sp>
        <p:nvSpPr>
          <p:cNvPr id="30" name="矩形 29"/>
          <p:cNvSpPr/>
          <p:nvPr/>
        </p:nvSpPr>
        <p:spPr>
          <a:xfrm>
            <a:off x="4632295" y="4140143"/>
            <a:ext cx="4248669" cy="715581"/>
          </a:xfrm>
          <a:prstGeom prst="rect">
            <a:avLst/>
          </a:prstGeom>
        </p:spPr>
        <p:txBody>
          <a:bodyPr wrap="square">
            <a:spAutoFit/>
          </a:bodyPr>
          <a:lstStyle/>
          <a:p>
            <a:pPr defTabSz="342900">
              <a:defRPr/>
            </a:pPr>
            <a:r>
              <a:rPr lang="zh-TW" altLang="en-US" sz="1350" dirty="0"/>
              <a:t>註：編列特別預算挹注於推動中程校務發展計畫或作為聯合徵件計畫校配合款者，整體經費執行成效將做為下次聯合徵件審查之參考</a:t>
            </a:r>
          </a:p>
        </p:txBody>
      </p:sp>
      <p:sp>
        <p:nvSpPr>
          <p:cNvPr id="32" name="圓角矩形圖說文字 31"/>
          <p:cNvSpPr/>
          <p:nvPr/>
        </p:nvSpPr>
        <p:spPr>
          <a:xfrm>
            <a:off x="4559634" y="5748628"/>
            <a:ext cx="3589766" cy="1013317"/>
          </a:xfrm>
          <a:prstGeom prst="wedgeRoundRectCallout">
            <a:avLst>
              <a:gd name="adj1" fmla="val 59636"/>
              <a:gd name="adj2" fmla="val -13649"/>
              <a:gd name="adj3" fmla="val 16667"/>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350"/>
          </a:p>
        </p:txBody>
      </p:sp>
      <p:sp>
        <p:nvSpPr>
          <p:cNvPr id="12" name="矩形 11"/>
          <p:cNvSpPr/>
          <p:nvPr/>
        </p:nvSpPr>
        <p:spPr>
          <a:xfrm>
            <a:off x="4756869" y="5901343"/>
            <a:ext cx="3262432" cy="707886"/>
          </a:xfrm>
          <a:prstGeom prst="rect">
            <a:avLst/>
          </a:prstGeom>
        </p:spPr>
        <p:txBody>
          <a:bodyPr wrap="none">
            <a:spAutoFit/>
          </a:bodyPr>
          <a:lstStyle/>
          <a:p>
            <a:r>
              <a:rPr kumimoji="1" lang="zh-TW" altLang="en-US" sz="2000" b="1" dirty="0">
                <a:solidFill>
                  <a:srgbClr val="FF0000"/>
                </a:solidFill>
                <a:latin typeface="+mj-ea"/>
              </a:rPr>
              <a:t>鼓勵各單位編列校預算之</a:t>
            </a:r>
            <a:endParaRPr kumimoji="1" lang="en-US" altLang="zh-TW" sz="2000" b="1" dirty="0">
              <a:solidFill>
                <a:srgbClr val="FF0000"/>
              </a:solidFill>
              <a:latin typeface="+mj-ea"/>
            </a:endParaRPr>
          </a:p>
          <a:p>
            <a:r>
              <a:rPr kumimoji="1" lang="zh-TW" altLang="en-US" sz="2000" b="1" dirty="0">
                <a:solidFill>
                  <a:srgbClr val="FF0000"/>
                </a:solidFill>
                <a:latin typeface="+mj-ea"/>
              </a:rPr>
              <a:t>特別計畫推動單位發展計畫</a:t>
            </a:r>
            <a:endParaRPr lang="zh-TW" altLang="en-US" sz="2000" b="1" dirty="0">
              <a:latin typeface="+mj-ea"/>
            </a:endParaRPr>
          </a:p>
        </p:txBody>
      </p:sp>
      <p:pic>
        <p:nvPicPr>
          <p:cNvPr id="13" name="圖片 12"/>
          <p:cNvPicPr>
            <a:picLocks noChangeAspect="1"/>
          </p:cNvPicPr>
          <p:nvPr/>
        </p:nvPicPr>
        <p:blipFill>
          <a:blip r:embed="rId5"/>
          <a:stretch>
            <a:fillRect/>
          </a:stretch>
        </p:blipFill>
        <p:spPr>
          <a:xfrm>
            <a:off x="5687268" y="31661"/>
            <a:ext cx="3456732" cy="695004"/>
          </a:xfrm>
          <a:prstGeom prst="rect">
            <a:avLst/>
          </a:prstGeom>
        </p:spPr>
      </p:pic>
    </p:spTree>
    <p:extLst>
      <p:ext uri="{BB962C8B-B14F-4D97-AF65-F5344CB8AC3E}">
        <p14:creationId xmlns:p14="http://schemas.microsoft.com/office/powerpoint/2010/main" val="7360226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1835696" y="2852936"/>
            <a:ext cx="5969057" cy="2776558"/>
          </a:xfrm>
        </p:spPr>
        <p:txBody>
          <a:bodyPr>
            <a:normAutofit/>
          </a:bodyPr>
          <a:lstStyle/>
          <a:p>
            <a:pPr marL="82296" indent="0" algn="ctr">
              <a:buNone/>
            </a:pPr>
            <a:r>
              <a:rPr lang="zh-TW" altLang="en-US" sz="7200" dirty="0" smtClean="0">
                <a:latin typeface="+mn-ea"/>
              </a:rPr>
              <a:t>報告完畢</a:t>
            </a:r>
            <a:endParaRPr lang="en-US" altLang="zh-TW" sz="7200" dirty="0" smtClean="0">
              <a:latin typeface="+mn-ea"/>
            </a:endParaRPr>
          </a:p>
          <a:p>
            <a:pPr marL="82296" indent="0" algn="ctr">
              <a:buNone/>
            </a:pPr>
            <a:r>
              <a:rPr lang="zh-TW" altLang="en-US" sz="7200" dirty="0" smtClean="0">
                <a:latin typeface="+mn-ea"/>
              </a:rPr>
              <a:t>感謝聆聽</a:t>
            </a:r>
            <a:endParaRPr lang="zh-TW" altLang="en-US" sz="7200" dirty="0">
              <a:latin typeface="+mn-ea"/>
            </a:endParaRPr>
          </a:p>
        </p:txBody>
      </p:sp>
      <p:sp>
        <p:nvSpPr>
          <p:cNvPr id="4" name="投影片編號版面配置區 3"/>
          <p:cNvSpPr>
            <a:spLocks noGrp="1"/>
          </p:cNvSpPr>
          <p:nvPr>
            <p:ph type="sldNum" sz="quarter" idx="12"/>
          </p:nvPr>
        </p:nvSpPr>
        <p:spPr>
          <a:xfrm>
            <a:off x="8244408" y="6305550"/>
            <a:ext cx="826440" cy="476250"/>
          </a:xfrm>
        </p:spPr>
        <p:txBody>
          <a:bodyPr/>
          <a:lstStyle/>
          <a:p>
            <a:pPr algn="ctr"/>
            <a:endParaRPr lang="zh-TW" dirty="0"/>
          </a:p>
        </p:txBody>
      </p:sp>
      <p:pic>
        <p:nvPicPr>
          <p:cNvPr id="5" name="圖片 4"/>
          <p:cNvPicPr>
            <a:picLocks noChangeAspect="1"/>
          </p:cNvPicPr>
          <p:nvPr/>
        </p:nvPicPr>
        <p:blipFill>
          <a:blip r:embed="rId2"/>
          <a:stretch>
            <a:fillRect/>
          </a:stretch>
        </p:blipFill>
        <p:spPr>
          <a:xfrm>
            <a:off x="5687268" y="31661"/>
            <a:ext cx="3456732" cy="695004"/>
          </a:xfrm>
          <a:prstGeom prst="rect">
            <a:avLst/>
          </a:prstGeom>
        </p:spPr>
      </p:pic>
    </p:spTree>
    <p:extLst>
      <p:ext uri="{BB962C8B-B14F-4D97-AF65-F5344CB8AC3E}">
        <p14:creationId xmlns:p14="http://schemas.microsoft.com/office/powerpoint/2010/main" val="2483136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75656" y="787323"/>
            <a:ext cx="6589199" cy="799798"/>
          </a:xfrm>
        </p:spPr>
        <p:txBody>
          <a:bodyPr>
            <a:normAutofit/>
          </a:bodyPr>
          <a:lstStyle/>
          <a:p>
            <a:r>
              <a:rPr lang="zh-TW" altLang="en-US" sz="3200" dirty="0"/>
              <a:t>聯合徵件初審</a:t>
            </a:r>
            <a:r>
              <a:rPr lang="zh-TW" altLang="en-US" sz="3200" dirty="0" smtClean="0"/>
              <a:t>結果</a:t>
            </a:r>
            <a:r>
              <a:rPr lang="en-US" altLang="zh-TW" sz="3200" dirty="0"/>
              <a:t>-</a:t>
            </a:r>
            <a:r>
              <a:rPr lang="zh-TW" altLang="en-US" sz="3200" dirty="0" smtClean="0"/>
              <a:t>後續作業說明</a:t>
            </a:r>
            <a:endParaRPr lang="zh-TW" altLang="en-US" sz="3200" dirty="0"/>
          </a:p>
        </p:txBody>
      </p:sp>
      <p:sp>
        <p:nvSpPr>
          <p:cNvPr id="3" name="內容版面配置區 2"/>
          <p:cNvSpPr>
            <a:spLocks noGrp="1"/>
          </p:cNvSpPr>
          <p:nvPr>
            <p:ph idx="1"/>
          </p:nvPr>
        </p:nvSpPr>
        <p:spPr>
          <a:xfrm>
            <a:off x="1331640" y="1587121"/>
            <a:ext cx="7498080" cy="3210031"/>
          </a:xfrm>
        </p:spPr>
        <p:txBody>
          <a:bodyPr>
            <a:noAutofit/>
          </a:bodyPr>
          <a:lstStyle/>
          <a:p>
            <a:pPr marL="82296" indent="0">
              <a:buNone/>
            </a:pPr>
            <a:endParaRPr lang="en-US" altLang="zh-TW" sz="2000" dirty="0" smtClean="0"/>
          </a:p>
          <a:p>
            <a:pPr marL="425196"/>
            <a:r>
              <a:rPr lang="zh-TW" altLang="en-US" sz="2400" dirty="0">
                <a:latin typeface="微軟正黑體" panose="020B0604030504040204" pitchFamily="34" charset="-120"/>
                <a:ea typeface="微軟正黑體" panose="020B0604030504040204" pitchFamily="34" charset="-120"/>
              </a:rPr>
              <a:t>聯合徵件初審結果已於</a:t>
            </a:r>
            <a:r>
              <a:rPr lang="en-US" altLang="zh-TW" sz="2400" dirty="0">
                <a:latin typeface="微軟正黑體" panose="020B0604030504040204" pitchFamily="34" charset="-120"/>
                <a:ea typeface="微軟正黑體" panose="020B0604030504040204" pitchFamily="34" charset="-120"/>
              </a:rPr>
              <a:t>110.01.21</a:t>
            </a:r>
            <a:r>
              <a:rPr lang="zh-TW" altLang="en-US" sz="2400" dirty="0">
                <a:latin typeface="微軟正黑體" panose="020B0604030504040204" pitchFamily="34" charset="-120"/>
                <a:ea typeface="微軟正黑體" panose="020B0604030504040204" pitchFamily="34" charset="-120"/>
              </a:rPr>
              <a:t>完成</a:t>
            </a:r>
            <a:r>
              <a:rPr lang="zh-TW" altLang="en-US" sz="2400" dirty="0" smtClean="0">
                <a:latin typeface="微軟正黑體" panose="020B0604030504040204" pitchFamily="34" charset="-120"/>
                <a:ea typeface="微軟正黑體" panose="020B0604030504040204" pitchFamily="34" charset="-120"/>
              </a:rPr>
              <a:t>通知。</a:t>
            </a:r>
            <a:endParaRPr lang="en-US" altLang="zh-TW" sz="2400" dirty="0" smtClean="0">
              <a:latin typeface="微軟正黑體" panose="020B0604030504040204" pitchFamily="34" charset="-120"/>
              <a:ea typeface="微軟正黑體" panose="020B0604030504040204" pitchFamily="34" charset="-120"/>
            </a:endParaRPr>
          </a:p>
          <a:p>
            <a:pPr marL="425196"/>
            <a:r>
              <a:rPr lang="zh-TW" altLang="zh-TW" sz="2400" dirty="0" smtClean="0">
                <a:latin typeface="微軟正黑體" panose="020B0604030504040204" pitchFamily="34" charset="-120"/>
                <a:ea typeface="微軟正黑體" panose="020B0604030504040204" pitchFamily="34" charset="-120"/>
              </a:rPr>
              <a:t>研發處</a:t>
            </a:r>
            <a:r>
              <a:rPr lang="zh-TW" altLang="en-US" sz="2400" dirty="0" smtClean="0">
                <a:latin typeface="微軟正黑體" panose="020B0604030504040204" pitchFamily="34" charset="-120"/>
                <a:ea typeface="微軟正黑體" panose="020B0604030504040204" pitchFamily="34" charset="-120"/>
              </a:rPr>
              <a:t>已</a:t>
            </a:r>
            <a:r>
              <a:rPr lang="zh-TW" altLang="zh-TW" sz="2400" dirty="0" smtClean="0">
                <a:latin typeface="微軟正黑體" panose="020B0604030504040204" pitchFamily="34" charset="-120"/>
                <a:ea typeface="微軟正黑體" panose="020B0604030504040204" pitchFamily="34" charset="-120"/>
              </a:rPr>
              <a:t>將</a:t>
            </a:r>
            <a:r>
              <a:rPr lang="zh-TW" altLang="zh-TW" sz="2400" dirty="0">
                <a:latin typeface="微軟正黑體" panose="020B0604030504040204" pitchFamily="34" charset="-120"/>
                <a:ea typeface="微軟正黑體" panose="020B0604030504040204" pitchFamily="34" charset="-120"/>
              </a:rPr>
              <a:t>各</a:t>
            </a:r>
            <a:r>
              <a:rPr lang="zh-TW" altLang="zh-TW" sz="2400" dirty="0" smtClean="0">
                <a:latin typeface="微軟正黑體" panose="020B0604030504040204" pitchFamily="34" charset="-120"/>
                <a:ea typeface="微軟正黑體" panose="020B0604030504040204" pitchFamily="34" charset="-120"/>
              </a:rPr>
              <a:t>單位</a:t>
            </a:r>
            <a:r>
              <a:rPr lang="en-US" altLang="zh-TW" sz="2400" dirty="0" smtClean="0">
                <a:latin typeface="微軟正黑體" panose="020B0604030504040204" pitchFamily="34" charset="-120"/>
                <a:ea typeface="微軟正黑體" panose="020B0604030504040204" pitchFamily="34" charset="-120"/>
              </a:rPr>
              <a:t>110</a:t>
            </a:r>
            <a:r>
              <a:rPr lang="zh-TW" altLang="zh-TW" sz="2400" dirty="0" smtClean="0">
                <a:latin typeface="微軟正黑體" panose="020B0604030504040204" pitchFamily="34" charset="-120"/>
                <a:ea typeface="微軟正黑體" panose="020B0604030504040204" pitchFamily="34" charset="-120"/>
              </a:rPr>
              <a:t>學年</a:t>
            </a:r>
            <a:r>
              <a:rPr lang="zh-TW" altLang="zh-TW" sz="2400" dirty="0">
                <a:latin typeface="微軟正黑體" panose="020B0604030504040204" pitchFamily="34" charset="-120"/>
                <a:ea typeface="微軟正黑體" panose="020B0604030504040204" pitchFamily="34" charset="-120"/>
              </a:rPr>
              <a:t>度獎補助預算</a:t>
            </a:r>
            <a:r>
              <a:rPr lang="zh-TW" altLang="zh-TW" sz="2400" dirty="0" smtClean="0">
                <a:latin typeface="微軟正黑體" panose="020B0604030504040204" pitchFamily="34" charset="-120"/>
                <a:ea typeface="微軟正黑體" panose="020B0604030504040204" pitchFamily="34" charset="-120"/>
              </a:rPr>
              <a:t>資料</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儀器設備清單及計畫總表</a:t>
            </a:r>
            <a:r>
              <a:rPr lang="en-US" altLang="zh-TW" sz="2400" dirty="0" smtClean="0">
                <a:latin typeface="微軟正黑體" panose="020B0604030504040204" pitchFamily="34" charset="-120"/>
                <a:ea typeface="微軟正黑體" panose="020B0604030504040204" pitchFamily="34" charset="-120"/>
              </a:rPr>
              <a:t>)</a:t>
            </a:r>
            <a:r>
              <a:rPr lang="zh-TW"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已提供給會計室，協助匯入概算編列系統。</a:t>
            </a:r>
            <a:endParaRPr lang="en-US" altLang="zh-TW" sz="2400" dirty="0" smtClean="0">
              <a:latin typeface="微軟正黑體" panose="020B0604030504040204" pitchFamily="34" charset="-120"/>
              <a:ea typeface="微軟正黑體" panose="020B0604030504040204" pitchFamily="34" charset="-120"/>
            </a:endParaRPr>
          </a:p>
          <a:p>
            <a:pPr marL="425196"/>
            <a:r>
              <a:rPr lang="zh-TW" altLang="en-US" sz="2400" dirty="0" smtClean="0">
                <a:latin typeface="微軟正黑體" panose="020B0604030504040204" pitchFamily="34" charset="-120"/>
                <a:ea typeface="微軟正黑體" panose="020B0604030504040204" pitchFamily="34" charset="-120"/>
              </a:rPr>
              <a:t>獲獎補助挹注之單位，毋須</a:t>
            </a:r>
            <a:r>
              <a:rPr lang="zh-TW" altLang="zh-TW" sz="2400" dirty="0" smtClean="0">
                <a:latin typeface="微軟正黑體" panose="020B0604030504040204" pitchFamily="34" charset="-120"/>
                <a:ea typeface="微軟正黑體" panose="020B0604030504040204" pitchFamily="34" charset="-120"/>
              </a:rPr>
              <a:t>登錄</a:t>
            </a:r>
            <a:r>
              <a:rPr lang="zh-TW" altLang="zh-TW" sz="2400" dirty="0">
                <a:latin typeface="微軟正黑體" panose="020B0604030504040204" pitchFamily="34" charset="-120"/>
                <a:ea typeface="微軟正黑體" panose="020B0604030504040204" pitchFamily="34" charset="-120"/>
              </a:rPr>
              <a:t>輔仁大學概算編列系統，</a:t>
            </a:r>
            <a:r>
              <a:rPr lang="zh-TW" altLang="zh-TW" sz="2400" dirty="0" smtClean="0">
                <a:latin typeface="微軟正黑體" panose="020B0604030504040204" pitchFamily="34" charset="-120"/>
                <a:ea typeface="微軟正黑體" panose="020B0604030504040204" pitchFamily="34" charset="-120"/>
              </a:rPr>
              <a:t>編列</a:t>
            </a:r>
            <a:r>
              <a:rPr lang="en-US" altLang="zh-TW" sz="2400" dirty="0" smtClean="0">
                <a:latin typeface="微軟正黑體" panose="020B0604030504040204" pitchFamily="34" charset="-120"/>
                <a:ea typeface="微軟正黑體" panose="020B0604030504040204" pitchFamily="34" charset="-120"/>
              </a:rPr>
              <a:t>110</a:t>
            </a:r>
            <a:r>
              <a:rPr lang="zh-TW" altLang="zh-TW" sz="2400" dirty="0" smtClean="0">
                <a:latin typeface="微軟正黑體" panose="020B0604030504040204" pitchFamily="34" charset="-120"/>
                <a:ea typeface="微軟正黑體" panose="020B0604030504040204" pitchFamily="34" charset="-120"/>
              </a:rPr>
              <a:t>學年</a:t>
            </a:r>
            <a:r>
              <a:rPr lang="zh-TW" altLang="zh-TW" sz="2400" dirty="0">
                <a:latin typeface="微軟正黑體" panose="020B0604030504040204" pitchFamily="34" charset="-120"/>
                <a:ea typeface="微軟正黑體" panose="020B0604030504040204" pitchFamily="34" charset="-120"/>
              </a:rPr>
              <a:t>度獎補助</a:t>
            </a:r>
            <a:r>
              <a:rPr lang="zh-TW" altLang="zh-TW" sz="2400" dirty="0" smtClean="0">
                <a:latin typeface="微軟正黑體" panose="020B0604030504040204" pitchFamily="34" charset="-120"/>
                <a:ea typeface="微軟正黑體" panose="020B0604030504040204" pitchFamily="34" charset="-120"/>
              </a:rPr>
              <a:t>預算</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425196"/>
            <a:r>
              <a:rPr lang="en-US" altLang="zh-TW" sz="2400" dirty="0" smtClean="0">
                <a:latin typeface="微軟正黑體" panose="020B0604030504040204" pitchFamily="34" charset="-120"/>
                <a:ea typeface="微軟正黑體" panose="020B0604030504040204" pitchFamily="34" charset="-120"/>
              </a:rPr>
              <a:t>110</a:t>
            </a:r>
            <a:r>
              <a:rPr lang="zh-TW" altLang="en-US" sz="2400" dirty="0" smtClean="0">
                <a:latin typeface="微軟正黑體" panose="020B0604030504040204" pitchFamily="34" charset="-120"/>
                <a:ea typeface="微軟正黑體" panose="020B0604030504040204" pitchFamily="34" charset="-120"/>
              </a:rPr>
              <a:t>學年度獎補助計畫核定通知書，預計於</a:t>
            </a:r>
            <a:r>
              <a:rPr lang="en-US" altLang="zh-TW" sz="2400" dirty="0" smtClean="0">
                <a:latin typeface="微軟正黑體" panose="020B0604030504040204" pitchFamily="34" charset="-120"/>
              </a:rPr>
              <a:t>110.07.31</a:t>
            </a:r>
            <a:r>
              <a:rPr lang="zh-TW" altLang="en-US" sz="2400" dirty="0" smtClean="0">
                <a:latin typeface="微軟正黑體" panose="020B0604030504040204" pitchFamily="34" charset="-120"/>
              </a:rPr>
              <a:t>正式發函通知</a:t>
            </a:r>
            <a:r>
              <a:rPr lang="en-US" altLang="zh-TW" sz="2400" dirty="0" smtClean="0">
                <a:latin typeface="微軟正黑體" panose="020B0604030504040204" pitchFamily="34" charset="-120"/>
              </a:rPr>
              <a:t>(</a:t>
            </a:r>
            <a:r>
              <a:rPr lang="zh-TW" altLang="en-US" sz="2400" dirty="0" smtClean="0">
                <a:latin typeface="微軟正黑體" panose="020B0604030504040204" pitchFamily="34" charset="-120"/>
              </a:rPr>
              <a:t>含獎補助核銷手冊電子檔</a:t>
            </a:r>
            <a:r>
              <a:rPr lang="en-US" altLang="zh-TW" sz="2400" dirty="0" smtClean="0">
                <a:latin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425196"/>
            <a:endParaRPr lang="en-US" altLang="zh-TW" sz="2400" dirty="0" smtClean="0">
              <a:solidFill>
                <a:srgbClr val="FF0000"/>
              </a:solidFill>
              <a:latin typeface="微軟正黑體" panose="020B0604030504040204" pitchFamily="34" charset="-120"/>
              <a:ea typeface="微軟正黑體" panose="020B0604030504040204" pitchFamily="34" charset="-120"/>
            </a:endParaRPr>
          </a:p>
          <a:p>
            <a:pPr marL="425196"/>
            <a:endParaRPr lang="en-US" altLang="zh-TW" sz="2400" dirty="0"/>
          </a:p>
          <a:p>
            <a:pPr marL="82296" indent="0">
              <a:buNone/>
            </a:pPr>
            <a:endParaRPr lang="en-US" altLang="zh-TW" sz="2200" b="1" dirty="0" smtClean="0"/>
          </a:p>
        </p:txBody>
      </p:sp>
      <p:sp>
        <p:nvSpPr>
          <p:cNvPr id="4" name="投影片編號版面配置區 3"/>
          <p:cNvSpPr>
            <a:spLocks noGrp="1"/>
          </p:cNvSpPr>
          <p:nvPr>
            <p:ph type="sldNum" sz="quarter" idx="12"/>
          </p:nvPr>
        </p:nvSpPr>
        <p:spPr>
          <a:xfrm>
            <a:off x="8316416" y="6305550"/>
            <a:ext cx="754432" cy="476250"/>
          </a:xfrm>
        </p:spPr>
        <p:txBody>
          <a:bodyPr/>
          <a:lstStyle/>
          <a:p>
            <a:pPr algn="ctr"/>
            <a:fld id="{E5C7EF4D-DD50-400C-9F04-EB20CB99416E}" type="slidenum">
              <a:rPr lang="en-US" altLang="zh-TW" sz="2800" smtClean="0">
                <a:solidFill>
                  <a:schemeClr val="tx2"/>
                </a:solidFill>
              </a:rPr>
              <a:pPr algn="ctr"/>
              <a:t>2</a:t>
            </a:fld>
            <a:endParaRPr lang="zh-TW" dirty="0"/>
          </a:p>
        </p:txBody>
      </p:sp>
      <p:pic>
        <p:nvPicPr>
          <p:cNvPr id="5" name="圖片 4"/>
          <p:cNvPicPr>
            <a:picLocks noChangeAspect="1"/>
          </p:cNvPicPr>
          <p:nvPr/>
        </p:nvPicPr>
        <p:blipFill>
          <a:blip r:embed="rId2"/>
          <a:stretch>
            <a:fillRect/>
          </a:stretch>
        </p:blipFill>
        <p:spPr>
          <a:xfrm>
            <a:off x="5687268" y="31661"/>
            <a:ext cx="3456732" cy="695004"/>
          </a:xfrm>
          <a:prstGeom prst="rect">
            <a:avLst/>
          </a:prstGeom>
        </p:spPr>
      </p:pic>
    </p:spTree>
    <p:extLst>
      <p:ext uri="{BB962C8B-B14F-4D97-AF65-F5344CB8AC3E}">
        <p14:creationId xmlns:p14="http://schemas.microsoft.com/office/powerpoint/2010/main" val="1954635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619672" y="756994"/>
            <a:ext cx="6589199" cy="1280890"/>
          </a:xfrm>
        </p:spPr>
        <p:txBody>
          <a:bodyPr>
            <a:normAutofit/>
          </a:bodyPr>
          <a:lstStyle/>
          <a:p>
            <a:r>
              <a:rPr lang="zh-TW" altLang="en-US" sz="3200" dirty="0" smtClean="0"/>
              <a:t>獎補助經費核銷</a:t>
            </a:r>
            <a:r>
              <a:rPr lang="en-US" altLang="zh-TW" sz="3200" dirty="0" smtClean="0"/>
              <a:t>-</a:t>
            </a:r>
            <a:r>
              <a:rPr lang="zh-TW" altLang="en-US" sz="3200" dirty="0"/>
              <a:t>常見會計</a:t>
            </a:r>
            <a:r>
              <a:rPr lang="zh-TW" altLang="en-US" sz="3200" dirty="0" smtClean="0"/>
              <a:t>科目</a:t>
            </a:r>
            <a:endParaRPr lang="zh-TW" altLang="en-US" sz="3200" dirty="0"/>
          </a:p>
        </p:txBody>
      </p:sp>
      <p:sp>
        <p:nvSpPr>
          <p:cNvPr id="3" name="內容版面配置區 2"/>
          <p:cNvSpPr>
            <a:spLocks noGrp="1"/>
          </p:cNvSpPr>
          <p:nvPr>
            <p:ph idx="1"/>
          </p:nvPr>
        </p:nvSpPr>
        <p:spPr>
          <a:xfrm>
            <a:off x="1331640" y="1508514"/>
            <a:ext cx="7498080" cy="5077544"/>
          </a:xfrm>
        </p:spPr>
        <p:txBody>
          <a:bodyPr>
            <a:noAutofit/>
          </a:bodyPr>
          <a:lstStyle/>
          <a:p>
            <a:pPr marL="82296" indent="0">
              <a:buNone/>
            </a:pPr>
            <a:r>
              <a:rPr lang="zh-TW" altLang="zh-TW" sz="2800" b="1" dirty="0"/>
              <a:t>一、</a:t>
            </a:r>
            <a:r>
              <a:rPr lang="zh-TW" altLang="en-US" sz="2800" b="1" dirty="0"/>
              <a:t>經常門</a:t>
            </a:r>
            <a:r>
              <a:rPr lang="zh-TW" altLang="zh-TW" sz="2800" b="1" dirty="0"/>
              <a:t>：</a:t>
            </a:r>
            <a:endParaRPr lang="en-US" altLang="zh-TW" sz="2800" b="1" dirty="0"/>
          </a:p>
          <a:p>
            <a:pPr marL="82296" indent="0">
              <a:buNone/>
            </a:pPr>
            <a:endParaRPr lang="en-US" altLang="zh-TW" sz="2400" dirty="0" smtClean="0"/>
          </a:p>
          <a:p>
            <a:pPr marL="82296" indent="0">
              <a:buNone/>
            </a:pPr>
            <a:endParaRPr lang="zh-TW" altLang="zh-TW" sz="2000" b="1" dirty="0"/>
          </a:p>
          <a:p>
            <a:pPr marL="82296" indent="0">
              <a:buNone/>
            </a:pPr>
            <a:endParaRPr lang="en-US" altLang="zh-TW" sz="2000" dirty="0" smtClean="0"/>
          </a:p>
          <a:p>
            <a:pPr marL="82296" indent="0">
              <a:buNone/>
            </a:pPr>
            <a:r>
              <a:rPr lang="zh-TW" altLang="zh-TW" sz="2800" b="1" dirty="0"/>
              <a:t>二、</a:t>
            </a:r>
            <a:r>
              <a:rPr lang="zh-TW" altLang="en-US" sz="2800" b="1" dirty="0"/>
              <a:t>資本門</a:t>
            </a:r>
            <a:r>
              <a:rPr lang="zh-TW" altLang="zh-TW" sz="2800" b="1" dirty="0"/>
              <a:t>：</a:t>
            </a:r>
            <a:endParaRPr lang="en-US" altLang="zh-TW" sz="2800" b="1" dirty="0"/>
          </a:p>
          <a:p>
            <a:pPr marL="82296" indent="0">
              <a:buNone/>
            </a:pPr>
            <a:endParaRPr lang="en-US" altLang="zh-TW" sz="2000" dirty="0" smtClean="0"/>
          </a:p>
          <a:p>
            <a:pPr marL="82296" indent="0">
              <a:buNone/>
            </a:pPr>
            <a:endParaRPr lang="en-US" altLang="zh-TW" sz="2000" b="1" dirty="0"/>
          </a:p>
          <a:p>
            <a:pPr marL="82296" indent="0">
              <a:buNone/>
            </a:pPr>
            <a:endParaRPr lang="zh-TW" altLang="en-US" sz="2000" dirty="0" smtClean="0"/>
          </a:p>
          <a:p>
            <a:pPr>
              <a:spcBef>
                <a:spcPts val="2400"/>
              </a:spcBef>
              <a:buFont typeface="Wingdings" panose="05000000000000000000" pitchFamily="2" charset="2"/>
              <a:buChar char="l"/>
            </a:pPr>
            <a:r>
              <a:rPr lang="zh-TW" altLang="en-US" sz="2400" dirty="0" smtClean="0"/>
              <a:t>會計科目相關</a:t>
            </a:r>
            <a:r>
              <a:rPr lang="zh-TW" altLang="en-US" sz="2400" dirty="0"/>
              <a:t>注意事項請詳</a:t>
            </a:r>
            <a:r>
              <a:rPr lang="zh-TW" altLang="en-US" sz="2400" dirty="0" smtClean="0"/>
              <a:t>參</a:t>
            </a:r>
            <a:r>
              <a:rPr lang="en-US" altLang="zh-TW" sz="2400" dirty="0" smtClean="0"/>
              <a:t>110</a:t>
            </a:r>
            <a:r>
              <a:rPr lang="zh-TW" altLang="en-US" sz="2400" dirty="0" smtClean="0"/>
              <a:t>學年度預算編列</a:t>
            </a:r>
            <a:r>
              <a:rPr lang="zh-TW" altLang="zh-TW" sz="2400" dirty="0" smtClean="0"/>
              <a:t>原則</a:t>
            </a:r>
            <a:r>
              <a:rPr lang="zh-TW" altLang="zh-TW" sz="2400" dirty="0"/>
              <a:t>暨各類相關表</a:t>
            </a:r>
            <a:r>
              <a:rPr lang="zh-TW" altLang="zh-TW" sz="2400" dirty="0" smtClean="0"/>
              <a:t>件</a:t>
            </a:r>
            <a:r>
              <a:rPr lang="zh-TW" altLang="en-US" sz="2400" dirty="0" smtClean="0"/>
              <a:t>手冊。</a:t>
            </a:r>
            <a:endParaRPr lang="zh-TW" altLang="zh-TW" sz="2400" dirty="0"/>
          </a:p>
          <a:p>
            <a:pPr marL="82296" indent="0">
              <a:buNone/>
            </a:pPr>
            <a:endParaRPr lang="en-US" altLang="zh-TW" sz="2400" dirty="0"/>
          </a:p>
          <a:p>
            <a:pPr marL="82296" indent="0">
              <a:buNone/>
            </a:pPr>
            <a:endParaRPr lang="en-US" altLang="zh-TW" sz="2200" b="1" dirty="0" smtClean="0"/>
          </a:p>
        </p:txBody>
      </p:sp>
      <p:sp>
        <p:nvSpPr>
          <p:cNvPr id="4" name="投影片編號版面配置區 3"/>
          <p:cNvSpPr>
            <a:spLocks noGrp="1"/>
          </p:cNvSpPr>
          <p:nvPr>
            <p:ph type="sldNum" sz="quarter" idx="12"/>
          </p:nvPr>
        </p:nvSpPr>
        <p:spPr>
          <a:xfrm>
            <a:off x="8316416" y="6305550"/>
            <a:ext cx="754432" cy="476250"/>
          </a:xfrm>
        </p:spPr>
        <p:txBody>
          <a:bodyPr/>
          <a:lstStyle/>
          <a:p>
            <a:pPr algn="ctr"/>
            <a:fld id="{E5C7EF4D-DD50-400C-9F04-EB20CB99416E}" type="slidenum">
              <a:rPr lang="en-US" altLang="zh-TW" sz="2800" smtClean="0">
                <a:solidFill>
                  <a:schemeClr val="tx2"/>
                </a:solidFill>
              </a:rPr>
              <a:pPr algn="ctr"/>
              <a:t>3</a:t>
            </a:fld>
            <a:endParaRPr lang="zh-TW" dirty="0"/>
          </a:p>
        </p:txBody>
      </p:sp>
      <p:graphicFrame>
        <p:nvGraphicFramePr>
          <p:cNvPr id="9" name="表格 8"/>
          <p:cNvGraphicFramePr>
            <a:graphicFrameLocks noGrp="1"/>
          </p:cNvGraphicFramePr>
          <p:nvPr>
            <p:extLst>
              <p:ext uri="{D42A27DB-BD31-4B8C-83A1-F6EECF244321}">
                <p14:modId xmlns:p14="http://schemas.microsoft.com/office/powerpoint/2010/main" val="893740966"/>
              </p:ext>
            </p:extLst>
          </p:nvPr>
        </p:nvGraphicFramePr>
        <p:xfrm>
          <a:off x="3650732" y="3501008"/>
          <a:ext cx="3602296" cy="1676400"/>
        </p:xfrm>
        <a:graphic>
          <a:graphicData uri="http://schemas.openxmlformats.org/drawingml/2006/table">
            <a:tbl>
              <a:tblPr firstRow="1" bandRow="1">
                <a:tableStyleId>{5C22544A-7EE6-4342-B048-85BDC9FD1C3A}</a:tableStyleId>
              </a:tblPr>
              <a:tblGrid>
                <a:gridCol w="943850">
                  <a:extLst>
                    <a:ext uri="{9D8B030D-6E8A-4147-A177-3AD203B41FA5}">
                      <a16:colId xmlns:a16="http://schemas.microsoft.com/office/drawing/2014/main" val="3724192815"/>
                    </a:ext>
                  </a:extLst>
                </a:gridCol>
                <a:gridCol w="2658446">
                  <a:extLst>
                    <a:ext uri="{9D8B030D-6E8A-4147-A177-3AD203B41FA5}">
                      <a16:colId xmlns:a16="http://schemas.microsoft.com/office/drawing/2014/main" val="201353626"/>
                    </a:ext>
                  </a:extLst>
                </a:gridCol>
              </a:tblGrid>
              <a:tr h="335280">
                <a:tc>
                  <a:txBody>
                    <a:bodyPr/>
                    <a:lstStyle/>
                    <a:p>
                      <a:pPr algn="ctr">
                        <a:spcAft>
                          <a:spcPts val="0"/>
                        </a:spcAft>
                      </a:pPr>
                      <a:r>
                        <a:rPr lang="zh-TW" sz="1400" b="1" kern="100" spc="100" dirty="0">
                          <a:effectLst/>
                          <a:latin typeface="+mj-ea"/>
                          <a:ea typeface="+mj-ea"/>
                        </a:rPr>
                        <a:t>科目代號</a:t>
                      </a:r>
                      <a:endParaRPr lang="zh-TW" sz="1400" b="1" kern="100" dirty="0">
                        <a:effectLst/>
                        <a:latin typeface="+mj-ea"/>
                        <a:ea typeface="+mj-ea"/>
                      </a:endParaRPr>
                    </a:p>
                  </a:txBody>
                  <a:tcPr marL="68580" marR="68580" marT="0" marB="0" anchor="ctr"/>
                </a:tc>
                <a:tc>
                  <a:txBody>
                    <a:bodyPr/>
                    <a:lstStyle/>
                    <a:p>
                      <a:pPr algn="ctr">
                        <a:spcAft>
                          <a:spcPts val="0"/>
                        </a:spcAft>
                      </a:pPr>
                      <a:r>
                        <a:rPr lang="zh-TW" sz="1400" b="1" kern="100" spc="100" dirty="0">
                          <a:effectLst/>
                          <a:latin typeface="+mj-ea"/>
                          <a:ea typeface="+mj-ea"/>
                        </a:rPr>
                        <a:t>科目名稱</a:t>
                      </a:r>
                      <a:endParaRPr lang="zh-TW" sz="1400" b="1" kern="100" dirty="0">
                        <a:effectLst/>
                        <a:latin typeface="+mj-ea"/>
                        <a:ea typeface="+mj-ea"/>
                      </a:endParaRPr>
                    </a:p>
                  </a:txBody>
                  <a:tcPr marL="68580" marR="68580" marT="0" marB="0" anchor="ctr"/>
                </a:tc>
                <a:extLst>
                  <a:ext uri="{0D108BD9-81ED-4DB2-BD59-A6C34878D82A}">
                    <a16:rowId xmlns:a16="http://schemas.microsoft.com/office/drawing/2014/main" val="2272139443"/>
                  </a:ext>
                </a:extLst>
              </a:tr>
              <a:tr h="335280">
                <a:tc>
                  <a:txBody>
                    <a:bodyPr/>
                    <a:lstStyle/>
                    <a:p>
                      <a:r>
                        <a:rPr lang="en-US" altLang="zh-TW" sz="1600" dirty="0" smtClean="0"/>
                        <a:t>1341</a:t>
                      </a:r>
                      <a:endParaRPr lang="zh-TW" altLang="en-US" sz="1600" dirty="0"/>
                    </a:p>
                  </a:txBody>
                  <a:tcPr/>
                </a:tc>
                <a:tc>
                  <a:txBody>
                    <a:bodyPr/>
                    <a:lstStyle/>
                    <a:p>
                      <a:r>
                        <a:rPr lang="zh-TW" altLang="zh-TW" sz="1600" kern="1200" dirty="0" smtClean="0">
                          <a:solidFill>
                            <a:schemeClr val="dk1"/>
                          </a:solidFill>
                          <a:effectLst/>
                          <a:latin typeface="+mn-lt"/>
                          <a:ea typeface="+mn-ea"/>
                          <a:cs typeface="+mn-cs"/>
                        </a:rPr>
                        <a:t>機械儀器及設備</a:t>
                      </a:r>
                      <a:endParaRPr lang="zh-TW" altLang="en-US" sz="1600" dirty="0"/>
                    </a:p>
                  </a:txBody>
                  <a:tcPr/>
                </a:tc>
                <a:extLst>
                  <a:ext uri="{0D108BD9-81ED-4DB2-BD59-A6C34878D82A}">
                    <a16:rowId xmlns:a16="http://schemas.microsoft.com/office/drawing/2014/main" val="2389306036"/>
                  </a:ext>
                </a:extLst>
              </a:tr>
              <a:tr h="335280">
                <a:tc>
                  <a:txBody>
                    <a:bodyPr/>
                    <a:lstStyle/>
                    <a:p>
                      <a:r>
                        <a:rPr lang="en-US" altLang="zh-TW" sz="1600" dirty="0" smtClean="0"/>
                        <a:t>1351</a:t>
                      </a:r>
                      <a:endParaRPr lang="zh-TW" altLang="en-US" sz="1600" dirty="0"/>
                    </a:p>
                  </a:txBody>
                  <a:tcPr/>
                </a:tc>
                <a:tc>
                  <a:txBody>
                    <a:bodyPr/>
                    <a:lstStyle/>
                    <a:p>
                      <a:r>
                        <a:rPr lang="zh-TW" altLang="zh-TW" sz="1600" kern="1200" dirty="0" smtClean="0">
                          <a:solidFill>
                            <a:schemeClr val="dk1"/>
                          </a:solidFill>
                          <a:effectLst/>
                          <a:latin typeface="+mn-lt"/>
                          <a:ea typeface="+mn-ea"/>
                          <a:cs typeface="+mn-cs"/>
                        </a:rPr>
                        <a:t>圖書及博物</a:t>
                      </a:r>
                      <a:endParaRPr lang="zh-TW" altLang="en-US" sz="1600" dirty="0"/>
                    </a:p>
                  </a:txBody>
                  <a:tcPr/>
                </a:tc>
                <a:extLst>
                  <a:ext uri="{0D108BD9-81ED-4DB2-BD59-A6C34878D82A}">
                    <a16:rowId xmlns:a16="http://schemas.microsoft.com/office/drawing/2014/main" val="1052976246"/>
                  </a:ext>
                </a:extLst>
              </a:tr>
              <a:tr h="335280">
                <a:tc>
                  <a:txBody>
                    <a:bodyPr/>
                    <a:lstStyle/>
                    <a:p>
                      <a:r>
                        <a:rPr lang="en-US" altLang="zh-TW" sz="1600" dirty="0" smtClean="0"/>
                        <a:t>1361</a:t>
                      </a:r>
                      <a:endParaRPr lang="zh-TW" altLang="en-US" sz="1600" dirty="0"/>
                    </a:p>
                  </a:txBody>
                  <a:tcPr/>
                </a:tc>
                <a:tc>
                  <a:txBody>
                    <a:bodyPr/>
                    <a:lstStyle/>
                    <a:p>
                      <a:r>
                        <a:rPr lang="zh-TW" altLang="zh-TW" sz="1600" kern="1200" dirty="0" smtClean="0">
                          <a:solidFill>
                            <a:schemeClr val="dk1"/>
                          </a:solidFill>
                          <a:effectLst/>
                          <a:latin typeface="+mn-lt"/>
                          <a:ea typeface="+mn-ea"/>
                          <a:cs typeface="+mn-cs"/>
                        </a:rPr>
                        <a:t>其他設備</a:t>
                      </a:r>
                      <a:endParaRPr lang="zh-TW" altLang="en-US" sz="1600" dirty="0"/>
                    </a:p>
                  </a:txBody>
                  <a:tcPr/>
                </a:tc>
                <a:extLst>
                  <a:ext uri="{0D108BD9-81ED-4DB2-BD59-A6C34878D82A}">
                    <a16:rowId xmlns:a16="http://schemas.microsoft.com/office/drawing/2014/main" val="47818939"/>
                  </a:ext>
                </a:extLst>
              </a:tr>
              <a:tr h="335280">
                <a:tc>
                  <a:txBody>
                    <a:bodyPr/>
                    <a:lstStyle/>
                    <a:p>
                      <a:r>
                        <a:rPr lang="en-US" altLang="zh-TW" sz="1600" dirty="0" smtClean="0"/>
                        <a:t>1621</a:t>
                      </a:r>
                      <a:endParaRPr lang="zh-TW" altLang="en-US" sz="1600" dirty="0"/>
                    </a:p>
                  </a:txBody>
                  <a:tcPr/>
                </a:tc>
                <a:tc>
                  <a:txBody>
                    <a:bodyPr/>
                    <a:lstStyle/>
                    <a:p>
                      <a:r>
                        <a:rPr lang="zh-TW" altLang="zh-TW" sz="1600" kern="1200" dirty="0" smtClean="0">
                          <a:solidFill>
                            <a:schemeClr val="dk1"/>
                          </a:solidFill>
                          <a:effectLst/>
                          <a:latin typeface="+mn-lt"/>
                          <a:ea typeface="+mn-ea"/>
                          <a:cs typeface="+mn-cs"/>
                        </a:rPr>
                        <a:t>電腦軟體</a:t>
                      </a:r>
                      <a:endParaRPr lang="zh-TW" altLang="en-US" sz="1600" dirty="0"/>
                    </a:p>
                  </a:txBody>
                  <a:tcPr/>
                </a:tc>
                <a:extLst>
                  <a:ext uri="{0D108BD9-81ED-4DB2-BD59-A6C34878D82A}">
                    <a16:rowId xmlns:a16="http://schemas.microsoft.com/office/drawing/2014/main" val="4251007502"/>
                  </a:ext>
                </a:extLst>
              </a:tr>
            </a:tbl>
          </a:graphicData>
        </a:graphic>
      </p:graphicFrame>
      <p:pic>
        <p:nvPicPr>
          <p:cNvPr id="5" name="圖片 4"/>
          <p:cNvPicPr>
            <a:picLocks noChangeAspect="1"/>
          </p:cNvPicPr>
          <p:nvPr/>
        </p:nvPicPr>
        <p:blipFill>
          <a:blip r:embed="rId2"/>
          <a:stretch>
            <a:fillRect/>
          </a:stretch>
        </p:blipFill>
        <p:spPr>
          <a:xfrm>
            <a:off x="5687268" y="31661"/>
            <a:ext cx="3456732" cy="695004"/>
          </a:xfrm>
          <a:prstGeom prst="rect">
            <a:avLst/>
          </a:prstGeom>
        </p:spPr>
      </p:pic>
      <p:graphicFrame>
        <p:nvGraphicFramePr>
          <p:cNvPr id="8" name="表格 7"/>
          <p:cNvGraphicFramePr>
            <a:graphicFrameLocks noGrp="1"/>
          </p:cNvGraphicFramePr>
          <p:nvPr>
            <p:extLst>
              <p:ext uri="{D42A27DB-BD31-4B8C-83A1-F6EECF244321}">
                <p14:modId xmlns:p14="http://schemas.microsoft.com/office/powerpoint/2010/main" val="2407216717"/>
              </p:ext>
            </p:extLst>
          </p:nvPr>
        </p:nvGraphicFramePr>
        <p:xfrm>
          <a:off x="3630803" y="1644131"/>
          <a:ext cx="3642154" cy="1634871"/>
        </p:xfrm>
        <a:graphic>
          <a:graphicData uri="http://schemas.openxmlformats.org/drawingml/2006/table">
            <a:tbl>
              <a:tblPr firstRow="1" bandRow="1">
                <a:tableStyleId>{5C22544A-7EE6-4342-B048-85BDC9FD1C3A}</a:tableStyleId>
              </a:tblPr>
              <a:tblGrid>
                <a:gridCol w="967094">
                  <a:extLst>
                    <a:ext uri="{9D8B030D-6E8A-4147-A177-3AD203B41FA5}">
                      <a16:colId xmlns:a16="http://schemas.microsoft.com/office/drawing/2014/main" val="1946045328"/>
                    </a:ext>
                  </a:extLst>
                </a:gridCol>
                <a:gridCol w="2675060">
                  <a:extLst>
                    <a:ext uri="{9D8B030D-6E8A-4147-A177-3AD203B41FA5}">
                      <a16:colId xmlns:a16="http://schemas.microsoft.com/office/drawing/2014/main" val="1798494627"/>
                    </a:ext>
                  </a:extLst>
                </a:gridCol>
              </a:tblGrid>
              <a:tr h="293751">
                <a:tc>
                  <a:txBody>
                    <a:bodyPr/>
                    <a:lstStyle/>
                    <a:p>
                      <a:pPr algn="ctr">
                        <a:spcAft>
                          <a:spcPts val="0"/>
                        </a:spcAft>
                      </a:pPr>
                      <a:r>
                        <a:rPr lang="zh-TW" sz="1400" kern="100" spc="100" dirty="0">
                          <a:effectLst/>
                        </a:rPr>
                        <a:t>科目代號</a:t>
                      </a:r>
                      <a:endParaRPr lang="zh-TW" sz="1400" b="1" kern="100" dirty="0">
                        <a:effectLst/>
                        <a:latin typeface="+mj-ea"/>
                        <a:ea typeface="+mj-ea"/>
                      </a:endParaRPr>
                    </a:p>
                  </a:txBody>
                  <a:tcPr marL="68580" marR="68580" marT="0" marB="0" anchor="ctr"/>
                </a:tc>
                <a:tc>
                  <a:txBody>
                    <a:bodyPr/>
                    <a:lstStyle/>
                    <a:p>
                      <a:pPr algn="ctr">
                        <a:spcAft>
                          <a:spcPts val="0"/>
                        </a:spcAft>
                      </a:pPr>
                      <a:r>
                        <a:rPr lang="zh-TW" sz="1400" kern="100" spc="100" dirty="0">
                          <a:effectLst/>
                        </a:rPr>
                        <a:t>科目名稱</a:t>
                      </a:r>
                      <a:endParaRPr lang="zh-TW" sz="1400" b="1" kern="100" dirty="0">
                        <a:effectLst/>
                        <a:latin typeface="+mj-ea"/>
                        <a:ea typeface="+mj-ea"/>
                      </a:endParaRPr>
                    </a:p>
                  </a:txBody>
                  <a:tcPr marL="68580" marR="68580" marT="0" marB="0" anchor="ctr"/>
                </a:tc>
                <a:extLst>
                  <a:ext uri="{0D108BD9-81ED-4DB2-BD59-A6C34878D82A}">
                    <a16:rowId xmlns:a16="http://schemas.microsoft.com/office/drawing/2014/main" val="2255577331"/>
                  </a:ext>
                </a:extLst>
              </a:tr>
              <a:tr h="311392">
                <a:tc>
                  <a:txBody>
                    <a:bodyPr/>
                    <a:lstStyle/>
                    <a:p>
                      <a:r>
                        <a:rPr lang="en-US" altLang="zh-TW" sz="1600" dirty="0" smtClean="0"/>
                        <a:t>513218</a:t>
                      </a:r>
                      <a:endParaRPr lang="zh-TW" altLang="en-US" sz="1600" dirty="0"/>
                    </a:p>
                  </a:txBody>
                  <a:tcPr/>
                </a:tc>
                <a:tc>
                  <a:txBody>
                    <a:bodyPr/>
                    <a:lstStyle/>
                    <a:p>
                      <a:r>
                        <a:rPr lang="zh-TW" altLang="zh-TW" sz="1600" kern="1200" dirty="0" smtClean="0">
                          <a:effectLst/>
                        </a:rPr>
                        <a:t>教學</a:t>
                      </a:r>
                      <a:r>
                        <a:rPr lang="en-US" altLang="zh-TW" sz="1600" kern="1200" dirty="0" smtClean="0">
                          <a:effectLst/>
                        </a:rPr>
                        <a:t>-</a:t>
                      </a:r>
                      <a:r>
                        <a:rPr lang="zh-TW" altLang="zh-TW" sz="1600" kern="1200" dirty="0" smtClean="0">
                          <a:effectLst/>
                        </a:rPr>
                        <a:t>業務</a:t>
                      </a:r>
                      <a:r>
                        <a:rPr lang="en-US" altLang="zh-TW" sz="1600" kern="1200" dirty="0" smtClean="0">
                          <a:effectLst/>
                        </a:rPr>
                        <a:t>-</a:t>
                      </a:r>
                      <a:r>
                        <a:rPr lang="zh-TW" altLang="zh-TW" sz="1600" kern="1200" dirty="0" smtClean="0">
                          <a:effectLst/>
                        </a:rPr>
                        <a:t>學術活動費</a:t>
                      </a:r>
                      <a:endParaRPr lang="zh-TW" altLang="en-US" sz="1600" dirty="0"/>
                    </a:p>
                  </a:txBody>
                  <a:tcPr/>
                </a:tc>
                <a:extLst>
                  <a:ext uri="{0D108BD9-81ED-4DB2-BD59-A6C34878D82A}">
                    <a16:rowId xmlns:a16="http://schemas.microsoft.com/office/drawing/2014/main" val="3807226070"/>
                  </a:ext>
                </a:extLst>
              </a:tr>
              <a:tr h="311392">
                <a:tc>
                  <a:txBody>
                    <a:bodyPr/>
                    <a:lstStyle/>
                    <a:p>
                      <a:r>
                        <a:rPr lang="en-US" altLang="zh-TW" sz="1600" dirty="0" smtClean="0"/>
                        <a:t>513210</a:t>
                      </a:r>
                      <a:endParaRPr lang="zh-TW" altLang="en-US" sz="1600" dirty="0"/>
                    </a:p>
                  </a:txBody>
                  <a:tcPr/>
                </a:tc>
                <a:tc>
                  <a:txBody>
                    <a:bodyPr/>
                    <a:lstStyle/>
                    <a:p>
                      <a:r>
                        <a:rPr lang="zh-TW" altLang="zh-TW" sz="1600" kern="1200" dirty="0" smtClean="0">
                          <a:effectLst/>
                        </a:rPr>
                        <a:t>教學</a:t>
                      </a:r>
                      <a:r>
                        <a:rPr lang="en-US" altLang="zh-TW" sz="1600" kern="1200" dirty="0" smtClean="0">
                          <a:effectLst/>
                        </a:rPr>
                        <a:t>-</a:t>
                      </a:r>
                      <a:r>
                        <a:rPr lang="zh-TW" altLang="zh-TW" sz="1600" kern="1200" dirty="0" smtClean="0">
                          <a:effectLst/>
                        </a:rPr>
                        <a:t>業務</a:t>
                      </a:r>
                      <a:r>
                        <a:rPr lang="en-US" altLang="zh-TW" sz="1600" kern="1200" dirty="0" smtClean="0">
                          <a:effectLst/>
                        </a:rPr>
                        <a:t>-</a:t>
                      </a:r>
                      <a:r>
                        <a:rPr lang="zh-TW" altLang="zh-TW" sz="1600" kern="1200" dirty="0" smtClean="0">
                          <a:effectLst/>
                        </a:rPr>
                        <a:t>列管物品</a:t>
                      </a:r>
                      <a:endParaRPr lang="zh-TW" altLang="en-US" sz="1600" dirty="0"/>
                    </a:p>
                  </a:txBody>
                  <a:tcPr/>
                </a:tc>
                <a:extLst>
                  <a:ext uri="{0D108BD9-81ED-4DB2-BD59-A6C34878D82A}">
                    <a16:rowId xmlns:a16="http://schemas.microsoft.com/office/drawing/2014/main" val="3781835423"/>
                  </a:ext>
                </a:extLst>
              </a:tr>
              <a:tr h="311392">
                <a:tc>
                  <a:txBody>
                    <a:bodyPr/>
                    <a:lstStyle/>
                    <a:p>
                      <a:r>
                        <a:rPr lang="en-US" altLang="zh-TW" sz="1600" dirty="0" smtClean="0"/>
                        <a:t>513221</a:t>
                      </a:r>
                      <a:endParaRPr lang="zh-TW" altLang="en-US" sz="1600" dirty="0"/>
                    </a:p>
                  </a:txBody>
                  <a:tcPr/>
                </a:tc>
                <a:tc>
                  <a:txBody>
                    <a:bodyPr/>
                    <a:lstStyle/>
                    <a:p>
                      <a:r>
                        <a:rPr lang="zh-TW" altLang="zh-TW" sz="1600" kern="1200" dirty="0" smtClean="0">
                          <a:effectLst/>
                        </a:rPr>
                        <a:t>教學</a:t>
                      </a:r>
                      <a:r>
                        <a:rPr lang="en-US" altLang="zh-TW" sz="1600" kern="1200" dirty="0" smtClean="0">
                          <a:effectLst/>
                        </a:rPr>
                        <a:t>-</a:t>
                      </a:r>
                      <a:r>
                        <a:rPr lang="zh-TW" altLang="zh-TW" sz="1600" kern="1200" dirty="0" smtClean="0">
                          <a:effectLst/>
                        </a:rPr>
                        <a:t>業務</a:t>
                      </a:r>
                      <a:r>
                        <a:rPr lang="en-US" altLang="zh-TW" sz="1600" kern="1200" dirty="0" smtClean="0">
                          <a:effectLst/>
                        </a:rPr>
                        <a:t>-</a:t>
                      </a:r>
                      <a:r>
                        <a:rPr lang="zh-TW" altLang="zh-TW" sz="1600" kern="1200" dirty="0" smtClean="0">
                          <a:effectLst/>
                        </a:rPr>
                        <a:t>環安衛費</a:t>
                      </a:r>
                      <a:endParaRPr lang="zh-TW" altLang="en-US" sz="1600" dirty="0"/>
                    </a:p>
                  </a:txBody>
                  <a:tcPr/>
                </a:tc>
                <a:extLst>
                  <a:ext uri="{0D108BD9-81ED-4DB2-BD59-A6C34878D82A}">
                    <a16:rowId xmlns:a16="http://schemas.microsoft.com/office/drawing/2014/main" val="3967775131"/>
                  </a:ext>
                </a:extLst>
              </a:tr>
              <a:tr h="311392">
                <a:tc>
                  <a:txBody>
                    <a:bodyPr/>
                    <a:lstStyle/>
                    <a:p>
                      <a:r>
                        <a:rPr lang="en-US" altLang="zh-TW" sz="1600" dirty="0" smtClean="0"/>
                        <a:t>513222</a:t>
                      </a:r>
                      <a:endParaRPr lang="zh-TW" altLang="en-US" sz="1600" dirty="0"/>
                    </a:p>
                  </a:txBody>
                  <a:tcPr/>
                </a:tc>
                <a:tc>
                  <a:txBody>
                    <a:bodyPr/>
                    <a:lstStyle/>
                    <a:p>
                      <a:r>
                        <a:rPr lang="zh-TW" altLang="en-US" sz="1600" dirty="0" smtClean="0"/>
                        <a:t>教學</a:t>
                      </a:r>
                      <a:r>
                        <a:rPr lang="en-US" altLang="zh-TW" sz="1600" dirty="0" smtClean="0"/>
                        <a:t>-</a:t>
                      </a:r>
                      <a:r>
                        <a:rPr lang="zh-TW" altLang="en-US" sz="1600" dirty="0" smtClean="0"/>
                        <a:t>業務</a:t>
                      </a:r>
                      <a:r>
                        <a:rPr lang="en-US" altLang="zh-TW" sz="1600" dirty="0" smtClean="0"/>
                        <a:t>-</a:t>
                      </a:r>
                      <a:r>
                        <a:rPr lang="zh-TW" altLang="en-US" sz="1600" dirty="0" smtClean="0"/>
                        <a:t>授權使用費</a:t>
                      </a:r>
                      <a:endParaRPr lang="zh-TW" altLang="en-US" sz="1600" dirty="0"/>
                    </a:p>
                  </a:txBody>
                  <a:tcPr/>
                </a:tc>
                <a:extLst>
                  <a:ext uri="{0D108BD9-81ED-4DB2-BD59-A6C34878D82A}">
                    <a16:rowId xmlns:a16="http://schemas.microsoft.com/office/drawing/2014/main" val="4276559364"/>
                  </a:ext>
                </a:extLst>
              </a:tr>
            </a:tbl>
          </a:graphicData>
        </a:graphic>
      </p:graphicFrame>
    </p:spTree>
    <p:extLst>
      <p:ext uri="{BB962C8B-B14F-4D97-AF65-F5344CB8AC3E}">
        <p14:creationId xmlns:p14="http://schemas.microsoft.com/office/powerpoint/2010/main" val="21120859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47359">
              <a:srgbClr val="F0F4E3"/>
            </a:gs>
            <a:gs pos="22700">
              <a:srgbClr val="F8FAF2"/>
            </a:gs>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467544" y="142891"/>
            <a:ext cx="6589199" cy="583774"/>
          </a:xfrm>
        </p:spPr>
        <p:txBody>
          <a:bodyPr>
            <a:normAutofit/>
          </a:bodyPr>
          <a:lstStyle/>
          <a:p>
            <a:r>
              <a:rPr lang="zh-TW" altLang="en-US" sz="3200" dirty="0" smtClean="0"/>
              <a:t>獎補助常見核銷項目一覽表</a:t>
            </a:r>
          </a:p>
        </p:txBody>
      </p:sp>
      <p:sp>
        <p:nvSpPr>
          <p:cNvPr id="4" name="投影片編號版面配置區 3"/>
          <p:cNvSpPr>
            <a:spLocks noGrp="1"/>
          </p:cNvSpPr>
          <p:nvPr>
            <p:ph type="sldNum" sz="quarter" idx="12"/>
          </p:nvPr>
        </p:nvSpPr>
        <p:spPr>
          <a:xfrm>
            <a:off x="8316416" y="6305550"/>
            <a:ext cx="754432" cy="476250"/>
          </a:xfrm>
        </p:spPr>
        <p:txBody>
          <a:bodyPr/>
          <a:lstStyle/>
          <a:p>
            <a:pPr algn="ctr"/>
            <a:fld id="{E5C7EF4D-DD50-400C-9F04-EB20CB99416E}" type="slidenum">
              <a:rPr lang="en-US" altLang="zh-TW" sz="2800" smtClean="0">
                <a:solidFill>
                  <a:schemeClr val="tx2"/>
                </a:solidFill>
              </a:rPr>
              <a:pPr algn="ctr"/>
              <a:t>4</a:t>
            </a:fld>
            <a:endParaRPr lang="zh-TW" dirty="0"/>
          </a:p>
        </p:txBody>
      </p:sp>
      <p:pic>
        <p:nvPicPr>
          <p:cNvPr id="5" name="圖片 4"/>
          <p:cNvPicPr>
            <a:picLocks noChangeAspect="1"/>
          </p:cNvPicPr>
          <p:nvPr/>
        </p:nvPicPr>
        <p:blipFill>
          <a:blip r:embed="rId2"/>
          <a:stretch>
            <a:fillRect/>
          </a:stretch>
        </p:blipFill>
        <p:spPr>
          <a:xfrm>
            <a:off x="5687268" y="31661"/>
            <a:ext cx="3456732" cy="695004"/>
          </a:xfrm>
          <a:prstGeom prst="rect">
            <a:avLst/>
          </a:prstGeom>
        </p:spPr>
      </p:pic>
      <p:pic>
        <p:nvPicPr>
          <p:cNvPr id="13" name="圖片 12"/>
          <p:cNvPicPr>
            <a:picLocks noChangeAspect="1"/>
          </p:cNvPicPr>
          <p:nvPr/>
        </p:nvPicPr>
        <p:blipFill>
          <a:blip r:embed="rId3"/>
          <a:stretch>
            <a:fillRect/>
          </a:stretch>
        </p:blipFill>
        <p:spPr>
          <a:xfrm>
            <a:off x="1331640" y="837895"/>
            <a:ext cx="7153934" cy="5826804"/>
          </a:xfrm>
          <a:prstGeom prst="rect">
            <a:avLst/>
          </a:prstGeom>
        </p:spPr>
      </p:pic>
    </p:spTree>
    <p:extLst>
      <p:ext uri="{BB962C8B-B14F-4D97-AF65-F5344CB8AC3E}">
        <p14:creationId xmlns:p14="http://schemas.microsoft.com/office/powerpoint/2010/main" val="22414522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475656" y="773599"/>
            <a:ext cx="6589199" cy="783193"/>
          </a:xfrm>
        </p:spPr>
        <p:txBody>
          <a:bodyPr>
            <a:normAutofit/>
          </a:bodyPr>
          <a:lstStyle/>
          <a:p>
            <a:r>
              <a:rPr lang="zh-TW" altLang="en-US" sz="3200" dirty="0" smtClean="0"/>
              <a:t>經費執行、核銷作業</a:t>
            </a:r>
            <a:endParaRPr lang="zh-TW" sz="3200" dirty="0"/>
          </a:p>
        </p:txBody>
      </p:sp>
      <p:sp>
        <p:nvSpPr>
          <p:cNvPr id="3" name="Rectangle 2"/>
          <p:cNvSpPr>
            <a:spLocks noGrp="1"/>
          </p:cNvSpPr>
          <p:nvPr>
            <p:ph idx="1"/>
          </p:nvPr>
        </p:nvSpPr>
        <p:spPr>
          <a:xfrm>
            <a:off x="1475656" y="1556792"/>
            <a:ext cx="7272808" cy="4680520"/>
          </a:xfrm>
        </p:spPr>
        <p:txBody>
          <a:bodyPr>
            <a:normAutofit/>
          </a:bodyPr>
          <a:lstStyle/>
          <a:p>
            <a:pPr marL="471805">
              <a:lnSpc>
                <a:spcPct val="120000"/>
              </a:lnSpc>
              <a:buClr>
                <a:schemeClr val="accent1">
                  <a:lumMod val="75000"/>
                </a:schemeClr>
              </a:buClr>
              <a:tabLst>
                <a:tab pos="804863" algn="l"/>
              </a:tabLst>
            </a:pPr>
            <a:r>
              <a:rPr lang="zh-TW" altLang="en-US" sz="2400" dirty="0">
                <a:solidFill>
                  <a:srgbClr val="FF0000"/>
                </a:solidFill>
              </a:rPr>
              <a:t>獎補助</a:t>
            </a:r>
            <a:r>
              <a:rPr lang="zh-TW" altLang="en-US" sz="2400" dirty="0" smtClean="0">
                <a:solidFill>
                  <a:srgbClr val="FF0000"/>
                </a:solidFill>
              </a:rPr>
              <a:t>計畫</a:t>
            </a:r>
            <a:r>
              <a:rPr lang="en-US" altLang="zh-TW" sz="2400" dirty="0" smtClean="0"/>
              <a:t>(</a:t>
            </a:r>
            <a:r>
              <a:rPr lang="zh-TW" altLang="en-US" sz="2400" dirty="0" smtClean="0"/>
              <a:t>活動類型及資本門計畫</a:t>
            </a:r>
            <a:r>
              <a:rPr lang="en-US" altLang="zh-TW" sz="2400" dirty="0" smtClean="0"/>
              <a:t>)</a:t>
            </a:r>
            <a:r>
              <a:rPr lang="zh-TW" altLang="en-US" sz="2400" dirty="0" smtClean="0"/>
              <a:t>，需依核定期程執行完畢，</a:t>
            </a:r>
            <a:r>
              <a:rPr lang="zh-TW" altLang="en-US" sz="2400" dirty="0" smtClean="0">
                <a:solidFill>
                  <a:srgbClr val="FF0000"/>
                </a:solidFill>
              </a:rPr>
              <a:t>不得</a:t>
            </a:r>
            <a:r>
              <a:rPr lang="zh-TW" altLang="en-US" sz="2400" dirty="0">
                <a:solidFill>
                  <a:srgbClr val="FF0000"/>
                </a:solidFill>
              </a:rPr>
              <a:t>申請互換或</a:t>
            </a:r>
            <a:r>
              <a:rPr lang="zh-TW" altLang="en-US" sz="2400" dirty="0" smtClean="0">
                <a:solidFill>
                  <a:srgbClr val="FF0000"/>
                </a:solidFill>
              </a:rPr>
              <a:t>延長</a:t>
            </a:r>
            <a:r>
              <a:rPr lang="zh-TW" altLang="en-US" sz="2400" dirty="0" smtClean="0"/>
              <a:t>，執行剩餘經費由研發處收回統籌運用。</a:t>
            </a:r>
            <a:r>
              <a:rPr lang="en-US" altLang="zh-TW" sz="2000" dirty="0" smtClean="0"/>
              <a:t>(</a:t>
            </a:r>
            <a:r>
              <a:rPr lang="zh-TW" altLang="en-US" sz="2000" dirty="0" smtClean="0"/>
              <a:t>例如：星光</a:t>
            </a:r>
            <a:r>
              <a:rPr lang="en-US" altLang="zh-TW" sz="2000" dirty="0" smtClean="0"/>
              <a:t>(</a:t>
            </a:r>
            <a:r>
              <a:rPr lang="zh-TW" altLang="en-US" sz="2000" dirty="0" smtClean="0"/>
              <a:t>上</a:t>
            </a:r>
            <a:r>
              <a:rPr lang="en-US" altLang="zh-TW" sz="2000" dirty="0" smtClean="0"/>
              <a:t>)110</a:t>
            </a:r>
            <a:r>
              <a:rPr lang="zh-TW" altLang="en-US" sz="2000" dirty="0" smtClean="0"/>
              <a:t>年</a:t>
            </a:r>
            <a:r>
              <a:rPr lang="en-US" altLang="zh-TW" sz="2000" dirty="0" smtClean="0"/>
              <a:t>8-12</a:t>
            </a:r>
            <a:r>
              <a:rPr lang="zh-TW" altLang="en-US" sz="2000" dirty="0" smtClean="0"/>
              <a:t>月核定經費為</a:t>
            </a:r>
            <a:r>
              <a:rPr lang="en-US" altLang="zh-TW" sz="2000" dirty="0" smtClean="0"/>
              <a:t>25</a:t>
            </a:r>
            <a:r>
              <a:rPr lang="zh-TW" altLang="en-US" sz="2000" dirty="0" smtClean="0"/>
              <a:t>萬，此筆經費不得延用至星光</a:t>
            </a:r>
            <a:r>
              <a:rPr lang="en-US" altLang="zh-TW" sz="2000" dirty="0" smtClean="0"/>
              <a:t>(</a:t>
            </a:r>
            <a:r>
              <a:rPr lang="zh-TW" altLang="en-US" sz="2000" dirty="0" smtClean="0"/>
              <a:t>下</a:t>
            </a:r>
            <a:r>
              <a:rPr lang="en-US" altLang="zh-TW" sz="2000" dirty="0" smtClean="0"/>
              <a:t>)111</a:t>
            </a:r>
            <a:r>
              <a:rPr lang="zh-TW" altLang="en-US" sz="2000" dirty="0" smtClean="0"/>
              <a:t>年</a:t>
            </a:r>
            <a:r>
              <a:rPr lang="en-US" altLang="zh-TW" sz="2000" dirty="0" smtClean="0"/>
              <a:t>1-7</a:t>
            </a:r>
            <a:r>
              <a:rPr lang="zh-TW" altLang="en-US" sz="2000" dirty="0" smtClean="0"/>
              <a:t>月執行，若星光</a:t>
            </a:r>
            <a:r>
              <a:rPr lang="en-US" altLang="zh-TW" sz="2000" dirty="0" smtClean="0"/>
              <a:t>(</a:t>
            </a:r>
            <a:r>
              <a:rPr lang="zh-TW" altLang="en-US" sz="2000" dirty="0" smtClean="0"/>
              <a:t>上</a:t>
            </a:r>
            <a:r>
              <a:rPr lang="en-US" altLang="zh-TW" sz="2000" dirty="0" smtClean="0"/>
              <a:t>)</a:t>
            </a:r>
            <a:r>
              <a:rPr lang="zh-TW" altLang="en-US" sz="2000" dirty="0" smtClean="0"/>
              <a:t>執行剩餘</a:t>
            </a:r>
            <a:r>
              <a:rPr lang="en-US" altLang="zh-TW" sz="2000" dirty="0" smtClean="0"/>
              <a:t>5</a:t>
            </a:r>
            <a:r>
              <a:rPr lang="zh-TW" altLang="en-US" sz="2000" dirty="0" smtClean="0"/>
              <a:t>萬元，則由研發處收回統籌規劃</a:t>
            </a:r>
            <a:r>
              <a:rPr lang="en-US" altLang="zh-TW" sz="2000" dirty="0" smtClean="0"/>
              <a:t>)</a:t>
            </a:r>
          </a:p>
          <a:p>
            <a:pPr marL="471805">
              <a:lnSpc>
                <a:spcPct val="120000"/>
              </a:lnSpc>
              <a:buClr>
                <a:schemeClr val="accent1">
                  <a:lumMod val="75000"/>
                </a:schemeClr>
              </a:buClr>
              <a:tabLst>
                <a:tab pos="804863" algn="l"/>
              </a:tabLst>
            </a:pPr>
            <a:r>
              <a:rPr lang="zh-TW" altLang="en-US" sz="2400" dirty="0"/>
              <a:t>資本門</a:t>
            </a:r>
            <a:r>
              <a:rPr lang="zh-TW" altLang="en-US" sz="2400" dirty="0" smtClean="0"/>
              <a:t>計畫</a:t>
            </a:r>
            <a:r>
              <a:rPr lang="zh-TW" altLang="zh-TW" sz="2400" kern="100" dirty="0">
                <a:latin typeface="+mn-ea"/>
              </a:rPr>
              <a:t>如單位因執行</a:t>
            </a:r>
            <a:r>
              <a:rPr lang="zh-TW" altLang="zh-TW" sz="2400" kern="100" dirty="0" smtClean="0">
                <a:latin typeface="+mn-ea"/>
              </a:rPr>
              <a:t>過程</a:t>
            </a:r>
            <a:r>
              <a:rPr lang="zh-TW" altLang="en-US" sz="2400" kern="100" dirty="0" smtClean="0">
                <a:latin typeface="+mn-ea"/>
              </a:rPr>
              <a:t>發生</a:t>
            </a:r>
            <a:r>
              <a:rPr lang="zh-TW" altLang="zh-TW" sz="2400" kern="100" dirty="0" smtClean="0">
                <a:latin typeface="+mn-ea"/>
              </a:rPr>
              <a:t>困難</a:t>
            </a:r>
            <a:r>
              <a:rPr lang="zh-TW" altLang="zh-TW" sz="2400" kern="100" dirty="0">
                <a:latin typeface="+mn-ea"/>
              </a:rPr>
              <a:t>，請依規定時程提出計畫</a:t>
            </a:r>
            <a:r>
              <a:rPr lang="zh-TW" altLang="zh-TW" sz="2400" kern="100" dirty="0" smtClean="0">
                <a:latin typeface="+mn-ea"/>
              </a:rPr>
              <a:t>終止</a:t>
            </a:r>
            <a:r>
              <a:rPr lang="zh-TW" altLang="en-US" sz="2400" kern="100" dirty="0" smtClean="0">
                <a:latin typeface="+mn-ea"/>
              </a:rPr>
              <a:t>，</a:t>
            </a:r>
            <a:r>
              <a:rPr lang="zh-TW" altLang="zh-TW" sz="2400" kern="100" dirty="0" smtClean="0">
                <a:latin typeface="+mn-ea"/>
              </a:rPr>
              <a:t>研發</a:t>
            </a:r>
            <a:r>
              <a:rPr lang="zh-TW" altLang="zh-TW" sz="2400" kern="100" dirty="0">
                <a:latin typeface="+mn-ea"/>
              </a:rPr>
              <a:t>處</a:t>
            </a:r>
            <a:r>
              <a:rPr lang="zh-TW" altLang="zh-TW" sz="2400" kern="100" dirty="0" smtClean="0">
                <a:latin typeface="+mn-ea"/>
              </a:rPr>
              <a:t>將</a:t>
            </a:r>
            <a:r>
              <a:rPr lang="zh-TW" altLang="en-US" sz="2400" kern="100" dirty="0" smtClean="0">
                <a:latin typeface="+mn-ea"/>
              </a:rPr>
              <a:t>受理</a:t>
            </a:r>
            <a:r>
              <a:rPr lang="zh-TW" altLang="zh-TW" sz="2400" kern="100" dirty="0" smtClean="0">
                <a:latin typeface="+mn-ea"/>
              </a:rPr>
              <a:t>提案</a:t>
            </a:r>
            <a:r>
              <a:rPr lang="zh-TW" altLang="zh-TW" sz="2400" kern="100" dirty="0">
                <a:latin typeface="+mn-ea"/>
              </a:rPr>
              <a:t>至獎補助經費專責小組討論該案後續，並視當年度資本門整體執行狀況另作調整或遞補其他計畫</a:t>
            </a:r>
            <a:r>
              <a:rPr lang="zh-TW" altLang="zh-TW" sz="2400" kern="100" dirty="0" smtClean="0">
                <a:latin typeface="+mn-ea"/>
              </a:rPr>
              <a:t>。</a:t>
            </a:r>
            <a:endParaRPr lang="en-US" altLang="zh-TW" sz="2400" dirty="0" smtClean="0"/>
          </a:p>
          <a:p>
            <a:pPr marL="128905" indent="0">
              <a:buClr>
                <a:schemeClr val="accent1">
                  <a:lumMod val="75000"/>
                </a:schemeClr>
              </a:buClr>
              <a:buNone/>
              <a:tabLst>
                <a:tab pos="804863" algn="l"/>
              </a:tabLst>
            </a:pPr>
            <a:endParaRPr lang="en-US" altLang="zh-TW" sz="2400" dirty="0" smtClean="0"/>
          </a:p>
          <a:p>
            <a:pPr marL="471805" indent="-342900">
              <a:buClr>
                <a:schemeClr val="accent1">
                  <a:lumMod val="75000"/>
                </a:schemeClr>
              </a:buClr>
              <a:tabLst>
                <a:tab pos="804863" algn="l"/>
              </a:tabLst>
            </a:pPr>
            <a:endParaRPr lang="en-US" altLang="zh-TW" sz="2400" dirty="0" smtClean="0"/>
          </a:p>
          <a:p>
            <a:pPr marL="471805" indent="-342900">
              <a:buClr>
                <a:schemeClr val="accent1">
                  <a:lumMod val="75000"/>
                </a:schemeClr>
              </a:buClr>
              <a:tabLst>
                <a:tab pos="804863" algn="l"/>
              </a:tabLst>
            </a:pPr>
            <a:endParaRPr lang="en-US" altLang="zh-TW" sz="2400" dirty="0"/>
          </a:p>
          <a:p>
            <a:pPr marL="471805" indent="-342900">
              <a:buClr>
                <a:schemeClr val="accent1">
                  <a:lumMod val="75000"/>
                </a:schemeClr>
              </a:buClr>
              <a:tabLst>
                <a:tab pos="804863" algn="l"/>
              </a:tabLst>
            </a:pPr>
            <a:endParaRPr lang="en-US" altLang="zh-TW" sz="2400" dirty="0"/>
          </a:p>
          <a:p>
            <a:pPr marL="471805" indent="-342900">
              <a:buClr>
                <a:schemeClr val="accent1">
                  <a:lumMod val="75000"/>
                </a:schemeClr>
              </a:buClr>
              <a:tabLst>
                <a:tab pos="804863" algn="l"/>
              </a:tabLst>
            </a:pPr>
            <a:endParaRPr lang="en-US" altLang="zh-TW" sz="2400" dirty="0"/>
          </a:p>
          <a:p>
            <a:pPr marL="402336" lvl="1" indent="0">
              <a:buClr>
                <a:schemeClr val="accent4">
                  <a:lumMod val="75000"/>
                </a:schemeClr>
              </a:buClr>
              <a:buSzPct val="40000"/>
              <a:buNone/>
            </a:pPr>
            <a:endParaRPr lang="en-US" altLang="zh-TW" sz="2200" dirty="0" smtClean="0"/>
          </a:p>
        </p:txBody>
      </p:sp>
      <p:sp>
        <p:nvSpPr>
          <p:cNvPr id="9" name="投影片編號版面配置區 8"/>
          <p:cNvSpPr>
            <a:spLocks noGrp="1"/>
          </p:cNvSpPr>
          <p:nvPr>
            <p:ph type="sldNum" sz="quarter" idx="12"/>
          </p:nvPr>
        </p:nvSpPr>
        <p:spPr>
          <a:xfrm>
            <a:off x="8244408" y="6305550"/>
            <a:ext cx="826440" cy="476250"/>
          </a:xfrm>
        </p:spPr>
        <p:txBody>
          <a:bodyPr/>
          <a:lstStyle/>
          <a:p>
            <a:pPr algn="ctr"/>
            <a:fld id="{E5C7EF4D-DD50-400C-9F04-EB20CB99416E}" type="slidenum">
              <a:rPr lang="en-US" altLang="zh-TW" sz="2800" smtClean="0">
                <a:solidFill>
                  <a:schemeClr val="tx2"/>
                </a:solidFill>
              </a:rPr>
              <a:pPr algn="ctr"/>
              <a:t>5</a:t>
            </a:fld>
            <a:endParaRPr lang="zh-TW" dirty="0"/>
          </a:p>
        </p:txBody>
      </p:sp>
      <p:pic>
        <p:nvPicPr>
          <p:cNvPr id="5" name="圖片 4"/>
          <p:cNvPicPr>
            <a:picLocks noChangeAspect="1"/>
          </p:cNvPicPr>
          <p:nvPr/>
        </p:nvPicPr>
        <p:blipFill>
          <a:blip r:embed="rId3"/>
          <a:stretch>
            <a:fillRect/>
          </a:stretch>
        </p:blipFill>
        <p:spPr>
          <a:xfrm>
            <a:off x="5687268" y="-516"/>
            <a:ext cx="3456732" cy="695004"/>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475656" y="773599"/>
            <a:ext cx="6589199" cy="783193"/>
          </a:xfrm>
        </p:spPr>
        <p:txBody>
          <a:bodyPr>
            <a:normAutofit/>
          </a:bodyPr>
          <a:lstStyle/>
          <a:p>
            <a:r>
              <a:rPr lang="zh-TW" altLang="en-US" sz="3200" dirty="0" smtClean="0"/>
              <a:t>經費執行、核銷作業</a:t>
            </a:r>
            <a:r>
              <a:rPr lang="en-US" altLang="zh-TW" sz="3200" dirty="0" smtClean="0"/>
              <a:t>(</a:t>
            </a:r>
            <a:r>
              <a:rPr lang="zh-TW" altLang="en-US" sz="3200" dirty="0" smtClean="0"/>
              <a:t>續</a:t>
            </a:r>
            <a:r>
              <a:rPr lang="en-US" altLang="zh-TW" sz="3200" dirty="0" smtClean="0"/>
              <a:t>)</a:t>
            </a:r>
            <a:endParaRPr lang="zh-TW" sz="3200" dirty="0"/>
          </a:p>
        </p:txBody>
      </p:sp>
      <p:sp>
        <p:nvSpPr>
          <p:cNvPr id="3" name="Rectangle 2"/>
          <p:cNvSpPr>
            <a:spLocks noGrp="1"/>
          </p:cNvSpPr>
          <p:nvPr>
            <p:ph idx="1"/>
          </p:nvPr>
        </p:nvSpPr>
        <p:spPr>
          <a:xfrm>
            <a:off x="1475656" y="1556792"/>
            <a:ext cx="7272808" cy="4680520"/>
          </a:xfrm>
        </p:spPr>
        <p:txBody>
          <a:bodyPr>
            <a:normAutofit/>
          </a:bodyPr>
          <a:lstStyle/>
          <a:p>
            <a:pPr marL="471805" indent="-342900">
              <a:lnSpc>
                <a:spcPct val="120000"/>
              </a:lnSpc>
              <a:buClr>
                <a:schemeClr val="accent1">
                  <a:lumMod val="75000"/>
                </a:schemeClr>
              </a:buClr>
              <a:tabLst>
                <a:tab pos="804863" algn="l"/>
              </a:tabLst>
            </a:pPr>
            <a:r>
              <a:rPr lang="zh-TW" altLang="zh-TW" sz="2400" dirty="0" smtClean="0">
                <a:solidFill>
                  <a:srgbClr val="FF0000"/>
                </a:solidFill>
              </a:rPr>
              <a:t>請</a:t>
            </a:r>
            <a:r>
              <a:rPr lang="zh-TW" altLang="zh-TW" sz="2400" dirty="0">
                <a:solidFill>
                  <a:srgbClr val="FF0000"/>
                </a:solidFill>
              </a:rPr>
              <a:t>購單</a:t>
            </a:r>
            <a:r>
              <a:rPr lang="zh-TW" altLang="zh-TW" sz="2400" dirty="0"/>
              <a:t>製作請至本校總務處「總務資訊系統」</a:t>
            </a:r>
            <a:r>
              <a:rPr lang="zh-TW" altLang="en-US" sz="2400" dirty="0"/>
              <a:t>製作，「計畫編號」欄位</a:t>
            </a:r>
            <a:r>
              <a:rPr lang="zh-TW" altLang="en-US" sz="2400" dirty="0" smtClean="0"/>
              <a:t>上</a:t>
            </a:r>
            <a:r>
              <a:rPr lang="zh-TW" altLang="en-US" sz="2400" dirty="0" smtClean="0">
                <a:solidFill>
                  <a:srgbClr val="FF0000"/>
                </a:solidFill>
              </a:rPr>
              <a:t>請註明獎補助計畫</a:t>
            </a:r>
            <a:r>
              <a:rPr lang="zh-TW" altLang="en-US" sz="2400" dirty="0">
                <a:solidFill>
                  <a:srgbClr val="FF0000"/>
                </a:solidFill>
              </a:rPr>
              <a:t>編號</a:t>
            </a:r>
            <a:r>
              <a:rPr lang="zh-TW" altLang="en-US" sz="2400" dirty="0"/>
              <a:t>，如：</a:t>
            </a:r>
            <a:r>
              <a:rPr lang="en-US" altLang="zh-TW" sz="2400" dirty="0">
                <a:solidFill>
                  <a:srgbClr val="FF0000"/>
                </a:solidFill>
              </a:rPr>
              <a:t>9991***-*******</a:t>
            </a:r>
            <a:r>
              <a:rPr lang="zh-TW" altLang="en-US" sz="2400" dirty="0"/>
              <a:t>，</a:t>
            </a:r>
            <a:r>
              <a:rPr lang="zh-TW" altLang="zh-TW" sz="2400" dirty="0">
                <a:solidFill>
                  <a:srgbClr val="FF0000"/>
                </a:solidFill>
              </a:rPr>
              <a:t>請款單</a:t>
            </a:r>
            <a:r>
              <a:rPr lang="zh-TW" altLang="zh-TW" sz="2400" dirty="0"/>
              <a:t>則請註記於表單左上方</a:t>
            </a:r>
            <a:r>
              <a:rPr lang="zh-TW" altLang="en-US" sz="2400" dirty="0" smtClean="0"/>
              <a:t>。</a:t>
            </a:r>
            <a:endParaRPr lang="en-US" altLang="zh-TW" sz="2400" dirty="0" smtClean="0"/>
          </a:p>
          <a:p>
            <a:pPr marL="471805" indent="-342900">
              <a:buClr>
                <a:schemeClr val="accent1">
                  <a:lumMod val="75000"/>
                </a:schemeClr>
              </a:buClr>
              <a:tabLst>
                <a:tab pos="804863" algn="l"/>
              </a:tabLst>
            </a:pPr>
            <a:r>
              <a:rPr lang="zh-TW" altLang="zh-TW" sz="2400" dirty="0"/>
              <a:t>核銷所需之黏貼憑證、單據：一式一份</a:t>
            </a:r>
            <a:r>
              <a:rPr lang="zh-TW" altLang="en-US" sz="2400" dirty="0" smtClean="0"/>
              <a:t>。</a:t>
            </a:r>
            <a:endParaRPr lang="en-US" altLang="zh-TW" sz="2400" dirty="0"/>
          </a:p>
          <a:p>
            <a:pPr marL="471805">
              <a:buClr>
                <a:schemeClr val="accent1">
                  <a:lumMod val="75000"/>
                </a:schemeClr>
              </a:buClr>
              <a:tabLst>
                <a:tab pos="804863" algn="l"/>
              </a:tabLst>
            </a:pPr>
            <a:r>
              <a:rPr lang="zh-TW" altLang="en-US" sz="2400" dirty="0"/>
              <a:t>核銷單傳遞</a:t>
            </a:r>
            <a:r>
              <a:rPr lang="zh-TW" altLang="en-US" sz="2400" dirty="0" smtClean="0"/>
              <a:t>流程：</a:t>
            </a:r>
            <a:endParaRPr lang="en-US" altLang="zh-TW" sz="2400" dirty="0" smtClean="0"/>
          </a:p>
          <a:p>
            <a:pPr marL="0" indent="0">
              <a:buNone/>
            </a:pPr>
            <a:r>
              <a:rPr lang="zh-TW" altLang="en-US" sz="2400" dirty="0"/>
              <a:t> </a:t>
            </a:r>
            <a:r>
              <a:rPr lang="zh-TW" altLang="en-US" sz="2400" dirty="0" smtClean="0"/>
              <a:t>     </a:t>
            </a:r>
            <a:r>
              <a:rPr lang="en-US" altLang="zh-TW" sz="2000" dirty="0" smtClean="0"/>
              <a:t>(</a:t>
            </a:r>
            <a:r>
              <a:rPr lang="en-US" altLang="zh-TW" sz="2000" dirty="0"/>
              <a:t>1)</a:t>
            </a:r>
            <a:r>
              <a:rPr lang="zh-TW" altLang="zh-TW" sz="2000" dirty="0"/>
              <a:t>經常門（不含列管物品）：各單位→研發處→會計室。</a:t>
            </a:r>
          </a:p>
          <a:p>
            <a:pPr marL="0" indent="0">
              <a:buNone/>
            </a:pPr>
            <a:r>
              <a:rPr lang="zh-TW" altLang="en-US" sz="2000" dirty="0" smtClean="0"/>
              <a:t>       </a:t>
            </a:r>
            <a:r>
              <a:rPr lang="en-US" altLang="zh-TW" sz="2000" dirty="0" smtClean="0"/>
              <a:t>(</a:t>
            </a:r>
            <a:r>
              <a:rPr lang="en-US" altLang="zh-TW" sz="2000" dirty="0"/>
              <a:t>2)</a:t>
            </a:r>
            <a:r>
              <a:rPr lang="zh-TW" altLang="zh-TW" sz="2000" dirty="0">
                <a:solidFill>
                  <a:srgbClr val="FF0000"/>
                </a:solidFill>
              </a:rPr>
              <a:t>資本門及經常門列管物品：</a:t>
            </a:r>
          </a:p>
          <a:p>
            <a:pPr marL="0" indent="0">
              <a:buNone/>
            </a:pPr>
            <a:r>
              <a:rPr lang="zh-TW" altLang="en-US" sz="2000" dirty="0" smtClean="0"/>
              <a:t>            </a:t>
            </a:r>
            <a:r>
              <a:rPr lang="en-US" altLang="zh-TW" sz="2000" dirty="0" smtClean="0"/>
              <a:t>A</a:t>
            </a:r>
            <a:r>
              <a:rPr lang="en-US" altLang="zh-TW" sz="2000" dirty="0"/>
              <a:t>.</a:t>
            </a:r>
            <a:r>
              <a:rPr lang="zh-TW" altLang="zh-TW" sz="2000" dirty="0"/>
              <a:t>總務處處理：各單位→研發處→</a:t>
            </a:r>
            <a:r>
              <a:rPr lang="zh-TW" altLang="zh-TW" sz="2000" dirty="0">
                <a:solidFill>
                  <a:srgbClr val="FF0000"/>
                </a:solidFill>
              </a:rPr>
              <a:t>資產組</a:t>
            </a:r>
            <a:r>
              <a:rPr lang="zh-TW" altLang="zh-TW" sz="2000" dirty="0"/>
              <a:t>→會計室。</a:t>
            </a:r>
          </a:p>
          <a:p>
            <a:pPr marL="0" indent="0">
              <a:buNone/>
            </a:pPr>
            <a:r>
              <a:rPr lang="zh-TW" altLang="en-US" sz="2000" dirty="0" smtClean="0"/>
              <a:t>            </a:t>
            </a:r>
            <a:r>
              <a:rPr lang="en-US" altLang="zh-TW" sz="2000" dirty="0" smtClean="0"/>
              <a:t>B</a:t>
            </a:r>
            <a:r>
              <a:rPr lang="en-US" altLang="zh-TW" sz="2000" dirty="0"/>
              <a:t>.</a:t>
            </a:r>
            <a:r>
              <a:rPr lang="zh-TW" altLang="zh-TW" sz="2000" dirty="0"/>
              <a:t>自行處理：各單位→研發處→</a:t>
            </a:r>
            <a:r>
              <a:rPr lang="zh-TW" altLang="zh-TW" sz="2000" dirty="0">
                <a:solidFill>
                  <a:srgbClr val="FF0000"/>
                </a:solidFill>
              </a:rPr>
              <a:t>資產組</a:t>
            </a:r>
            <a:r>
              <a:rPr lang="zh-TW" altLang="zh-TW" sz="2000" dirty="0"/>
              <a:t>→會計室。</a:t>
            </a:r>
          </a:p>
          <a:p>
            <a:pPr marL="128905" indent="0">
              <a:buClr>
                <a:schemeClr val="accent1">
                  <a:lumMod val="75000"/>
                </a:schemeClr>
              </a:buClr>
              <a:buNone/>
              <a:tabLst>
                <a:tab pos="804863" algn="l"/>
              </a:tabLst>
            </a:pPr>
            <a:endParaRPr lang="en-US" altLang="zh-TW" sz="2400" dirty="0" smtClean="0"/>
          </a:p>
          <a:p>
            <a:pPr marL="471805" indent="-342900">
              <a:buClr>
                <a:schemeClr val="accent1">
                  <a:lumMod val="75000"/>
                </a:schemeClr>
              </a:buClr>
              <a:tabLst>
                <a:tab pos="804863" algn="l"/>
              </a:tabLst>
            </a:pPr>
            <a:endParaRPr lang="en-US" altLang="zh-TW" sz="2400" dirty="0" smtClean="0"/>
          </a:p>
          <a:p>
            <a:pPr marL="471805" indent="-342900">
              <a:buClr>
                <a:schemeClr val="accent1">
                  <a:lumMod val="75000"/>
                </a:schemeClr>
              </a:buClr>
              <a:tabLst>
                <a:tab pos="804863" algn="l"/>
              </a:tabLst>
            </a:pPr>
            <a:endParaRPr lang="en-US" altLang="zh-TW" sz="2400" dirty="0"/>
          </a:p>
          <a:p>
            <a:pPr marL="471805" indent="-342900">
              <a:buClr>
                <a:schemeClr val="accent1">
                  <a:lumMod val="75000"/>
                </a:schemeClr>
              </a:buClr>
              <a:tabLst>
                <a:tab pos="804863" algn="l"/>
              </a:tabLst>
            </a:pPr>
            <a:endParaRPr lang="en-US" altLang="zh-TW" sz="2400" dirty="0"/>
          </a:p>
          <a:p>
            <a:pPr marL="471805" indent="-342900">
              <a:buClr>
                <a:schemeClr val="accent1">
                  <a:lumMod val="75000"/>
                </a:schemeClr>
              </a:buClr>
              <a:tabLst>
                <a:tab pos="804863" algn="l"/>
              </a:tabLst>
            </a:pPr>
            <a:endParaRPr lang="en-US" altLang="zh-TW" sz="2400" dirty="0"/>
          </a:p>
          <a:p>
            <a:pPr marL="402336" lvl="1" indent="0">
              <a:buClr>
                <a:schemeClr val="accent4">
                  <a:lumMod val="75000"/>
                </a:schemeClr>
              </a:buClr>
              <a:buSzPct val="40000"/>
              <a:buNone/>
            </a:pPr>
            <a:endParaRPr lang="en-US" altLang="zh-TW" sz="2200" dirty="0" smtClean="0"/>
          </a:p>
        </p:txBody>
      </p:sp>
      <p:sp>
        <p:nvSpPr>
          <p:cNvPr id="9" name="投影片編號版面配置區 8"/>
          <p:cNvSpPr>
            <a:spLocks noGrp="1"/>
          </p:cNvSpPr>
          <p:nvPr>
            <p:ph type="sldNum" sz="quarter" idx="12"/>
          </p:nvPr>
        </p:nvSpPr>
        <p:spPr>
          <a:xfrm>
            <a:off x="8244408" y="6305550"/>
            <a:ext cx="826440" cy="476250"/>
          </a:xfrm>
        </p:spPr>
        <p:txBody>
          <a:bodyPr/>
          <a:lstStyle/>
          <a:p>
            <a:pPr algn="ctr"/>
            <a:fld id="{E5C7EF4D-DD50-400C-9F04-EB20CB99416E}" type="slidenum">
              <a:rPr lang="en-US" altLang="zh-TW" sz="2800" smtClean="0">
                <a:solidFill>
                  <a:schemeClr val="tx2"/>
                </a:solidFill>
              </a:rPr>
              <a:pPr algn="ctr"/>
              <a:t>6</a:t>
            </a:fld>
            <a:endParaRPr lang="zh-TW" dirty="0"/>
          </a:p>
        </p:txBody>
      </p:sp>
      <p:pic>
        <p:nvPicPr>
          <p:cNvPr id="5" name="圖片 4"/>
          <p:cNvPicPr>
            <a:picLocks noChangeAspect="1"/>
          </p:cNvPicPr>
          <p:nvPr/>
        </p:nvPicPr>
        <p:blipFill>
          <a:blip r:embed="rId3"/>
          <a:stretch>
            <a:fillRect/>
          </a:stretch>
        </p:blipFill>
        <p:spPr>
          <a:xfrm>
            <a:off x="5687268" y="-516"/>
            <a:ext cx="3456732" cy="695004"/>
          </a:xfrm>
          <a:prstGeom prst="rect">
            <a:avLst/>
          </a:prstGeom>
        </p:spPr>
      </p:pic>
    </p:spTree>
    <p:extLst>
      <p:ext uri="{BB962C8B-B14F-4D97-AF65-F5344CB8AC3E}">
        <p14:creationId xmlns:p14="http://schemas.microsoft.com/office/powerpoint/2010/main" val="20512420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547664" y="850772"/>
            <a:ext cx="6589199" cy="848518"/>
          </a:xfrm>
        </p:spPr>
        <p:txBody>
          <a:bodyPr>
            <a:noAutofit/>
          </a:bodyPr>
          <a:lstStyle/>
          <a:p>
            <a:r>
              <a:rPr lang="zh-TW" altLang="en-US" sz="3200" dirty="0"/>
              <a:t>百萬</a:t>
            </a:r>
            <a:r>
              <a:rPr lang="zh-TW" altLang="en-US" sz="3200" dirty="0" smtClean="0"/>
              <a:t>以上</a:t>
            </a:r>
            <a:r>
              <a:rPr lang="en-US" altLang="zh-TW" sz="3200" dirty="0" smtClean="0"/>
              <a:t>/</a:t>
            </a:r>
            <a:r>
              <a:rPr lang="zh-TW" altLang="en-US" sz="3200" dirty="0" smtClean="0"/>
              <a:t>下採購案相關</a:t>
            </a:r>
            <a:r>
              <a:rPr lang="zh-TW" altLang="en-US" sz="3200" dirty="0"/>
              <a:t>時程說明</a:t>
            </a:r>
            <a:br>
              <a:rPr lang="zh-TW" altLang="en-US" sz="3200" dirty="0"/>
            </a:br>
            <a:endParaRPr lang="zh-TW" altLang="en-US" sz="3200" dirty="0"/>
          </a:p>
        </p:txBody>
      </p:sp>
      <p:sp>
        <p:nvSpPr>
          <p:cNvPr id="3" name="內容版面配置區 2"/>
          <p:cNvSpPr>
            <a:spLocks noGrp="1"/>
          </p:cNvSpPr>
          <p:nvPr>
            <p:ph idx="1"/>
          </p:nvPr>
        </p:nvSpPr>
        <p:spPr>
          <a:xfrm>
            <a:off x="1763688" y="2204864"/>
            <a:ext cx="7176963" cy="3777622"/>
          </a:xfrm>
        </p:spPr>
        <p:txBody>
          <a:bodyPr>
            <a:normAutofit/>
          </a:bodyPr>
          <a:lstStyle/>
          <a:p>
            <a:pPr marL="0" indent="0">
              <a:buNone/>
            </a:pPr>
            <a:r>
              <a:rPr lang="zh-TW" altLang="zh-TW" sz="2400" dirty="0">
                <a:latin typeface="+mn-ea"/>
              </a:rPr>
              <a:t>依前次</a:t>
            </a:r>
            <a:r>
              <a:rPr lang="en-US" altLang="zh-TW" sz="2400" dirty="0">
                <a:latin typeface="+mn-ea"/>
              </a:rPr>
              <a:t>(109.10.14)</a:t>
            </a:r>
            <a:r>
              <a:rPr lang="zh-TW" altLang="zh-TW" sz="2400" dirty="0">
                <a:latin typeface="+mn-ea"/>
              </a:rPr>
              <a:t>獎補助專責小組會議決議，由研發處規劃擬訂百萬以上採購時程表，如下表所示</a:t>
            </a:r>
            <a:r>
              <a:rPr lang="zh-TW" altLang="zh-TW" sz="2400" dirty="0" smtClean="0">
                <a:latin typeface="+mn-ea"/>
              </a:rPr>
              <a:t>。</a:t>
            </a:r>
            <a:endParaRPr lang="en-US" altLang="zh-TW" sz="2400" dirty="0" smtClean="0">
              <a:latin typeface="+mn-ea"/>
            </a:endParaRPr>
          </a:p>
          <a:p>
            <a:pPr marL="0" indent="0">
              <a:buNone/>
            </a:pPr>
            <a:r>
              <a:rPr lang="zh-TW" altLang="zh-TW" sz="2800" dirty="0">
                <a:solidFill>
                  <a:schemeClr val="tx1"/>
                </a:solidFill>
                <a:latin typeface="+mn-ea"/>
                <a:cs typeface="Times New Roman" panose="02020603050405020304" pitchFamily="18" charset="0"/>
              </a:rPr>
              <a:t>一、重點儀器採購案</a:t>
            </a:r>
            <a:endParaRPr lang="zh-TW" altLang="zh-TW" sz="2800" dirty="0">
              <a:solidFill>
                <a:schemeClr val="tx1"/>
              </a:solidFill>
              <a:latin typeface="+mn-ea"/>
            </a:endParaRPr>
          </a:p>
          <a:p>
            <a:pPr marL="0" indent="0">
              <a:buNone/>
            </a:pPr>
            <a:r>
              <a:rPr lang="zh-TW" altLang="zh-TW" sz="2800" dirty="0">
                <a:solidFill>
                  <a:schemeClr val="tx1"/>
                </a:solidFill>
                <a:latin typeface="+mn-ea"/>
                <a:cs typeface="Times New Roman" panose="02020603050405020304" pitchFamily="18" charset="0"/>
              </a:rPr>
              <a:t>二、百萬以上採購案</a:t>
            </a:r>
            <a:r>
              <a:rPr lang="en-US" altLang="zh-TW" sz="2800" dirty="0">
                <a:solidFill>
                  <a:schemeClr val="tx1"/>
                </a:solidFill>
                <a:latin typeface="+mn-ea"/>
                <a:cs typeface="Times New Roman" panose="02020603050405020304" pitchFamily="18" charset="0"/>
              </a:rPr>
              <a:t>(</a:t>
            </a:r>
            <a:r>
              <a:rPr lang="zh-TW" altLang="en-US" sz="2800" dirty="0">
                <a:solidFill>
                  <a:schemeClr val="tx1"/>
                </a:solidFill>
                <a:latin typeface="+mn-ea"/>
                <a:cs typeface="Times New Roman" panose="02020603050405020304" pitchFamily="18" charset="0"/>
              </a:rPr>
              <a:t>不含重點儀器</a:t>
            </a:r>
            <a:r>
              <a:rPr lang="en-US" altLang="zh-TW" sz="2800" dirty="0" smtClean="0">
                <a:solidFill>
                  <a:schemeClr val="tx1"/>
                </a:solidFill>
                <a:latin typeface="+mn-ea"/>
                <a:cs typeface="Times New Roman" panose="02020603050405020304" pitchFamily="18" charset="0"/>
              </a:rPr>
              <a:t>)</a:t>
            </a:r>
          </a:p>
          <a:p>
            <a:pPr marL="0" indent="0">
              <a:buNone/>
            </a:pPr>
            <a:r>
              <a:rPr lang="zh-TW" altLang="zh-TW" sz="2800" dirty="0">
                <a:latin typeface="+mn-ea"/>
                <a:cs typeface="Times New Roman" panose="02020603050405020304" pitchFamily="18" charset="0"/>
              </a:rPr>
              <a:t>三、百萬以下採購</a:t>
            </a:r>
            <a:r>
              <a:rPr lang="zh-TW" altLang="zh-TW" sz="2800" dirty="0" smtClean="0">
                <a:latin typeface="+mn-ea"/>
                <a:cs typeface="Times New Roman" panose="02020603050405020304" pitchFamily="18" charset="0"/>
              </a:rPr>
              <a:t>案</a:t>
            </a:r>
            <a:endParaRPr lang="zh-TW" altLang="zh-TW" sz="2800" dirty="0">
              <a:latin typeface="+mn-ea"/>
            </a:endParaRPr>
          </a:p>
          <a:p>
            <a:pPr marL="514350" indent="-514350">
              <a:buFont typeface="+mj-lt"/>
              <a:buAutoNum type="arabicPeriod"/>
            </a:pPr>
            <a:endParaRPr lang="zh-TW" altLang="en-US" sz="3200" dirty="0">
              <a:solidFill>
                <a:schemeClr val="tx1"/>
              </a:solidFill>
              <a:latin typeface="微軟正黑體" panose="020B0604030504040204" pitchFamily="34" charset="-120"/>
            </a:endParaRPr>
          </a:p>
          <a:p>
            <a:pPr marL="514350" indent="-514350">
              <a:buFont typeface="+mj-lt"/>
              <a:buAutoNum type="arabicPeriod"/>
            </a:pPr>
            <a:endParaRPr lang="en-US" altLang="zh-TW" sz="3200" dirty="0"/>
          </a:p>
          <a:p>
            <a:pPr marL="514350" indent="-514350">
              <a:buFont typeface="+mj-lt"/>
              <a:buAutoNum type="arabicPeriod"/>
            </a:pPr>
            <a:endParaRPr lang="zh-TW" altLang="en-US" sz="3200" dirty="0"/>
          </a:p>
        </p:txBody>
      </p:sp>
      <p:sp>
        <p:nvSpPr>
          <p:cNvPr id="4" name="投影片編號版面配置區 3"/>
          <p:cNvSpPr>
            <a:spLocks noGrp="1"/>
          </p:cNvSpPr>
          <p:nvPr>
            <p:ph type="sldNum" sz="quarter" idx="12"/>
          </p:nvPr>
        </p:nvSpPr>
        <p:spPr>
          <a:xfrm>
            <a:off x="7923625" y="6165304"/>
            <a:ext cx="584978" cy="365125"/>
          </a:xfrm>
        </p:spPr>
        <p:txBody>
          <a:bodyPr/>
          <a:lstStyle/>
          <a:p>
            <a:pPr algn="ctr"/>
            <a:fld id="{E5C7EF4D-DD50-400C-9F04-EB20CB99416E}" type="slidenum">
              <a:rPr lang="en-US" altLang="zh-TW" sz="2800" smtClean="0">
                <a:solidFill>
                  <a:schemeClr val="tx2"/>
                </a:solidFill>
              </a:rPr>
              <a:pPr algn="ctr"/>
              <a:t>7</a:t>
            </a:fld>
            <a:endParaRPr lang="zh-TW"/>
          </a:p>
        </p:txBody>
      </p:sp>
      <p:pic>
        <p:nvPicPr>
          <p:cNvPr id="6" name="圖片 5"/>
          <p:cNvPicPr>
            <a:picLocks noChangeAspect="1"/>
          </p:cNvPicPr>
          <p:nvPr/>
        </p:nvPicPr>
        <p:blipFill>
          <a:blip r:embed="rId2"/>
          <a:stretch>
            <a:fillRect/>
          </a:stretch>
        </p:blipFill>
        <p:spPr>
          <a:xfrm>
            <a:off x="5687268" y="-516"/>
            <a:ext cx="3456732" cy="695004"/>
          </a:xfrm>
          <a:prstGeom prst="rect">
            <a:avLst/>
          </a:prstGeom>
        </p:spPr>
      </p:pic>
    </p:spTree>
    <p:extLst>
      <p:ext uri="{BB962C8B-B14F-4D97-AF65-F5344CB8AC3E}">
        <p14:creationId xmlns:p14="http://schemas.microsoft.com/office/powerpoint/2010/main" val="25083763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294452" y="800141"/>
            <a:ext cx="7816444" cy="783193"/>
          </a:xfrm>
        </p:spPr>
        <p:txBody>
          <a:bodyPr>
            <a:noAutofit/>
          </a:bodyPr>
          <a:lstStyle/>
          <a:p>
            <a:r>
              <a:rPr lang="zh-TW" altLang="en-US" sz="3200" b="1" dirty="0"/>
              <a:t>一、重點儀器採購案</a:t>
            </a:r>
            <a:r>
              <a:rPr lang="zh-TW" altLang="en-US" sz="3200" dirty="0"/>
              <a:t/>
            </a:r>
            <a:br>
              <a:rPr lang="zh-TW" altLang="en-US" sz="3200" dirty="0"/>
            </a:br>
            <a:endParaRPr lang="zh-TW" sz="3200" dirty="0"/>
          </a:p>
        </p:txBody>
      </p:sp>
      <p:sp>
        <p:nvSpPr>
          <p:cNvPr id="3" name="Rectangle 2"/>
          <p:cNvSpPr>
            <a:spLocks noGrp="1"/>
          </p:cNvSpPr>
          <p:nvPr>
            <p:ph idx="1"/>
          </p:nvPr>
        </p:nvSpPr>
        <p:spPr>
          <a:xfrm>
            <a:off x="987923" y="1375739"/>
            <a:ext cx="7272808" cy="4820766"/>
          </a:xfrm>
        </p:spPr>
        <p:txBody>
          <a:bodyPr>
            <a:normAutofit/>
          </a:bodyPr>
          <a:lstStyle/>
          <a:p>
            <a:pPr marL="471805" indent="-342900">
              <a:buClr>
                <a:schemeClr val="accent1">
                  <a:lumMod val="75000"/>
                </a:schemeClr>
              </a:buClr>
              <a:tabLst>
                <a:tab pos="804863" algn="l"/>
              </a:tabLst>
            </a:pPr>
            <a:endParaRPr lang="en-US" altLang="zh-TW" sz="2000" dirty="0"/>
          </a:p>
          <a:p>
            <a:pPr marL="128905" indent="0">
              <a:buClr>
                <a:schemeClr val="accent1">
                  <a:lumMod val="75000"/>
                </a:schemeClr>
              </a:buClr>
              <a:buNone/>
              <a:tabLst>
                <a:tab pos="804863" algn="l"/>
              </a:tabLst>
            </a:pPr>
            <a:endParaRPr lang="en-US" altLang="zh-TW" sz="2400" dirty="0"/>
          </a:p>
          <a:p>
            <a:pPr marL="402336" lvl="1" indent="0">
              <a:buClr>
                <a:schemeClr val="accent4">
                  <a:lumMod val="75000"/>
                </a:schemeClr>
              </a:buClr>
              <a:buSzPct val="40000"/>
              <a:buNone/>
            </a:pPr>
            <a:endParaRPr lang="en-US" altLang="zh-TW" sz="2200" dirty="0" smtClean="0"/>
          </a:p>
        </p:txBody>
      </p:sp>
      <p:sp>
        <p:nvSpPr>
          <p:cNvPr id="9" name="投影片編號版面配置區 8"/>
          <p:cNvSpPr>
            <a:spLocks noGrp="1"/>
          </p:cNvSpPr>
          <p:nvPr>
            <p:ph type="sldNum" sz="quarter" idx="12"/>
          </p:nvPr>
        </p:nvSpPr>
        <p:spPr>
          <a:xfrm>
            <a:off x="8244408" y="6305550"/>
            <a:ext cx="826440" cy="476250"/>
          </a:xfrm>
        </p:spPr>
        <p:txBody>
          <a:bodyPr/>
          <a:lstStyle/>
          <a:p>
            <a:pPr algn="ctr"/>
            <a:fld id="{E5C7EF4D-DD50-400C-9F04-EB20CB99416E}" type="slidenum">
              <a:rPr lang="en-US" altLang="zh-TW" sz="2800" smtClean="0">
                <a:solidFill>
                  <a:schemeClr val="tx2"/>
                </a:solidFill>
              </a:rPr>
              <a:pPr algn="ctr"/>
              <a:t>8</a:t>
            </a:fld>
            <a:endParaRPr lang="zh-TW" dirty="0"/>
          </a:p>
        </p:txBody>
      </p:sp>
      <p:pic>
        <p:nvPicPr>
          <p:cNvPr id="5" name="圖片 4"/>
          <p:cNvPicPr>
            <a:picLocks noChangeAspect="1"/>
          </p:cNvPicPr>
          <p:nvPr/>
        </p:nvPicPr>
        <p:blipFill>
          <a:blip r:embed="rId3"/>
          <a:stretch>
            <a:fillRect/>
          </a:stretch>
        </p:blipFill>
        <p:spPr>
          <a:xfrm>
            <a:off x="5687268" y="-516"/>
            <a:ext cx="3456732" cy="695004"/>
          </a:xfrm>
          <a:prstGeom prst="rect">
            <a:avLst/>
          </a:prstGeom>
        </p:spPr>
      </p:pic>
      <p:graphicFrame>
        <p:nvGraphicFramePr>
          <p:cNvPr id="10" name="表格 9"/>
          <p:cNvGraphicFramePr>
            <a:graphicFrameLocks noGrp="1"/>
          </p:cNvGraphicFramePr>
          <p:nvPr>
            <p:extLst>
              <p:ext uri="{D42A27DB-BD31-4B8C-83A1-F6EECF244321}">
                <p14:modId xmlns:p14="http://schemas.microsoft.com/office/powerpoint/2010/main" val="2367595446"/>
              </p:ext>
            </p:extLst>
          </p:nvPr>
        </p:nvGraphicFramePr>
        <p:xfrm>
          <a:off x="445123" y="1844824"/>
          <a:ext cx="8593960" cy="3681111"/>
        </p:xfrm>
        <a:graphic>
          <a:graphicData uri="http://schemas.openxmlformats.org/drawingml/2006/table">
            <a:tbl>
              <a:tblPr firstRow="1" bandRow="1">
                <a:tableStyleId>{9DCAF9ED-07DC-4A11-8D7F-57B35C25682E}</a:tableStyleId>
              </a:tblPr>
              <a:tblGrid>
                <a:gridCol w="1209602">
                  <a:extLst>
                    <a:ext uri="{9D8B030D-6E8A-4147-A177-3AD203B41FA5}">
                      <a16:colId xmlns:a16="http://schemas.microsoft.com/office/drawing/2014/main" val="20000"/>
                    </a:ext>
                  </a:extLst>
                </a:gridCol>
                <a:gridCol w="2554383">
                  <a:extLst>
                    <a:ext uri="{9D8B030D-6E8A-4147-A177-3AD203B41FA5}">
                      <a16:colId xmlns:a16="http://schemas.microsoft.com/office/drawing/2014/main" val="20001"/>
                    </a:ext>
                  </a:extLst>
                </a:gridCol>
                <a:gridCol w="2616203">
                  <a:extLst>
                    <a:ext uri="{9D8B030D-6E8A-4147-A177-3AD203B41FA5}">
                      <a16:colId xmlns:a16="http://schemas.microsoft.com/office/drawing/2014/main" val="20002"/>
                    </a:ext>
                  </a:extLst>
                </a:gridCol>
                <a:gridCol w="2213772">
                  <a:extLst>
                    <a:ext uri="{9D8B030D-6E8A-4147-A177-3AD203B41FA5}">
                      <a16:colId xmlns:a16="http://schemas.microsoft.com/office/drawing/2014/main" val="20003"/>
                    </a:ext>
                  </a:extLst>
                </a:gridCol>
              </a:tblGrid>
              <a:tr h="1084472">
                <a:tc>
                  <a:txBody>
                    <a:bodyPr/>
                    <a:lstStyle/>
                    <a:p>
                      <a:pPr>
                        <a:spcAft>
                          <a:spcPts val="0"/>
                        </a:spcAft>
                      </a:pPr>
                      <a:r>
                        <a:rPr lang="zh-TW" sz="1600" kern="100" dirty="0">
                          <a:effectLst/>
                          <a:latin typeface="+mj-ea"/>
                          <a:ea typeface="+mj-ea"/>
                        </a:rPr>
                        <a:t>項目類別</a:t>
                      </a:r>
                      <a:endParaRPr lang="zh-TW" sz="1600" kern="100" dirty="0">
                        <a:effectLst/>
                        <a:latin typeface="+mj-ea"/>
                        <a:ea typeface="+mj-ea"/>
                        <a:cs typeface="Times New Roman" panose="02020603050405020304" pitchFamily="18" charset="0"/>
                      </a:endParaRPr>
                    </a:p>
                  </a:txBody>
                  <a:tcPr marL="51037" marR="510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zh-TW" sz="1600" kern="100" dirty="0">
                          <a:effectLst/>
                          <a:latin typeface="+mj-ea"/>
                          <a:ea typeface="+mj-ea"/>
                        </a:rPr>
                        <a:t>請購起訖日</a:t>
                      </a:r>
                    </a:p>
                    <a:p>
                      <a:pPr>
                        <a:spcAft>
                          <a:spcPts val="0"/>
                        </a:spcAft>
                      </a:pPr>
                      <a:r>
                        <a:rPr lang="en-US" sz="1600" kern="100" dirty="0">
                          <a:effectLst/>
                          <a:latin typeface="+mj-ea"/>
                          <a:ea typeface="+mj-ea"/>
                        </a:rPr>
                        <a:t>(</a:t>
                      </a:r>
                      <a:r>
                        <a:rPr lang="zh-TW" sz="1600" kern="100" dirty="0">
                          <a:effectLst/>
                          <a:latin typeface="+mj-ea"/>
                          <a:ea typeface="+mj-ea"/>
                        </a:rPr>
                        <a:t>請購單送達研發處</a:t>
                      </a:r>
                      <a:r>
                        <a:rPr lang="en-US" sz="1600" kern="100" dirty="0">
                          <a:effectLst/>
                          <a:latin typeface="+mj-ea"/>
                          <a:ea typeface="+mj-ea"/>
                        </a:rPr>
                        <a:t>)</a:t>
                      </a:r>
                      <a:endParaRPr lang="zh-TW" sz="1600" kern="100" dirty="0">
                        <a:effectLst/>
                        <a:latin typeface="+mj-ea"/>
                        <a:ea typeface="+mj-ea"/>
                        <a:cs typeface="Times New Roman" panose="02020603050405020304" pitchFamily="18" charset="0"/>
                      </a:endParaRPr>
                    </a:p>
                  </a:txBody>
                  <a:tcPr marL="51037" marR="510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zh-TW" sz="1600" kern="100" dirty="0">
                          <a:effectLst/>
                          <a:latin typeface="+mj-ea"/>
                          <a:ea typeface="+mj-ea"/>
                        </a:rPr>
                        <a:t>計畫撤案截止日</a:t>
                      </a:r>
                      <a:r>
                        <a:rPr lang="en-US" sz="1600" kern="100" dirty="0">
                          <a:effectLst/>
                          <a:latin typeface="+mj-ea"/>
                          <a:ea typeface="+mj-ea"/>
                        </a:rPr>
                        <a:t>(</a:t>
                      </a:r>
                      <a:r>
                        <a:rPr lang="zh-TW" sz="1600" kern="100" dirty="0">
                          <a:effectLst/>
                          <a:latin typeface="+mj-ea"/>
                          <a:ea typeface="+mj-ea"/>
                        </a:rPr>
                        <a:t>註一</a:t>
                      </a:r>
                      <a:r>
                        <a:rPr lang="en-US" sz="1600" kern="100" dirty="0">
                          <a:effectLst/>
                          <a:latin typeface="+mj-ea"/>
                          <a:ea typeface="+mj-ea"/>
                        </a:rPr>
                        <a:t>)</a:t>
                      </a:r>
                      <a:endParaRPr lang="zh-TW" sz="1600" kern="100" dirty="0">
                        <a:effectLst/>
                        <a:latin typeface="+mj-ea"/>
                        <a:ea typeface="+mj-ea"/>
                      </a:endParaRPr>
                    </a:p>
                    <a:p>
                      <a:pPr>
                        <a:spcAft>
                          <a:spcPts val="0"/>
                        </a:spcAft>
                      </a:pPr>
                      <a:r>
                        <a:rPr lang="en-US" sz="1400" kern="100" dirty="0">
                          <a:effectLst/>
                          <a:latin typeface="+mj-ea"/>
                          <a:ea typeface="+mj-ea"/>
                        </a:rPr>
                        <a:t>(</a:t>
                      </a:r>
                      <a:r>
                        <a:rPr lang="zh-TW" sz="1400" kern="100" dirty="0">
                          <a:effectLst/>
                          <a:latin typeface="+mj-ea"/>
                          <a:ea typeface="+mj-ea"/>
                        </a:rPr>
                        <a:t>因執行過程困難，如：無人投標、交期延遲等，需提書面說明終止計畫</a:t>
                      </a:r>
                      <a:r>
                        <a:rPr lang="en-US" sz="1400" kern="100" dirty="0">
                          <a:effectLst/>
                          <a:latin typeface="+mj-ea"/>
                          <a:ea typeface="+mj-ea"/>
                        </a:rPr>
                        <a:t>)</a:t>
                      </a:r>
                      <a:endParaRPr lang="zh-TW" sz="1400" kern="100" dirty="0">
                        <a:effectLst/>
                        <a:latin typeface="+mj-ea"/>
                        <a:ea typeface="+mj-ea"/>
                        <a:cs typeface="Times New Roman" panose="02020603050405020304" pitchFamily="18" charset="0"/>
                      </a:endParaRPr>
                    </a:p>
                  </a:txBody>
                  <a:tcPr marL="51037" marR="510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zh-TW" sz="1600" kern="100" dirty="0">
                          <a:effectLst/>
                          <a:latin typeface="+mj-ea"/>
                          <a:ea typeface="+mj-ea"/>
                        </a:rPr>
                        <a:t>核銷作業截止日</a:t>
                      </a:r>
                      <a:endParaRPr lang="zh-TW" sz="1600" kern="100" dirty="0">
                        <a:effectLst/>
                        <a:latin typeface="+mj-ea"/>
                        <a:ea typeface="+mj-ea"/>
                        <a:cs typeface="Times New Roman" panose="02020603050405020304" pitchFamily="18" charset="0"/>
                      </a:endParaRPr>
                    </a:p>
                  </a:txBody>
                  <a:tcPr marL="51037" marR="510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27696">
                <a:tc>
                  <a:txBody>
                    <a:bodyPr/>
                    <a:lstStyle/>
                    <a:p>
                      <a:pPr>
                        <a:spcAft>
                          <a:spcPts val="0"/>
                        </a:spcAft>
                      </a:pPr>
                      <a:r>
                        <a:rPr lang="zh-TW" sz="1600" kern="100" dirty="0">
                          <a:effectLst/>
                          <a:latin typeface="+mj-ea"/>
                          <a:ea typeface="+mj-ea"/>
                        </a:rPr>
                        <a:t>執行時程</a:t>
                      </a:r>
                      <a:endParaRPr lang="zh-TW" sz="1600" kern="100" dirty="0">
                        <a:effectLst/>
                        <a:latin typeface="+mj-ea"/>
                        <a:ea typeface="+mj-ea"/>
                        <a:cs typeface="Times New Roman" panose="02020603050405020304" pitchFamily="18" charset="0"/>
                      </a:endParaRPr>
                    </a:p>
                  </a:txBody>
                  <a:tcPr marL="51037" marR="510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zh-TW" sz="1600" kern="100" dirty="0">
                          <a:effectLst/>
                          <a:latin typeface="+mj-ea"/>
                          <a:ea typeface="+mj-ea"/>
                        </a:rPr>
                        <a:t>當年度</a:t>
                      </a:r>
                      <a:r>
                        <a:rPr lang="en-US" sz="1600" kern="100" dirty="0">
                          <a:effectLst/>
                          <a:latin typeface="+mj-ea"/>
                          <a:ea typeface="+mj-ea"/>
                        </a:rPr>
                        <a:t>3/1</a:t>
                      </a:r>
                      <a:r>
                        <a:rPr lang="zh-TW" sz="1600" kern="100" dirty="0">
                          <a:effectLst/>
                          <a:latin typeface="+mj-ea"/>
                          <a:ea typeface="+mj-ea"/>
                        </a:rPr>
                        <a:t>〜</a:t>
                      </a:r>
                      <a:r>
                        <a:rPr lang="en-US" sz="1600" kern="100" dirty="0">
                          <a:effectLst/>
                          <a:latin typeface="+mj-ea"/>
                          <a:ea typeface="+mj-ea"/>
                        </a:rPr>
                        <a:t>3/31</a:t>
                      </a:r>
                      <a:endParaRPr lang="zh-TW" sz="1600" kern="100" dirty="0">
                        <a:effectLst/>
                        <a:latin typeface="+mj-ea"/>
                        <a:ea typeface="+mj-ea"/>
                        <a:cs typeface="Times New Roman" panose="02020603050405020304" pitchFamily="18" charset="0"/>
                      </a:endParaRPr>
                    </a:p>
                  </a:txBody>
                  <a:tcPr marL="51037" marR="510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600" kern="100" dirty="0">
                          <a:effectLst/>
                          <a:latin typeface="+mj-ea"/>
                          <a:ea typeface="+mj-ea"/>
                        </a:rPr>
                        <a:t>6/30</a:t>
                      </a:r>
                      <a:endParaRPr lang="zh-TW" sz="1600" kern="100" dirty="0">
                        <a:effectLst/>
                        <a:latin typeface="+mj-ea"/>
                        <a:ea typeface="+mj-ea"/>
                        <a:cs typeface="Times New Roman" panose="02020603050405020304" pitchFamily="18" charset="0"/>
                      </a:endParaRPr>
                    </a:p>
                  </a:txBody>
                  <a:tcPr marL="51037" marR="510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600" kern="100" dirty="0">
                          <a:effectLst/>
                        </a:rPr>
                        <a:t>9/30</a:t>
                      </a:r>
                      <a:endParaRPr lang="zh-TW" sz="1600" kern="100" dirty="0">
                        <a:effectLst/>
                        <a:latin typeface="+mn-ea"/>
                        <a:ea typeface="+mn-ea"/>
                        <a:cs typeface="Times New Roman" panose="02020603050405020304" pitchFamily="18" charset="0"/>
                      </a:endParaRPr>
                    </a:p>
                  </a:txBody>
                  <a:tcPr marL="51037" marR="510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168943">
                <a:tc>
                  <a:txBody>
                    <a:bodyPr/>
                    <a:lstStyle/>
                    <a:p>
                      <a:pPr>
                        <a:spcAft>
                          <a:spcPts val="0"/>
                        </a:spcAft>
                      </a:pPr>
                      <a:r>
                        <a:rPr lang="zh-TW" sz="1600" kern="100" dirty="0">
                          <a:effectLst/>
                          <a:latin typeface="+mj-ea"/>
                          <a:ea typeface="+mj-ea"/>
                        </a:rPr>
                        <a:t>備註</a:t>
                      </a:r>
                      <a:endParaRPr lang="zh-TW" sz="1600" kern="100" dirty="0">
                        <a:effectLst/>
                        <a:latin typeface="+mj-ea"/>
                        <a:ea typeface="+mj-ea"/>
                        <a:cs typeface="Times New Roman" panose="02020603050405020304" pitchFamily="18" charset="0"/>
                      </a:endParaRPr>
                    </a:p>
                  </a:txBody>
                  <a:tcPr marL="51037" marR="510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342900" lvl="0" indent="-342900">
                        <a:spcAft>
                          <a:spcPts val="0"/>
                        </a:spcAft>
                        <a:buSzPts val="1000"/>
                        <a:buFont typeface="+mj-lt"/>
                        <a:buAutoNum type="arabicPeriod"/>
                      </a:pPr>
                      <a:r>
                        <a:rPr lang="zh-TW" sz="1600" kern="100" dirty="0">
                          <a:effectLst/>
                          <a:latin typeface="+mn-ea"/>
                          <a:ea typeface="+mn-ea"/>
                        </a:rPr>
                        <a:t>如單位因執行過程困難，請於</a:t>
                      </a:r>
                      <a:r>
                        <a:rPr lang="en-US" sz="1600" kern="100" dirty="0">
                          <a:effectLst/>
                          <a:latin typeface="+mn-ea"/>
                          <a:ea typeface="+mn-ea"/>
                        </a:rPr>
                        <a:t>6/30</a:t>
                      </a:r>
                      <a:r>
                        <a:rPr lang="zh-TW" sz="1600" kern="100" dirty="0">
                          <a:effectLst/>
                          <a:latin typeface="+mn-ea"/>
                          <a:ea typeface="+mn-ea"/>
                        </a:rPr>
                        <a:t>前提出計畫終止，研發處將提案至獎補助經費專責小組討論該案後續，並視當年度資本門整體執行狀況另作調整或遞補其他計畫。</a:t>
                      </a:r>
                    </a:p>
                    <a:p>
                      <a:pPr marL="342900" lvl="0" indent="-342900">
                        <a:spcAft>
                          <a:spcPts val="0"/>
                        </a:spcAft>
                        <a:buSzPts val="1000"/>
                        <a:buFont typeface="+mj-lt"/>
                        <a:buAutoNum type="arabicPeriod"/>
                      </a:pPr>
                      <a:r>
                        <a:rPr lang="zh-TW" sz="1600" kern="100" dirty="0">
                          <a:effectLst/>
                          <a:latin typeface="+mn-ea"/>
                          <a:ea typeface="+mn-ea"/>
                        </a:rPr>
                        <a:t>依據</a:t>
                      </a:r>
                      <a:r>
                        <a:rPr lang="en-US" sz="1600" kern="100" dirty="0">
                          <a:effectLst/>
                          <a:latin typeface="+mn-ea"/>
                          <a:ea typeface="+mn-ea"/>
                        </a:rPr>
                        <a:t>108</a:t>
                      </a:r>
                      <a:r>
                        <a:rPr lang="zh-TW" sz="1600" kern="100" dirty="0">
                          <a:effectLst/>
                          <a:latin typeface="+mn-ea"/>
                          <a:ea typeface="+mn-ea"/>
                        </a:rPr>
                        <a:t>學年度</a:t>
                      </a:r>
                      <a:r>
                        <a:rPr lang="en-US" sz="1600" kern="100" dirty="0">
                          <a:effectLst/>
                          <a:latin typeface="+mn-ea"/>
                          <a:ea typeface="+mn-ea"/>
                        </a:rPr>
                        <a:t>109.6.15</a:t>
                      </a:r>
                      <a:r>
                        <a:rPr lang="zh-TW" sz="1600" kern="100" dirty="0">
                          <a:effectLst/>
                          <a:latin typeface="+mn-ea"/>
                          <a:ea typeface="+mn-ea"/>
                        </a:rPr>
                        <a:t>獎補助經費專責小組會議決議：獎補助計畫資本門之執行期限，不可延長或變更執行年度。</a:t>
                      </a:r>
                    </a:p>
                    <a:p>
                      <a:pPr marL="342900" lvl="0" indent="-342900">
                        <a:spcAft>
                          <a:spcPts val="0"/>
                        </a:spcAft>
                        <a:buSzPts val="1000"/>
                        <a:buFont typeface="+mj-lt"/>
                        <a:buAutoNum type="arabicPeriod"/>
                      </a:pPr>
                      <a:r>
                        <a:rPr lang="zh-TW" sz="1600" kern="100" dirty="0">
                          <a:effectLst/>
                          <a:latin typeface="+mn-ea"/>
                          <a:ea typeface="+mn-ea"/>
                        </a:rPr>
                        <a:t>未妥善執行獎補助經費之單位，如再提出計畫申請，將從嚴審查；申請通過後未執行完成，研發處將提案至獎補助經費專責小組討論後予以停權</a:t>
                      </a:r>
                      <a:r>
                        <a:rPr lang="en-US" sz="1600" kern="100" dirty="0">
                          <a:effectLst/>
                          <a:latin typeface="+mn-ea"/>
                          <a:ea typeface="+mn-ea"/>
                        </a:rPr>
                        <a:t>1</a:t>
                      </a:r>
                      <a:r>
                        <a:rPr lang="zh-TW" sz="1600" kern="100" dirty="0">
                          <a:effectLst/>
                          <a:latin typeface="+mn-ea"/>
                          <a:ea typeface="+mn-ea"/>
                        </a:rPr>
                        <a:t>年，不可申請補助。</a:t>
                      </a:r>
                      <a:endParaRPr lang="zh-TW" sz="1600" kern="100" dirty="0">
                        <a:effectLst/>
                        <a:latin typeface="+mn-ea"/>
                        <a:ea typeface="+mn-ea"/>
                        <a:cs typeface="Times New Roman" panose="02020603050405020304" pitchFamily="18" charset="0"/>
                      </a:endParaRPr>
                    </a:p>
                  </a:txBody>
                  <a:tcPr marL="51037" marR="510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2730850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35573" y="694488"/>
            <a:ext cx="6589199" cy="848842"/>
          </a:xfrm>
        </p:spPr>
        <p:txBody>
          <a:bodyPr>
            <a:normAutofit/>
          </a:bodyPr>
          <a:lstStyle/>
          <a:p>
            <a:r>
              <a:rPr lang="zh-TW" altLang="zh-TW" sz="3200" b="1" dirty="0">
                <a:solidFill>
                  <a:schemeClr val="tx1"/>
                </a:solidFill>
                <a:latin typeface="微軟正黑體" panose="020B0604030504040204" pitchFamily="34" charset="-120"/>
                <a:cs typeface="Times New Roman" panose="02020603050405020304" pitchFamily="18" charset="0"/>
              </a:rPr>
              <a:t>二、百萬以上採購案</a:t>
            </a:r>
            <a:r>
              <a:rPr lang="en-US" altLang="zh-TW" sz="3200" b="1" dirty="0">
                <a:solidFill>
                  <a:schemeClr val="tx1"/>
                </a:solidFill>
                <a:latin typeface="微軟正黑體" panose="020B0604030504040204" pitchFamily="34" charset="-120"/>
                <a:cs typeface="Times New Roman" panose="02020603050405020304" pitchFamily="18" charset="0"/>
              </a:rPr>
              <a:t>(</a:t>
            </a:r>
            <a:r>
              <a:rPr lang="zh-TW" altLang="en-US" sz="3200" b="1" dirty="0">
                <a:solidFill>
                  <a:schemeClr val="tx1"/>
                </a:solidFill>
                <a:latin typeface="微軟正黑體" panose="020B0604030504040204" pitchFamily="34" charset="-120"/>
                <a:cs typeface="Times New Roman" panose="02020603050405020304" pitchFamily="18" charset="0"/>
              </a:rPr>
              <a:t>不含重點儀器</a:t>
            </a:r>
            <a:r>
              <a:rPr lang="en-US" altLang="zh-TW" sz="3200" b="1" dirty="0">
                <a:solidFill>
                  <a:schemeClr val="tx1"/>
                </a:solidFill>
                <a:latin typeface="微軟正黑體" panose="020B0604030504040204" pitchFamily="34" charset="-120"/>
                <a:cs typeface="Times New Roman" panose="02020603050405020304" pitchFamily="18" charset="0"/>
              </a:rPr>
              <a:t>)</a:t>
            </a:r>
            <a:r>
              <a:rPr lang="zh-TW" altLang="en-US" sz="3200" dirty="0">
                <a:solidFill>
                  <a:schemeClr val="tx1"/>
                </a:solidFill>
                <a:latin typeface="微軟正黑體" panose="020B0604030504040204" pitchFamily="34" charset="-120"/>
                <a:cs typeface="Times New Roman" panose="02020603050405020304" pitchFamily="18" charset="0"/>
              </a:rPr>
              <a:t>：</a:t>
            </a:r>
            <a:endParaRPr lang="zh-TW" altLang="en-US" sz="3200" dirty="0"/>
          </a:p>
        </p:txBody>
      </p:sp>
      <p:graphicFrame>
        <p:nvGraphicFramePr>
          <p:cNvPr id="5" name="內容版面配置區 4"/>
          <p:cNvGraphicFramePr>
            <a:graphicFrameLocks noGrp="1"/>
          </p:cNvGraphicFramePr>
          <p:nvPr>
            <p:ph idx="1"/>
            <p:extLst>
              <p:ext uri="{D42A27DB-BD31-4B8C-83A1-F6EECF244321}">
                <p14:modId xmlns:p14="http://schemas.microsoft.com/office/powerpoint/2010/main" val="2595238195"/>
              </p:ext>
            </p:extLst>
          </p:nvPr>
        </p:nvGraphicFramePr>
        <p:xfrm>
          <a:off x="611556" y="1628800"/>
          <a:ext cx="8237235" cy="4839450"/>
        </p:xfrm>
        <a:graphic>
          <a:graphicData uri="http://schemas.openxmlformats.org/drawingml/2006/table">
            <a:tbl>
              <a:tblPr firstRow="1" bandRow="1">
                <a:tableStyleId>{9DCAF9ED-07DC-4A11-8D7F-57B35C25682E}</a:tableStyleId>
              </a:tblPr>
              <a:tblGrid>
                <a:gridCol w="1252460">
                  <a:extLst>
                    <a:ext uri="{9D8B030D-6E8A-4147-A177-3AD203B41FA5}">
                      <a16:colId xmlns:a16="http://schemas.microsoft.com/office/drawing/2014/main" val="20000"/>
                    </a:ext>
                  </a:extLst>
                </a:gridCol>
                <a:gridCol w="2503549">
                  <a:extLst>
                    <a:ext uri="{9D8B030D-6E8A-4147-A177-3AD203B41FA5}">
                      <a16:colId xmlns:a16="http://schemas.microsoft.com/office/drawing/2014/main" val="20001"/>
                    </a:ext>
                  </a:extLst>
                </a:gridCol>
                <a:gridCol w="2240613">
                  <a:extLst>
                    <a:ext uri="{9D8B030D-6E8A-4147-A177-3AD203B41FA5}">
                      <a16:colId xmlns:a16="http://schemas.microsoft.com/office/drawing/2014/main" val="20002"/>
                    </a:ext>
                  </a:extLst>
                </a:gridCol>
                <a:gridCol w="2240613">
                  <a:extLst>
                    <a:ext uri="{9D8B030D-6E8A-4147-A177-3AD203B41FA5}">
                      <a16:colId xmlns:a16="http://schemas.microsoft.com/office/drawing/2014/main" val="20003"/>
                    </a:ext>
                  </a:extLst>
                </a:gridCol>
              </a:tblGrid>
              <a:tr h="1033014">
                <a:tc>
                  <a:txBody>
                    <a:bodyPr/>
                    <a:lstStyle/>
                    <a:p>
                      <a:pPr>
                        <a:spcAft>
                          <a:spcPts val="0"/>
                        </a:spcAft>
                      </a:pPr>
                      <a:r>
                        <a:rPr lang="zh-TW" sz="1600" kern="100" dirty="0">
                          <a:effectLst/>
                        </a:rPr>
                        <a:t>項目類別</a:t>
                      </a:r>
                    </a:p>
                    <a:p>
                      <a:pPr>
                        <a:spcAft>
                          <a:spcPts val="0"/>
                        </a:spcAft>
                      </a:pPr>
                      <a:r>
                        <a:rPr lang="zh-TW" sz="1600" kern="100" dirty="0">
                          <a:effectLst/>
                        </a:rPr>
                        <a:t>原規劃時程</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1037" marR="510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zh-TW" sz="1600" kern="100" dirty="0">
                          <a:effectLst/>
                        </a:rPr>
                        <a:t>請購起訖日</a:t>
                      </a:r>
                    </a:p>
                    <a:p>
                      <a:pPr>
                        <a:spcAft>
                          <a:spcPts val="0"/>
                        </a:spcAft>
                      </a:pPr>
                      <a:r>
                        <a:rPr lang="en-US" sz="1600" kern="100" dirty="0">
                          <a:effectLst/>
                        </a:rPr>
                        <a:t>(</a:t>
                      </a:r>
                      <a:r>
                        <a:rPr lang="zh-TW" sz="1600" kern="100" dirty="0">
                          <a:effectLst/>
                        </a:rPr>
                        <a:t>請購單送達研發處</a:t>
                      </a:r>
                      <a:r>
                        <a:rPr lang="en-US" sz="1600" kern="100" dirty="0">
                          <a:effectLst/>
                        </a:rPr>
                        <a:t>)</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1037" marR="510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zh-TW" sz="1600" kern="100" dirty="0">
                          <a:effectLst/>
                        </a:rPr>
                        <a:t>計畫撤案截止日</a:t>
                      </a:r>
                      <a:r>
                        <a:rPr lang="en-US" sz="1600" kern="100" dirty="0">
                          <a:effectLst/>
                        </a:rPr>
                        <a:t>(</a:t>
                      </a:r>
                      <a:r>
                        <a:rPr lang="zh-TW" sz="1600" kern="100" dirty="0">
                          <a:effectLst/>
                        </a:rPr>
                        <a:t>註一</a:t>
                      </a:r>
                      <a:r>
                        <a:rPr lang="en-US" sz="1600" kern="100" dirty="0">
                          <a:effectLst/>
                        </a:rPr>
                        <a:t>)</a:t>
                      </a:r>
                      <a:endParaRPr lang="zh-TW" sz="1600" kern="100" dirty="0">
                        <a:effectLst/>
                      </a:endParaRPr>
                    </a:p>
                    <a:p>
                      <a:pPr>
                        <a:spcAft>
                          <a:spcPts val="0"/>
                        </a:spcAft>
                      </a:pPr>
                      <a:r>
                        <a:rPr lang="en-US" sz="1600" kern="100" dirty="0" smtClean="0">
                          <a:effectLst/>
                        </a:rPr>
                        <a:t>(</a:t>
                      </a:r>
                      <a:r>
                        <a:rPr lang="zh-TW" sz="1400" kern="100" dirty="0" smtClean="0">
                          <a:effectLst/>
                        </a:rPr>
                        <a:t>因</a:t>
                      </a:r>
                      <a:r>
                        <a:rPr lang="zh-TW" sz="1400" kern="100" dirty="0">
                          <a:effectLst/>
                        </a:rPr>
                        <a:t>執行過程困難，如：無人投標、</a:t>
                      </a:r>
                      <a:r>
                        <a:rPr lang="zh-TW" sz="1400" kern="100" dirty="0" smtClean="0">
                          <a:effectLst/>
                        </a:rPr>
                        <a:t>交期</a:t>
                      </a:r>
                      <a:r>
                        <a:rPr lang="zh-TW" sz="1400" kern="100" dirty="0">
                          <a:effectLst/>
                        </a:rPr>
                        <a:t>延遲等，需提書面說明終止計畫</a:t>
                      </a:r>
                      <a:r>
                        <a:rPr lang="en-US" sz="1400" kern="100" dirty="0">
                          <a:effectLst/>
                        </a:rPr>
                        <a:t>)</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1037" marR="510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zh-TW" sz="1600" kern="100" dirty="0">
                          <a:effectLst/>
                        </a:rPr>
                        <a:t>核銷作業截止日</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1037" marR="510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707395">
                <a:tc>
                  <a:txBody>
                    <a:bodyPr/>
                    <a:lstStyle/>
                    <a:p>
                      <a:pPr>
                        <a:spcAft>
                          <a:spcPts val="0"/>
                        </a:spcAft>
                      </a:pPr>
                      <a:r>
                        <a:rPr lang="en-US" sz="1600" kern="100" dirty="0">
                          <a:effectLst/>
                        </a:rPr>
                        <a:t>8-12</a:t>
                      </a:r>
                      <a:r>
                        <a:rPr lang="zh-TW" sz="1600" kern="100" dirty="0">
                          <a:effectLst/>
                        </a:rPr>
                        <a:t>月</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1037" marR="510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zh-TW" sz="1600" kern="100" dirty="0">
                          <a:effectLst/>
                        </a:rPr>
                        <a:t>採購可提前進行：</a:t>
                      </a:r>
                    </a:p>
                    <a:p>
                      <a:pPr>
                        <a:spcAft>
                          <a:spcPts val="0"/>
                        </a:spcAft>
                      </a:pPr>
                      <a:r>
                        <a:rPr lang="zh-TW" sz="1600" kern="100" dirty="0">
                          <a:effectLst/>
                        </a:rPr>
                        <a:t>當年度</a:t>
                      </a:r>
                      <a:r>
                        <a:rPr lang="en-US" sz="1600" kern="100" dirty="0">
                          <a:effectLst/>
                        </a:rPr>
                        <a:t>3/1</a:t>
                      </a:r>
                      <a:r>
                        <a:rPr lang="zh-TW" sz="1600" kern="100" dirty="0">
                          <a:effectLst/>
                        </a:rPr>
                        <a:t>〜</a:t>
                      </a:r>
                      <a:r>
                        <a:rPr lang="en-US" sz="1600" kern="100" dirty="0">
                          <a:effectLst/>
                        </a:rPr>
                        <a:t>4/30</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1037" marR="510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600" kern="100" dirty="0">
                          <a:effectLst/>
                        </a:rPr>
                        <a:t>6/30</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1037" marR="510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600" kern="100" dirty="0">
                          <a:effectLst/>
                        </a:rPr>
                        <a:t>9/30</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1037" marR="510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74760">
                <a:tc>
                  <a:txBody>
                    <a:bodyPr/>
                    <a:lstStyle/>
                    <a:p>
                      <a:pPr>
                        <a:spcAft>
                          <a:spcPts val="0"/>
                        </a:spcAft>
                      </a:pPr>
                      <a:r>
                        <a:rPr lang="en-US" sz="1600" kern="100" dirty="0">
                          <a:effectLst/>
                        </a:rPr>
                        <a:t>1-7</a:t>
                      </a:r>
                      <a:r>
                        <a:rPr lang="zh-TW" sz="1600" kern="100" dirty="0">
                          <a:effectLst/>
                        </a:rPr>
                        <a:t>月</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1037" marR="510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zh-TW" sz="1600" kern="100" dirty="0">
                          <a:effectLst/>
                        </a:rPr>
                        <a:t>採購可提前進行：</a:t>
                      </a:r>
                    </a:p>
                    <a:p>
                      <a:pPr>
                        <a:spcAft>
                          <a:spcPts val="0"/>
                        </a:spcAft>
                      </a:pPr>
                      <a:r>
                        <a:rPr lang="zh-TW" sz="1600" kern="100" dirty="0">
                          <a:effectLst/>
                        </a:rPr>
                        <a:t>前一年度</a:t>
                      </a:r>
                      <a:r>
                        <a:rPr lang="en-US" sz="1600" kern="100" dirty="0">
                          <a:effectLst/>
                        </a:rPr>
                        <a:t>11/15</a:t>
                      </a:r>
                      <a:r>
                        <a:rPr lang="zh-TW" sz="1600" kern="100" dirty="0">
                          <a:effectLst/>
                        </a:rPr>
                        <a:t>〜當年度</a:t>
                      </a:r>
                      <a:r>
                        <a:rPr lang="en-US" sz="1600" kern="100" dirty="0">
                          <a:effectLst/>
                        </a:rPr>
                        <a:t>1/15</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1037" marR="510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600" kern="100" dirty="0">
                          <a:effectLst/>
                        </a:rPr>
                        <a:t>3/31</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1037" marR="510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600" kern="100" dirty="0">
                          <a:effectLst/>
                        </a:rPr>
                        <a:t>6/30</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1037" marR="510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324281">
                <a:tc>
                  <a:txBody>
                    <a:bodyPr/>
                    <a:lstStyle/>
                    <a:p>
                      <a:pPr>
                        <a:spcAft>
                          <a:spcPts val="0"/>
                        </a:spcAft>
                      </a:pPr>
                      <a:r>
                        <a:rPr lang="zh-TW" sz="1600" kern="100" dirty="0">
                          <a:effectLst/>
                        </a:rPr>
                        <a:t>備註</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1037" marR="510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342900" lvl="0" indent="-342900">
                        <a:spcAft>
                          <a:spcPts val="0"/>
                        </a:spcAft>
                        <a:buSzPts val="1000"/>
                        <a:buFont typeface="微軟正黑體 Light" panose="020B0304030504040204" pitchFamily="34" charset="-120"/>
                        <a:buAutoNum type="arabicPeriod"/>
                      </a:pPr>
                      <a:r>
                        <a:rPr lang="zh-TW" sz="1600" kern="100" dirty="0">
                          <a:effectLst/>
                          <a:latin typeface="+mn-ea"/>
                          <a:ea typeface="+mn-ea"/>
                        </a:rPr>
                        <a:t>如單位因執行過程困難，請依規定時程提出計畫終止，研發處將提案至獎補助經費專責小組討論該案後續，並視當年度資本門整體執行狀況另作調整或遞補其他計畫。</a:t>
                      </a:r>
                    </a:p>
                    <a:p>
                      <a:pPr marL="342900" lvl="0" indent="-342900">
                        <a:spcAft>
                          <a:spcPts val="0"/>
                        </a:spcAft>
                        <a:buSzPts val="1000"/>
                        <a:buFont typeface="微軟正黑體 Light" panose="020B0304030504040204" pitchFamily="34" charset="-120"/>
                        <a:buAutoNum type="arabicPeriod"/>
                      </a:pPr>
                      <a:r>
                        <a:rPr lang="zh-TW" sz="1600" kern="100" dirty="0">
                          <a:effectLst/>
                          <a:latin typeface="+mn-ea"/>
                          <a:ea typeface="+mn-ea"/>
                        </a:rPr>
                        <a:t>依據</a:t>
                      </a:r>
                      <a:r>
                        <a:rPr lang="en-US" sz="1600" kern="100" dirty="0">
                          <a:effectLst/>
                          <a:latin typeface="+mn-ea"/>
                          <a:ea typeface="+mn-ea"/>
                        </a:rPr>
                        <a:t>108</a:t>
                      </a:r>
                      <a:r>
                        <a:rPr lang="zh-TW" sz="1600" kern="100" dirty="0">
                          <a:effectLst/>
                          <a:latin typeface="+mn-ea"/>
                          <a:ea typeface="+mn-ea"/>
                        </a:rPr>
                        <a:t>學年度</a:t>
                      </a:r>
                      <a:r>
                        <a:rPr lang="en-US" sz="1600" kern="100" dirty="0">
                          <a:effectLst/>
                          <a:latin typeface="+mn-ea"/>
                          <a:ea typeface="+mn-ea"/>
                        </a:rPr>
                        <a:t>109.6.15</a:t>
                      </a:r>
                      <a:r>
                        <a:rPr lang="zh-TW" sz="1600" kern="100" dirty="0">
                          <a:effectLst/>
                          <a:latin typeface="+mn-ea"/>
                          <a:ea typeface="+mn-ea"/>
                        </a:rPr>
                        <a:t>獎補助經費專責小組會議決議：獎補助計畫資本門之執行期限，不可延長或變更執行年度。計畫執行期限，需依原規劃時程作業，上</a:t>
                      </a:r>
                      <a:r>
                        <a:rPr lang="en-US" sz="1600" kern="100" dirty="0">
                          <a:effectLst/>
                          <a:latin typeface="+mn-ea"/>
                          <a:ea typeface="+mn-ea"/>
                        </a:rPr>
                        <a:t>/</a:t>
                      </a:r>
                      <a:r>
                        <a:rPr lang="zh-TW" sz="1600" kern="100" dirty="0">
                          <a:effectLst/>
                          <a:latin typeface="+mn-ea"/>
                          <a:ea typeface="+mn-ea"/>
                        </a:rPr>
                        <a:t>下年度計畫不得申請互換或延長。</a:t>
                      </a:r>
                    </a:p>
                    <a:p>
                      <a:pPr marL="342900" lvl="0" indent="-342900">
                        <a:spcAft>
                          <a:spcPts val="0"/>
                        </a:spcAft>
                        <a:buSzPts val="1000"/>
                        <a:buFont typeface="微軟正黑體 Light" panose="020B0304030504040204" pitchFamily="34" charset="-120"/>
                        <a:buAutoNum type="arabicPeriod"/>
                      </a:pPr>
                      <a:r>
                        <a:rPr lang="zh-TW" sz="1600" kern="100" dirty="0">
                          <a:effectLst/>
                          <a:latin typeface="+mn-ea"/>
                          <a:ea typeface="+mn-ea"/>
                        </a:rPr>
                        <a:t>未妥善執行獎補助經費之單位，如再提出計畫申請，將從嚴審查；申請通過後未執行完成，研發處將提案至獎補助經費專責小組討論後予以停權</a:t>
                      </a:r>
                      <a:r>
                        <a:rPr lang="en-US" sz="1600" kern="100" dirty="0">
                          <a:effectLst/>
                          <a:latin typeface="+mn-ea"/>
                          <a:ea typeface="+mn-ea"/>
                        </a:rPr>
                        <a:t>1</a:t>
                      </a:r>
                      <a:r>
                        <a:rPr lang="zh-TW" sz="1600" kern="100" dirty="0">
                          <a:effectLst/>
                          <a:latin typeface="+mn-ea"/>
                          <a:ea typeface="+mn-ea"/>
                        </a:rPr>
                        <a:t>年，不可申請補助。</a:t>
                      </a:r>
                      <a:endParaRPr lang="zh-TW" sz="1600" kern="100" dirty="0">
                        <a:effectLst/>
                        <a:latin typeface="+mn-ea"/>
                        <a:ea typeface="+mn-ea"/>
                        <a:cs typeface="Times New Roman" panose="02020603050405020304" pitchFamily="18" charset="0"/>
                      </a:endParaRPr>
                    </a:p>
                  </a:txBody>
                  <a:tcPr marL="51037" marR="510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3"/>
                  </a:ext>
                </a:extLst>
              </a:tr>
            </a:tbl>
          </a:graphicData>
        </a:graphic>
      </p:graphicFrame>
      <p:sp>
        <p:nvSpPr>
          <p:cNvPr id="7" name="矩形 6"/>
          <p:cNvSpPr/>
          <p:nvPr/>
        </p:nvSpPr>
        <p:spPr>
          <a:xfrm>
            <a:off x="8535885" y="6468250"/>
            <a:ext cx="312906" cy="369332"/>
          </a:xfrm>
          <a:prstGeom prst="rect">
            <a:avLst/>
          </a:prstGeom>
        </p:spPr>
        <p:txBody>
          <a:bodyPr wrap="none">
            <a:spAutoFit/>
          </a:bodyPr>
          <a:lstStyle/>
          <a:p>
            <a:pPr algn="ctr"/>
            <a:r>
              <a:rPr lang="en-US" altLang="zh-TW" dirty="0" smtClean="0">
                <a:solidFill>
                  <a:schemeClr val="tx2"/>
                </a:solidFill>
              </a:rPr>
              <a:t>7</a:t>
            </a:r>
            <a:endParaRPr lang="zh-TW" altLang="zh-TW" dirty="0"/>
          </a:p>
        </p:txBody>
      </p:sp>
      <p:pic>
        <p:nvPicPr>
          <p:cNvPr id="8" name="圖片 7"/>
          <p:cNvPicPr>
            <a:picLocks noChangeAspect="1"/>
          </p:cNvPicPr>
          <p:nvPr/>
        </p:nvPicPr>
        <p:blipFill>
          <a:blip r:embed="rId2"/>
          <a:stretch>
            <a:fillRect/>
          </a:stretch>
        </p:blipFill>
        <p:spPr>
          <a:xfrm>
            <a:off x="5687268" y="-516"/>
            <a:ext cx="3456732" cy="695004"/>
          </a:xfrm>
          <a:prstGeom prst="rect">
            <a:avLst/>
          </a:prstGeom>
        </p:spPr>
      </p:pic>
    </p:spTree>
    <p:extLst>
      <p:ext uri="{BB962C8B-B14F-4D97-AF65-F5344CB8AC3E}">
        <p14:creationId xmlns:p14="http://schemas.microsoft.com/office/powerpoint/2010/main" val="3808119023"/>
      </p:ext>
    </p:extLst>
  </p:cSld>
  <p:clrMapOvr>
    <a:masterClrMapping/>
  </p:clrMapOvr>
  <p:timing>
    <p:tnLst>
      <p:par>
        <p:cTn id="1" dur="indefinite" restart="never" nodeType="tmRoot"/>
      </p:par>
    </p:tnLst>
  </p:timing>
</p:sld>
</file>

<file path=ppt/theme/theme1.xml><?xml version="1.0" encoding="utf-8"?>
<a:theme xmlns:a="http://schemas.openxmlformats.org/drawingml/2006/main" name="絲縷">
  <a:themeElements>
    <a:clrScheme name="絲縷">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絲縷">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絲縷">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7878F0D-8F5E-4179-B863-A8E34C6815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Wisp</Template>
  <TotalTime>0</TotalTime>
  <Words>1784</Words>
  <Application>Microsoft Office PowerPoint</Application>
  <PresentationFormat>如螢幕大小 (4:3)</PresentationFormat>
  <Paragraphs>183</Paragraphs>
  <Slides>16</Slides>
  <Notes>5</Notes>
  <HiddenSlides>0</HiddenSlides>
  <MMClips>0</MMClips>
  <ScaleCrop>false</ScaleCrop>
  <HeadingPairs>
    <vt:vector size="6" baseType="variant">
      <vt:variant>
        <vt:lpstr>使用字型</vt:lpstr>
      </vt:variant>
      <vt:variant>
        <vt:i4>10</vt:i4>
      </vt:variant>
      <vt:variant>
        <vt:lpstr>佈景主題</vt:lpstr>
      </vt:variant>
      <vt:variant>
        <vt:i4>1</vt:i4>
      </vt:variant>
      <vt:variant>
        <vt:lpstr>投影片標題</vt:lpstr>
      </vt:variant>
      <vt:variant>
        <vt:i4>16</vt:i4>
      </vt:variant>
    </vt:vector>
  </HeadingPairs>
  <TitlesOfParts>
    <vt:vector size="27" baseType="lpstr">
      <vt:lpstr>微軟正黑體</vt:lpstr>
      <vt:lpstr>微軟正黑體 Light</vt:lpstr>
      <vt:lpstr>新細明體</vt:lpstr>
      <vt:lpstr>Arial</vt:lpstr>
      <vt:lpstr>Calibri</vt:lpstr>
      <vt:lpstr>Century Gothic</vt:lpstr>
      <vt:lpstr>Rockwell Condensed</vt:lpstr>
      <vt:lpstr>Times New Roman</vt:lpstr>
      <vt:lpstr>Wingdings</vt:lpstr>
      <vt:lpstr>Wingdings 3</vt:lpstr>
      <vt:lpstr>絲縷</vt:lpstr>
      <vt:lpstr>「110學年度獎補助預算 執行及核銷作業說明」       </vt:lpstr>
      <vt:lpstr>聯合徵件初審結果-後續作業說明</vt:lpstr>
      <vt:lpstr>獎補助經費核銷-常見會計科目</vt:lpstr>
      <vt:lpstr>獎補助常見核銷項目一覽表</vt:lpstr>
      <vt:lpstr>經費執行、核銷作業</vt:lpstr>
      <vt:lpstr>經費執行、核銷作業(續)</vt:lpstr>
      <vt:lpstr>百萬以上/下採購案相關時程說明 </vt:lpstr>
      <vt:lpstr>一、重點儀器採購案 </vt:lpstr>
      <vt:lpstr>二、百萬以上採購案(不含重點儀器)：</vt:lpstr>
      <vt:lpstr>三、百萬以下採購案：</vt:lpstr>
      <vt:lpstr>圖示說明</vt:lpstr>
      <vt:lpstr>最後一個月之核銷注意事項</vt:lpstr>
      <vt:lpstr>計畫管考及成效報告作業</vt:lpstr>
      <vt:lpstr>其它相關注意事項</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2015-01-28T01:06:22Z</dcterms:created>
  <dcterms:modified xsi:type="dcterms:W3CDTF">2021-01-27T04:47:55Z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TC101671299990</vt:lpwstr>
  </property>
</Properties>
</file>